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3"/>
  </p:notesMasterIdLst>
  <p:handoutMasterIdLst>
    <p:handoutMasterId r:id="rId24"/>
  </p:handoutMasterIdLst>
  <p:sldIdLst>
    <p:sldId id="330" r:id="rId2"/>
    <p:sldId id="331" r:id="rId3"/>
    <p:sldId id="332" r:id="rId4"/>
    <p:sldId id="333" r:id="rId5"/>
    <p:sldId id="334" r:id="rId6"/>
    <p:sldId id="335" r:id="rId7"/>
    <p:sldId id="336" r:id="rId8"/>
    <p:sldId id="354" r:id="rId9"/>
    <p:sldId id="337" r:id="rId10"/>
    <p:sldId id="338" r:id="rId11"/>
    <p:sldId id="339" r:id="rId12"/>
    <p:sldId id="342" r:id="rId13"/>
    <p:sldId id="343" r:id="rId14"/>
    <p:sldId id="344" r:id="rId15"/>
    <p:sldId id="351" r:id="rId16"/>
    <p:sldId id="347" r:id="rId17"/>
    <p:sldId id="353" r:id="rId18"/>
    <p:sldId id="346" r:id="rId19"/>
    <p:sldId id="349" r:id="rId20"/>
    <p:sldId id="350" r:id="rId21"/>
    <p:sldId id="352" r:id="rId22"/>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199" autoAdjust="0"/>
  </p:normalViewPr>
  <p:slideViewPr>
    <p:cSldViewPr showGuides="1">
      <p:cViewPr varScale="1">
        <p:scale>
          <a:sx n="67" d="100"/>
          <a:sy n="67" d="100"/>
        </p:scale>
        <p:origin x="644" y="56"/>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8" d="100"/>
          <a:sy n="58" d="100"/>
        </p:scale>
        <p:origin x="280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10/15/2020</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10/15/2020</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dirty="0"/>
          </a:p>
        </p:txBody>
      </p:sp>
    </p:spTree>
    <p:extLst>
      <p:ext uri="{BB962C8B-B14F-4D97-AF65-F5344CB8AC3E}">
        <p14:creationId xmlns:p14="http://schemas.microsoft.com/office/powerpoint/2010/main" val="2072226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p:txBody>
      </p:sp>
      <p:sp>
        <p:nvSpPr>
          <p:cNvPr id="4" name="Slide Number Placeholder 3"/>
          <p:cNvSpPr>
            <a:spLocks noGrp="1"/>
          </p:cNvSpPr>
          <p:nvPr>
            <p:ph type="sldNum" sz="quarter" idx="10"/>
          </p:nvPr>
        </p:nvSpPr>
        <p:spPr/>
        <p:txBody>
          <a:bodyPr/>
          <a:lstStyle/>
          <a:p>
            <a:fld id="{73A624E4-E67F-434C-9160-1DD8B1DF1389}" type="slidenum">
              <a:rPr lang="en-US" smtClean="0"/>
              <a:t>10</a:t>
            </a:fld>
            <a:endParaRPr lang="en-US"/>
          </a:p>
        </p:txBody>
      </p:sp>
    </p:spTree>
    <p:extLst>
      <p:ext uri="{BB962C8B-B14F-4D97-AF65-F5344CB8AC3E}">
        <p14:creationId xmlns:p14="http://schemas.microsoft.com/office/powerpoint/2010/main" val="2815754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smtClean="0">
              <a:solidFill>
                <a:schemeClr val="tx1"/>
              </a:solidFill>
              <a:effectLst/>
            </a:endParaRPr>
          </a:p>
        </p:txBody>
      </p:sp>
      <p:sp>
        <p:nvSpPr>
          <p:cNvPr id="4" name="Slide Number Placeholder 3"/>
          <p:cNvSpPr>
            <a:spLocks noGrp="1"/>
          </p:cNvSpPr>
          <p:nvPr>
            <p:ph type="sldNum" sz="quarter" idx="10"/>
          </p:nvPr>
        </p:nvSpPr>
        <p:spPr/>
        <p:txBody>
          <a:bodyPr/>
          <a:lstStyle/>
          <a:p>
            <a:fld id="{73A624E4-E67F-434C-9160-1DD8B1DF1389}" type="slidenum">
              <a:rPr lang="en-US" smtClean="0"/>
              <a:t>11</a:t>
            </a:fld>
            <a:endParaRPr lang="en-US" dirty="0"/>
          </a:p>
        </p:txBody>
      </p:sp>
    </p:spTree>
    <p:extLst>
      <p:ext uri="{BB962C8B-B14F-4D97-AF65-F5344CB8AC3E}">
        <p14:creationId xmlns:p14="http://schemas.microsoft.com/office/powerpoint/2010/main" val="2942215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73A624E4-E67F-434C-9160-1DD8B1DF1389}" type="slidenum">
              <a:rPr lang="en-US" smtClean="0"/>
              <a:t>12</a:t>
            </a:fld>
            <a:endParaRPr lang="en-US"/>
          </a:p>
        </p:txBody>
      </p:sp>
    </p:spTree>
    <p:extLst>
      <p:ext uri="{BB962C8B-B14F-4D97-AF65-F5344CB8AC3E}">
        <p14:creationId xmlns:p14="http://schemas.microsoft.com/office/powerpoint/2010/main" val="645982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p:txBody>
      </p:sp>
      <p:sp>
        <p:nvSpPr>
          <p:cNvPr id="4" name="Slide Number Placeholder 3"/>
          <p:cNvSpPr>
            <a:spLocks noGrp="1"/>
          </p:cNvSpPr>
          <p:nvPr>
            <p:ph type="sldNum" sz="quarter" idx="10"/>
          </p:nvPr>
        </p:nvSpPr>
        <p:spPr/>
        <p:txBody>
          <a:bodyPr/>
          <a:lstStyle/>
          <a:p>
            <a:fld id="{73A624E4-E67F-434C-9160-1DD8B1DF1389}" type="slidenum">
              <a:rPr lang="en-US" smtClean="0"/>
              <a:t>13</a:t>
            </a:fld>
            <a:endParaRPr lang="en-US"/>
          </a:p>
        </p:txBody>
      </p:sp>
    </p:spTree>
    <p:extLst>
      <p:ext uri="{BB962C8B-B14F-4D97-AF65-F5344CB8AC3E}">
        <p14:creationId xmlns:p14="http://schemas.microsoft.com/office/powerpoint/2010/main" val="2795428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endParaRPr>
          </a:p>
        </p:txBody>
      </p:sp>
      <p:sp>
        <p:nvSpPr>
          <p:cNvPr id="4" name="Slide Number Placeholder 3"/>
          <p:cNvSpPr>
            <a:spLocks noGrp="1"/>
          </p:cNvSpPr>
          <p:nvPr>
            <p:ph type="sldNum" sz="quarter" idx="10"/>
          </p:nvPr>
        </p:nvSpPr>
        <p:spPr/>
        <p:txBody>
          <a:bodyPr/>
          <a:lstStyle/>
          <a:p>
            <a:fld id="{73A624E4-E67F-434C-9160-1DD8B1DF1389}" type="slidenum">
              <a:rPr lang="en-US" smtClean="0"/>
              <a:t>14</a:t>
            </a:fld>
            <a:endParaRPr lang="en-US"/>
          </a:p>
        </p:txBody>
      </p:sp>
    </p:spTree>
    <p:extLst>
      <p:ext uri="{BB962C8B-B14F-4D97-AF65-F5344CB8AC3E}">
        <p14:creationId xmlns:p14="http://schemas.microsoft.com/office/powerpoint/2010/main" val="1032271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15</a:t>
            </a:fld>
            <a:endParaRPr lang="en-US"/>
          </a:p>
        </p:txBody>
      </p:sp>
    </p:spTree>
    <p:extLst>
      <p:ext uri="{BB962C8B-B14F-4D97-AF65-F5344CB8AC3E}">
        <p14:creationId xmlns:p14="http://schemas.microsoft.com/office/powerpoint/2010/main" val="1923394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p:txBody>
      </p:sp>
      <p:sp>
        <p:nvSpPr>
          <p:cNvPr id="4" name="Slide Number Placeholder 3"/>
          <p:cNvSpPr>
            <a:spLocks noGrp="1"/>
          </p:cNvSpPr>
          <p:nvPr>
            <p:ph type="sldNum" sz="quarter" idx="10"/>
          </p:nvPr>
        </p:nvSpPr>
        <p:spPr/>
        <p:txBody>
          <a:bodyPr/>
          <a:lstStyle/>
          <a:p>
            <a:fld id="{73A624E4-E67F-434C-9160-1DD8B1DF1389}" type="slidenum">
              <a:rPr lang="en-US" smtClean="0"/>
              <a:t>16</a:t>
            </a:fld>
            <a:endParaRPr lang="en-US"/>
          </a:p>
        </p:txBody>
      </p:sp>
    </p:spTree>
    <p:extLst>
      <p:ext uri="{BB962C8B-B14F-4D97-AF65-F5344CB8AC3E}">
        <p14:creationId xmlns:p14="http://schemas.microsoft.com/office/powerpoint/2010/main" val="910406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89"/>
            <a:ext cx="5608320" cy="4414177"/>
          </a:xfrm>
        </p:spPr>
        <p:txBody>
          <a:bodyPr/>
          <a:lstStyle/>
          <a:p>
            <a:endParaRPr lang="en-US" sz="1200" kern="1200" dirty="0" smtClean="0">
              <a:solidFill>
                <a:schemeClr val="tx1"/>
              </a:solidFill>
              <a:effectLst/>
            </a:endParaRPr>
          </a:p>
        </p:txBody>
      </p:sp>
      <p:sp>
        <p:nvSpPr>
          <p:cNvPr id="4" name="Slide Number Placeholder 3"/>
          <p:cNvSpPr>
            <a:spLocks noGrp="1"/>
          </p:cNvSpPr>
          <p:nvPr>
            <p:ph type="sldNum" sz="quarter" idx="10"/>
          </p:nvPr>
        </p:nvSpPr>
        <p:spPr/>
        <p:txBody>
          <a:bodyPr/>
          <a:lstStyle/>
          <a:p>
            <a:fld id="{73A624E4-E67F-434C-9160-1DD8B1DF1389}" type="slidenum">
              <a:rPr lang="en-US" smtClean="0"/>
              <a:t>17</a:t>
            </a:fld>
            <a:endParaRPr lang="en-US"/>
          </a:p>
        </p:txBody>
      </p:sp>
    </p:spTree>
    <p:extLst>
      <p:ext uri="{BB962C8B-B14F-4D97-AF65-F5344CB8AC3E}">
        <p14:creationId xmlns:p14="http://schemas.microsoft.com/office/powerpoint/2010/main" val="2578677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a:p>
            <a:pPr lvl="0"/>
            <a:endParaRPr lang="en-US" sz="1400" b="1" dirty="0"/>
          </a:p>
        </p:txBody>
      </p:sp>
      <p:sp>
        <p:nvSpPr>
          <p:cNvPr id="4" name="Slide Number Placeholder 3"/>
          <p:cNvSpPr>
            <a:spLocks noGrp="1"/>
          </p:cNvSpPr>
          <p:nvPr>
            <p:ph type="sldNum" sz="quarter" idx="10"/>
          </p:nvPr>
        </p:nvSpPr>
        <p:spPr/>
        <p:txBody>
          <a:bodyPr/>
          <a:lstStyle/>
          <a:p>
            <a:fld id="{73A624E4-E67F-434C-9160-1DD8B1DF1389}" type="slidenum">
              <a:rPr lang="en-US" smtClean="0"/>
              <a:t>18</a:t>
            </a:fld>
            <a:endParaRPr lang="en-US"/>
          </a:p>
        </p:txBody>
      </p:sp>
    </p:spTree>
    <p:extLst>
      <p:ext uri="{BB962C8B-B14F-4D97-AF65-F5344CB8AC3E}">
        <p14:creationId xmlns:p14="http://schemas.microsoft.com/office/powerpoint/2010/main" val="1688578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457200">
              <a:lnSpc>
                <a:spcPct val="100000"/>
              </a:lnSpc>
              <a:spcBef>
                <a:spcPts val="0"/>
              </a:spcBef>
              <a:spcAft>
                <a:spcPts val="0"/>
              </a:spcAft>
            </a:pPr>
            <a:endParaRPr lang="en-US" sz="1200" b="0" dirty="0" smtClean="0"/>
          </a:p>
        </p:txBody>
      </p:sp>
      <p:sp>
        <p:nvSpPr>
          <p:cNvPr id="4" name="Slide Number Placeholder 3"/>
          <p:cNvSpPr>
            <a:spLocks noGrp="1"/>
          </p:cNvSpPr>
          <p:nvPr>
            <p:ph type="sldNum" sz="quarter" idx="10"/>
          </p:nvPr>
        </p:nvSpPr>
        <p:spPr/>
        <p:txBody>
          <a:bodyPr/>
          <a:lstStyle/>
          <a:p>
            <a:fld id="{73A624E4-E67F-434C-9160-1DD8B1DF1389}" type="slidenum">
              <a:rPr lang="en-US" smtClean="0"/>
              <a:t>19</a:t>
            </a:fld>
            <a:endParaRPr lang="en-US"/>
          </a:p>
        </p:txBody>
      </p:sp>
    </p:spTree>
    <p:extLst>
      <p:ext uri="{BB962C8B-B14F-4D97-AF65-F5344CB8AC3E}">
        <p14:creationId xmlns:p14="http://schemas.microsoft.com/office/powerpoint/2010/main" val="4115009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2</a:t>
            </a:fld>
            <a:endParaRPr lang="en-US" dirty="0"/>
          </a:p>
        </p:txBody>
      </p:sp>
    </p:spTree>
    <p:extLst>
      <p:ext uri="{BB962C8B-B14F-4D97-AF65-F5344CB8AC3E}">
        <p14:creationId xmlns:p14="http://schemas.microsoft.com/office/powerpoint/2010/main" val="141382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endParaRPr lang="en-US" sz="1200" b="0" baseline="0" dirty="0" smtClean="0"/>
          </a:p>
        </p:txBody>
      </p:sp>
      <p:sp>
        <p:nvSpPr>
          <p:cNvPr id="4" name="Slide Number Placeholder 3"/>
          <p:cNvSpPr>
            <a:spLocks noGrp="1"/>
          </p:cNvSpPr>
          <p:nvPr>
            <p:ph type="sldNum" sz="quarter" idx="10"/>
          </p:nvPr>
        </p:nvSpPr>
        <p:spPr/>
        <p:txBody>
          <a:bodyPr/>
          <a:lstStyle/>
          <a:p>
            <a:fld id="{73A624E4-E67F-434C-9160-1DD8B1DF1389}" type="slidenum">
              <a:rPr lang="en-US" smtClean="0"/>
              <a:t>20</a:t>
            </a:fld>
            <a:endParaRPr lang="en-US"/>
          </a:p>
        </p:txBody>
      </p:sp>
    </p:spTree>
    <p:extLst>
      <p:ext uri="{BB962C8B-B14F-4D97-AF65-F5344CB8AC3E}">
        <p14:creationId xmlns:p14="http://schemas.microsoft.com/office/powerpoint/2010/main" val="3097283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fld id="{B8796F01-7154-41E0-B48B-A6921757531A}" type="slidenum">
              <a:rPr lang="en-US" smtClean="0"/>
              <a:pPr/>
              <a:t>21</a:t>
            </a:fld>
            <a:endParaRPr lang="en-US"/>
          </a:p>
        </p:txBody>
      </p:sp>
    </p:spTree>
    <p:extLst>
      <p:ext uri="{BB962C8B-B14F-4D97-AF65-F5344CB8AC3E}">
        <p14:creationId xmlns:p14="http://schemas.microsoft.com/office/powerpoint/2010/main" val="3997709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p>
        </p:txBody>
      </p:sp>
      <p:sp>
        <p:nvSpPr>
          <p:cNvPr id="4" name="Slide Number Placeholder 3"/>
          <p:cNvSpPr>
            <a:spLocks noGrp="1"/>
          </p:cNvSpPr>
          <p:nvPr>
            <p:ph type="sldNum" sz="quarter" idx="10"/>
          </p:nvPr>
        </p:nvSpPr>
        <p:spPr/>
        <p:txBody>
          <a:bodyPr/>
          <a:lstStyle/>
          <a:p>
            <a:fld id="{73A624E4-E67F-434C-9160-1DD8B1DF1389}" type="slidenum">
              <a:rPr lang="en-US" smtClean="0"/>
              <a:t>3</a:t>
            </a:fld>
            <a:endParaRPr lang="en-US" dirty="0"/>
          </a:p>
        </p:txBody>
      </p:sp>
    </p:spTree>
    <p:extLst>
      <p:ext uri="{BB962C8B-B14F-4D97-AF65-F5344CB8AC3E}">
        <p14:creationId xmlns:p14="http://schemas.microsoft.com/office/powerpoint/2010/main" val="1758795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E551E9A-A05C-40F3-A48A-B85400D22FB7}" type="slidenum">
              <a:rPr lang="en-US" altLang="en-US"/>
              <a:pPr/>
              <a:t>4</a:t>
            </a:fld>
            <a:endParaRPr lang="en-US" altLang="en-US" dirty="0"/>
          </a:p>
        </p:txBody>
      </p:sp>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p>
        </p:txBody>
      </p:sp>
    </p:spTree>
    <p:extLst>
      <p:ext uri="{BB962C8B-B14F-4D97-AF65-F5344CB8AC3E}">
        <p14:creationId xmlns:p14="http://schemas.microsoft.com/office/powerpoint/2010/main" val="1658331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ADE670A-B3BD-4429-A06B-507AA17C4621}" type="slidenum">
              <a:rPr lang="en-US" altLang="en-US"/>
              <a:pPr/>
              <a:t>5</a:t>
            </a:fld>
            <a:endParaRPr lang="en-US" altLang="en-US"/>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p:txBody>
      </p:sp>
    </p:spTree>
    <p:extLst>
      <p:ext uri="{BB962C8B-B14F-4D97-AF65-F5344CB8AC3E}">
        <p14:creationId xmlns:p14="http://schemas.microsoft.com/office/powerpoint/2010/main" val="766039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ADE670A-B3BD-4429-A06B-507AA17C4621}" type="slidenum">
              <a:rPr lang="en-US" altLang="en-US"/>
              <a:pPr/>
              <a:t>6</a:t>
            </a:fld>
            <a:endParaRPr lang="en-US" altLang="en-US"/>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endParaRPr lang="en-US" altLang="en-US" sz="1200" dirty="0"/>
          </a:p>
        </p:txBody>
      </p:sp>
    </p:spTree>
    <p:extLst>
      <p:ext uri="{BB962C8B-B14F-4D97-AF65-F5344CB8AC3E}">
        <p14:creationId xmlns:p14="http://schemas.microsoft.com/office/powerpoint/2010/main" val="575794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p>
        </p:txBody>
      </p:sp>
      <p:sp>
        <p:nvSpPr>
          <p:cNvPr id="4" name="Slide Number Placeholder 3"/>
          <p:cNvSpPr>
            <a:spLocks noGrp="1"/>
          </p:cNvSpPr>
          <p:nvPr>
            <p:ph type="sldNum" sz="quarter" idx="10"/>
          </p:nvPr>
        </p:nvSpPr>
        <p:spPr/>
        <p:txBody>
          <a:bodyPr/>
          <a:lstStyle/>
          <a:p>
            <a:fld id="{73A624E4-E67F-434C-9160-1DD8B1DF1389}" type="slidenum">
              <a:rPr lang="en-US" smtClean="0"/>
              <a:t>7</a:t>
            </a:fld>
            <a:endParaRPr lang="en-US"/>
          </a:p>
        </p:txBody>
      </p:sp>
    </p:spTree>
    <p:extLst>
      <p:ext uri="{BB962C8B-B14F-4D97-AF65-F5344CB8AC3E}">
        <p14:creationId xmlns:p14="http://schemas.microsoft.com/office/powerpoint/2010/main" val="1132636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p:txBody>
      </p:sp>
      <p:sp>
        <p:nvSpPr>
          <p:cNvPr id="4" name="Slide Number Placeholder 3"/>
          <p:cNvSpPr>
            <a:spLocks noGrp="1"/>
          </p:cNvSpPr>
          <p:nvPr>
            <p:ph type="sldNum" sz="quarter" idx="10"/>
          </p:nvPr>
        </p:nvSpPr>
        <p:spPr/>
        <p:txBody>
          <a:bodyPr/>
          <a:lstStyle/>
          <a:p>
            <a:fld id="{73A624E4-E67F-434C-9160-1DD8B1DF1389}" type="slidenum">
              <a:rPr lang="en-US" smtClean="0"/>
              <a:t>8</a:t>
            </a:fld>
            <a:endParaRPr lang="en-US"/>
          </a:p>
        </p:txBody>
      </p:sp>
    </p:spTree>
    <p:extLst>
      <p:ext uri="{BB962C8B-B14F-4D97-AF65-F5344CB8AC3E}">
        <p14:creationId xmlns:p14="http://schemas.microsoft.com/office/powerpoint/2010/main" val="2955702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73A624E4-E67F-434C-9160-1DD8B1DF1389}" type="slidenum">
              <a:rPr lang="en-US" smtClean="0"/>
              <a:t>9</a:t>
            </a:fld>
            <a:endParaRPr lang="en-US"/>
          </a:p>
        </p:txBody>
      </p:sp>
    </p:spTree>
    <p:extLst>
      <p:ext uri="{BB962C8B-B14F-4D97-AF65-F5344CB8AC3E}">
        <p14:creationId xmlns:p14="http://schemas.microsoft.com/office/powerpoint/2010/main" val="1861641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05A24D3-55E0-44F2-806B-BF6921CB0A0D}" type="datetime1">
              <a:rPr lang="en-US" smtClean="0"/>
              <a:t>10/15/2020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CA17BFC-265D-4D99-A278-7D74042DBF65}" type="datetime1">
              <a:rPr lang="en-US" smtClean="0"/>
              <a:t>10/15/2020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8CD5014-7046-4F71-BC88-2EE26BE693CA}" type="datetime1">
              <a:rPr lang="en-US" smtClean="0"/>
              <a:t>10/15/2020</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90110A8-C6B8-496A-B9AF-363A76E3FB01}" type="datetime1">
              <a:rPr lang="en-US" smtClean="0"/>
              <a:t>10/15/2020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5E362946-F870-4BA2-BAB0-35783F8AD6B5}" type="datetime1">
              <a:rPr lang="en-US" smtClean="0"/>
              <a:t>10/15/2020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1F6313C-1DF6-474C-934F-3A75C6D01F58}" type="datetime1">
              <a:rPr lang="en-US" smtClean="0"/>
              <a:t>10/15/2020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D48610-F3AA-4E61-8349-35E8A4241155}" type="datetime1">
              <a:rPr lang="en-US" smtClean="0"/>
              <a:t>10/15/2020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smtClean="0"/>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AE076D5-1F10-4766-B286-0EB45E383E2F}" type="datetime1">
              <a:rPr lang="en-US" smtClean="0"/>
              <a:t>10/15/2020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5CC15D-1872-48BA-85E7-339BABB16B46}" type="datetime1">
              <a:rPr lang="en-US" smtClean="0"/>
              <a:t>10/15/2020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B845BE46-54B0-4C2A-A1D6-ED5B8440890E}" type="datetime1">
              <a:rPr lang="en-US" smtClean="0"/>
              <a:t>10/15/2020</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Interests of Professors</a:t>
            </a:r>
            <a:endParaRPr lang="en-US" b="1" dirty="0"/>
          </a:p>
        </p:txBody>
      </p:sp>
    </p:spTree>
    <p:extLst>
      <p:ext uri="{BB962C8B-B14F-4D97-AF65-F5344CB8AC3E}">
        <p14:creationId xmlns:p14="http://schemas.microsoft.com/office/powerpoint/2010/main" val="1404556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is is a table that has examples of how to report unpaid leave of absence, anticpated bonus, and coninuted participation in the university's 403(b) defined contribution plan in Part 3 of the public financial disclosure report (OGE Form 278e)." title="Unpaid Leave of Absence:  278e Reporting"/>
          <p:cNvSpPr>
            <a:spLocks noGrp="1"/>
          </p:cNvSpPr>
          <p:nvPr>
            <p:ph type="title"/>
          </p:nvPr>
        </p:nvSpPr>
        <p:spPr>
          <a:xfrm>
            <a:off x="608012" y="76200"/>
            <a:ext cx="10666651" cy="1397000"/>
          </a:xfrm>
        </p:spPr>
        <p:txBody>
          <a:bodyPr>
            <a:noAutofit/>
          </a:bodyPr>
          <a:lstStyle/>
          <a:p>
            <a:r>
              <a:rPr lang="en-US" sz="3200" dirty="0" smtClean="0"/>
              <a:t>Unpaid </a:t>
            </a:r>
            <a:r>
              <a:rPr lang="en-US" sz="3200" dirty="0"/>
              <a:t>Leave of </a:t>
            </a:r>
            <a:r>
              <a:rPr lang="en-US" sz="3200" dirty="0" smtClean="0"/>
              <a:t>Absence:</a:t>
            </a:r>
            <a:r>
              <a:rPr lang="en-US" sz="3200" dirty="0" smtClean="0"/>
              <a:t/>
            </a:r>
            <a:br>
              <a:rPr lang="en-US" sz="3200" dirty="0" smtClean="0"/>
            </a:br>
            <a:r>
              <a:rPr lang="en-US" sz="3200" dirty="0" smtClean="0"/>
              <a:t>278e </a:t>
            </a:r>
            <a:r>
              <a:rPr lang="en-US" sz="3200" dirty="0" smtClean="0"/>
              <a:t>Reporting</a:t>
            </a:r>
            <a:endParaRPr lang="en-US" sz="3200" dirty="0"/>
          </a:p>
        </p:txBody>
      </p:sp>
      <p:sp>
        <p:nvSpPr>
          <p:cNvPr id="3" name="Slide Number Placeholder 2"/>
          <p:cNvSpPr>
            <a:spLocks noGrp="1"/>
          </p:cNvSpPr>
          <p:nvPr>
            <p:ph type="sldNum" sz="quarter" idx="12"/>
          </p:nvPr>
        </p:nvSpPr>
        <p:spPr/>
        <p:txBody>
          <a:bodyPr/>
          <a:lstStyle/>
          <a:p>
            <a:fld id="{DA60BA0E-20D0-4E7C-B286-26C960A6788F}" type="slidenum">
              <a:rPr lang="en-US" smtClean="0"/>
              <a:t>10</a:t>
            </a:fld>
            <a:endParaRPr lang="en-US"/>
          </a:p>
        </p:txBody>
      </p:sp>
      <p:sp>
        <p:nvSpPr>
          <p:cNvPr id="6" name="Rectangle 5"/>
          <p:cNvSpPr/>
          <p:nvPr/>
        </p:nvSpPr>
        <p:spPr>
          <a:xfrm>
            <a:off x="684213" y="1473198"/>
            <a:ext cx="9729496" cy="400110"/>
          </a:xfrm>
          <a:prstGeom prst="rect">
            <a:avLst/>
          </a:prstGeom>
        </p:spPr>
        <p:txBody>
          <a:bodyPr wrap="square">
            <a:spAutoFit/>
          </a:bodyPr>
          <a:lstStyle/>
          <a:p>
            <a:r>
              <a:rPr lang="en-US" sz="2000" b="1" dirty="0" smtClean="0"/>
              <a:t>Part </a:t>
            </a:r>
            <a:r>
              <a:rPr lang="en-US" sz="2000" b="1" dirty="0"/>
              <a:t>3:  Filer’s Employment Agreements and </a:t>
            </a:r>
            <a:r>
              <a:rPr lang="en-US" sz="2000" b="1" dirty="0" smtClean="0"/>
              <a:t>Arrangements</a:t>
            </a:r>
            <a:endParaRPr lang="en-US" sz="2000" b="1" dirty="0"/>
          </a:p>
        </p:txBody>
      </p:sp>
      <p:graphicFrame>
        <p:nvGraphicFramePr>
          <p:cNvPr id="10" name="Content Placeholder 9" descr="This is a table that has examples of how to report unpaid leave of absence, anticipated bonus, and continuted participation in a university 403(b) defined contribution plan in Part 3 of a public financial disclsoure report (OGE Form 278e)." title="Unpaid Leave of Absence:  278e Reporting"/>
          <p:cNvGraphicFramePr>
            <a:graphicFrameLocks noGrp="1"/>
          </p:cNvGraphicFramePr>
          <p:nvPr>
            <p:ph idx="1"/>
            <p:extLst>
              <p:ext uri="{D42A27DB-BD31-4B8C-83A1-F6EECF244321}">
                <p14:modId xmlns:p14="http://schemas.microsoft.com/office/powerpoint/2010/main" val="929573820"/>
              </p:ext>
            </p:extLst>
          </p:nvPr>
        </p:nvGraphicFramePr>
        <p:xfrm>
          <a:off x="711200" y="2163464"/>
          <a:ext cx="10896600" cy="4237337"/>
        </p:xfrm>
        <a:graphic>
          <a:graphicData uri="http://schemas.openxmlformats.org/drawingml/2006/table">
            <a:tbl>
              <a:tblPr firstRow="1" firstCol="1" bandRow="1"/>
              <a:tblGrid>
                <a:gridCol w="2141778"/>
                <a:gridCol w="1255181"/>
                <a:gridCol w="6509041"/>
                <a:gridCol w="990600"/>
              </a:tblGrid>
              <a:tr h="566931">
                <a:tc>
                  <a:txBody>
                    <a:bodyPr/>
                    <a:lstStyle/>
                    <a:p>
                      <a:pPr marL="0" marR="0">
                        <a:lnSpc>
                          <a:spcPct val="120000"/>
                        </a:lnSpc>
                        <a:spcBef>
                          <a:spcPts val="0"/>
                        </a:spcBef>
                        <a:spcAft>
                          <a:spcPts val="100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Employer or Party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100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City/State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10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Status and Terms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10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Date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0037">
                <a:tc>
                  <a:txBody>
                    <a:bodyPr/>
                    <a:lstStyle/>
                    <a:p>
                      <a:pPr marL="0" marR="0">
                        <a:lnSpc>
                          <a:spcPct val="120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East State University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Fresno, CA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Pursuant to University policy, I am eligible to receive a performance bonus for services rendered during the </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2020-2021 </a:t>
                      </a:r>
                      <a:r>
                        <a:rPr lang="en-US" sz="1800" dirty="0">
                          <a:effectLst/>
                          <a:latin typeface="Calibri" panose="020F0502020204030204" pitchFamily="34" charset="0"/>
                          <a:ea typeface="Times New Roman" panose="02020603050405020304" pitchFamily="18" charset="0"/>
                          <a:cs typeface="Calibri" panose="020F0502020204030204" pitchFamily="34" charset="0"/>
                        </a:rPr>
                        <a:t>academic year.  This bonus will be paid prior to assuming the duties of the position of Secretary.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1000"/>
                        </a:spcAft>
                      </a:pP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8/2020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1864">
                <a:tc>
                  <a:txBody>
                    <a:bodyPr/>
                    <a:lstStyle/>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East State University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Fresno, CA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Pursuant to University policy, I will take an unpaid, two-year leave of absence from my tenured Associate Professor position.  The standard leave is for two years.  At the end of that time, I will apply for an additional leave of absence.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a:effectLst/>
                          <a:latin typeface="Calibri" panose="020F0502020204030204" pitchFamily="34" charset="0"/>
                          <a:ea typeface="Calibri" panose="020F0502020204030204" pitchFamily="34" charset="0"/>
                          <a:cs typeface="Times New Roman" panose="02020603050405020304" pitchFamily="18" charset="0"/>
                        </a:rPr>
                        <a:t>10/2020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8505">
                <a:tc>
                  <a:txBody>
                    <a:bodyPr/>
                    <a:lstStyle/>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East State University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Fresno, CA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will continue to participate in the East State 403(b) plan.  The university will not make contributions during my leave.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8/1998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0837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dirty="0" smtClean="0"/>
              <a:t>Continuing benefits</a:t>
            </a:r>
            <a:endParaRPr lang="en-US" sz="3600" dirty="0"/>
          </a:p>
        </p:txBody>
      </p:sp>
      <p:sp>
        <p:nvSpPr>
          <p:cNvPr id="8" name="Content Placeholder 7"/>
          <p:cNvSpPr>
            <a:spLocks noGrp="1"/>
          </p:cNvSpPr>
          <p:nvPr>
            <p:ph idx="1"/>
          </p:nvPr>
        </p:nvSpPr>
        <p:spPr>
          <a:xfrm>
            <a:off x="1117308" y="1701800"/>
            <a:ext cx="10311104" cy="4470400"/>
          </a:xfrm>
        </p:spPr>
        <p:txBody>
          <a:bodyPr>
            <a:normAutofit fontScale="92500" lnSpcReduction="10000"/>
          </a:bodyPr>
          <a:lstStyle/>
          <a:p>
            <a:pPr>
              <a:lnSpc>
                <a:spcPct val="115000"/>
              </a:lnSpc>
              <a:spcBef>
                <a:spcPts val="0"/>
              </a:spcBef>
            </a:pPr>
            <a:r>
              <a:rPr lang="en-US" sz="3500" dirty="0" smtClean="0">
                <a:ea typeface="Calibri" panose="020F0502020204030204" pitchFamily="34" charset="0"/>
                <a:cs typeface="Times New Roman" panose="02020603050405020304" pitchFamily="18" charset="0"/>
              </a:rPr>
              <a:t>Bona fide employee benefits plans/programs that do </a:t>
            </a:r>
            <a:r>
              <a:rPr lang="en-US" sz="3500" dirty="0">
                <a:ea typeface="Calibri" panose="020F0502020204030204" pitchFamily="34" charset="0"/>
                <a:cs typeface="Times New Roman" panose="02020603050405020304" pitchFamily="18" charset="0"/>
              </a:rPr>
              <a:t>not violate 18 U.S.C. § </a:t>
            </a:r>
            <a:r>
              <a:rPr lang="en-US" sz="3500" dirty="0" smtClean="0">
                <a:ea typeface="Calibri" panose="020F0502020204030204" pitchFamily="34" charset="0"/>
                <a:cs typeface="Times New Roman" panose="02020603050405020304" pitchFamily="18" charset="0"/>
              </a:rPr>
              <a:t>209, </a:t>
            </a:r>
            <a:r>
              <a:rPr lang="en-US" sz="3500" dirty="0">
                <a:ea typeface="Calibri" panose="020F0502020204030204" pitchFamily="34" charset="0"/>
                <a:cs typeface="Times New Roman" panose="02020603050405020304" pitchFamily="18" charset="0"/>
              </a:rPr>
              <a:t>or the </a:t>
            </a:r>
            <a:r>
              <a:rPr lang="en-US" sz="3500" dirty="0" smtClean="0">
                <a:ea typeface="Calibri" panose="020F0502020204030204" pitchFamily="34" charset="0"/>
                <a:cs typeface="Times New Roman" panose="02020603050405020304" pitchFamily="18" charset="0"/>
              </a:rPr>
              <a:t>gift rules are OK (e.g., retirement, health insurance, life insurance, etc.)</a:t>
            </a:r>
          </a:p>
          <a:p>
            <a:pPr marL="0" indent="0">
              <a:lnSpc>
                <a:spcPct val="115000"/>
              </a:lnSpc>
              <a:spcBef>
                <a:spcPts val="0"/>
              </a:spcBef>
              <a:buNone/>
            </a:pPr>
            <a:endParaRPr lang="en-US" sz="3500" dirty="0">
              <a:ea typeface="Calibri" panose="020F0502020204030204" pitchFamily="34" charset="0"/>
              <a:cs typeface="Times New Roman" panose="02020603050405020304" pitchFamily="18" charset="0"/>
            </a:endParaRPr>
          </a:p>
          <a:p>
            <a:pPr>
              <a:lnSpc>
                <a:spcPct val="115000"/>
              </a:lnSpc>
              <a:spcBef>
                <a:spcPts val="0"/>
              </a:spcBef>
            </a:pPr>
            <a:r>
              <a:rPr lang="en-US" sz="3500" dirty="0" smtClean="0">
                <a:ea typeface="Calibri" panose="020F0502020204030204" pitchFamily="34" charset="0"/>
                <a:cs typeface="Times New Roman" panose="02020603050405020304" pitchFamily="18" charset="0"/>
              </a:rPr>
              <a:t>Other types of benefits are typically problematic (e.g., use </a:t>
            </a:r>
            <a:r>
              <a:rPr lang="en-US" sz="3500" dirty="0">
                <a:ea typeface="Calibri" panose="020F0502020204030204" pitchFamily="34" charset="0"/>
                <a:cs typeface="Times New Roman" panose="02020603050405020304" pitchFamily="18" charset="0"/>
              </a:rPr>
              <a:t>of office space</a:t>
            </a:r>
            <a:r>
              <a:rPr lang="en-US" sz="3500" dirty="0" smtClean="0">
                <a:ea typeface="Calibri" panose="020F0502020204030204" pitchFamily="34" charset="0"/>
                <a:cs typeface="Times New Roman" panose="02020603050405020304" pitchFamily="18" charset="0"/>
              </a:rPr>
              <a:t>, </a:t>
            </a:r>
            <a:r>
              <a:rPr lang="en-US" sz="3500" dirty="0">
                <a:ea typeface="Calibri" panose="020F0502020204030204" pitchFamily="34" charset="0"/>
                <a:cs typeface="Times New Roman" panose="02020603050405020304" pitchFamily="18" charset="0"/>
              </a:rPr>
              <a:t>research assistants, research facilities, library </a:t>
            </a:r>
            <a:r>
              <a:rPr lang="en-US" sz="3500" dirty="0" smtClean="0">
                <a:ea typeface="Calibri" panose="020F0502020204030204" pitchFamily="34" charset="0"/>
                <a:cs typeface="Times New Roman" panose="02020603050405020304" pitchFamily="18" charset="0"/>
              </a:rPr>
              <a:t>system)</a:t>
            </a:r>
          </a:p>
          <a:p>
            <a:pPr>
              <a:lnSpc>
                <a:spcPct val="115000"/>
              </a:lnSpc>
              <a:spcBef>
                <a:spcPts val="0"/>
              </a:spcBef>
            </a:pPr>
            <a:endParaRPr lang="en-US" sz="3600" dirty="0">
              <a:ea typeface="Calibri" panose="020F0502020204030204" pitchFamily="34"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DA60BA0E-20D0-4E7C-B286-26C960A6788F}" type="slidenum">
              <a:rPr lang="en-US" smtClean="0"/>
              <a:t>11</a:t>
            </a:fld>
            <a:endParaRPr lang="en-US" dirty="0"/>
          </a:p>
        </p:txBody>
      </p:sp>
    </p:spTree>
    <p:extLst>
      <p:ext uri="{BB962C8B-B14F-4D97-AF65-F5344CB8AC3E}">
        <p14:creationId xmlns:p14="http://schemas.microsoft.com/office/powerpoint/2010/main" val="3140040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a:t>
            </a:r>
            <a:endParaRPr lang="en-US" dirty="0"/>
          </a:p>
        </p:txBody>
      </p:sp>
      <p:sp>
        <p:nvSpPr>
          <p:cNvPr id="3" name="Content Placeholder 2"/>
          <p:cNvSpPr>
            <a:spLocks noGrp="1"/>
          </p:cNvSpPr>
          <p:nvPr>
            <p:ph idx="1"/>
          </p:nvPr>
        </p:nvSpPr>
        <p:spPr>
          <a:xfrm>
            <a:off x="1117309" y="2133600"/>
            <a:ext cx="10157354" cy="4038600"/>
          </a:xfrm>
        </p:spPr>
        <p:txBody>
          <a:bodyPr>
            <a:normAutofit/>
          </a:bodyPr>
          <a:lstStyle/>
          <a:p>
            <a:pPr marL="457200" indent="-457200">
              <a:spcAft>
                <a:spcPts val="1200"/>
              </a:spcAft>
              <a:buFont typeface="Arial" panose="020B0604020202020204" pitchFamily="34" charset="0"/>
              <a:buChar char="•"/>
            </a:pPr>
            <a:r>
              <a:rPr lang="en-US" sz="3200" dirty="0" smtClean="0"/>
              <a:t>Cannot </a:t>
            </a:r>
            <a:r>
              <a:rPr lang="en-US" sz="3200" dirty="0"/>
              <a:t>provide any services while on leave of absence</a:t>
            </a:r>
          </a:p>
          <a:p>
            <a:pPr>
              <a:spcAft>
                <a:spcPts val="1200"/>
              </a:spcAft>
            </a:pPr>
            <a:endParaRPr lang="en-US" dirty="0">
              <a:solidFill>
                <a:schemeClr val="tx1"/>
              </a:solidFill>
            </a:endParaRPr>
          </a:p>
        </p:txBody>
      </p:sp>
      <p:sp>
        <p:nvSpPr>
          <p:cNvPr id="4" name="Slide Number Placeholder 3"/>
          <p:cNvSpPr>
            <a:spLocks noGrp="1"/>
          </p:cNvSpPr>
          <p:nvPr>
            <p:ph type="sldNum" sz="quarter" idx="12"/>
          </p:nvPr>
        </p:nvSpPr>
        <p:spPr/>
        <p:txBody>
          <a:bodyPr/>
          <a:lstStyle/>
          <a:p>
            <a:fld id="{DA60BA0E-20D0-4E7C-B286-26C960A6788F}" type="slidenum">
              <a:rPr lang="en-US" smtClean="0"/>
              <a:t>12</a:t>
            </a:fld>
            <a:endParaRPr lang="en-US"/>
          </a:p>
        </p:txBody>
      </p:sp>
    </p:spTree>
    <p:extLst>
      <p:ext uri="{BB962C8B-B14F-4D97-AF65-F5344CB8AC3E}">
        <p14:creationId xmlns:p14="http://schemas.microsoft.com/office/powerpoint/2010/main" val="2677176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Speaking </a:t>
            </a:r>
            <a:endParaRPr lang="en-US" sz="3600" dirty="0"/>
          </a:p>
        </p:txBody>
      </p:sp>
      <p:sp>
        <p:nvSpPr>
          <p:cNvPr id="3" name="Content Placeholder 2"/>
          <p:cNvSpPr>
            <a:spLocks noGrp="1"/>
          </p:cNvSpPr>
          <p:nvPr>
            <p:ph idx="1"/>
          </p:nvPr>
        </p:nvSpPr>
        <p:spPr/>
        <p:txBody>
          <a:bodyPr>
            <a:normAutofit/>
          </a:bodyPr>
          <a:lstStyle/>
          <a:p>
            <a:pPr marL="0" marR="0" indent="0">
              <a:lnSpc>
                <a:spcPct val="115000"/>
              </a:lnSpc>
              <a:spcBef>
                <a:spcPts val="0"/>
              </a:spcBef>
              <a:spcAft>
                <a:spcPts val="1000"/>
              </a:spcAft>
              <a:buNone/>
            </a:pPr>
            <a:r>
              <a:rPr lang="en-US" sz="3200" dirty="0">
                <a:ea typeface="Calibri" panose="020F0502020204030204" pitchFamily="34" charset="0"/>
                <a:cs typeface="Times New Roman" panose="02020603050405020304" pitchFamily="18" charset="0"/>
              </a:rPr>
              <a:t>No honoraria after appointment</a:t>
            </a:r>
          </a:p>
          <a:p>
            <a:pPr marL="978320" lvl="1" indent="-685800">
              <a:lnSpc>
                <a:spcPct val="115000"/>
              </a:lnSpc>
              <a:spcBef>
                <a:spcPts val="0"/>
              </a:spcBef>
              <a:spcAft>
                <a:spcPts val="0"/>
              </a:spcAft>
              <a:buFont typeface="Arial" panose="020B0604020202020204" pitchFamily="34" charset="0"/>
              <a:buChar char="•"/>
            </a:pPr>
            <a:r>
              <a:rPr lang="en-US" sz="3200" dirty="0">
                <a:ea typeface="Calibri" panose="020F0502020204030204" pitchFamily="34" charset="0"/>
                <a:cs typeface="Times New Roman" panose="02020603050405020304" pitchFamily="18" charset="0"/>
              </a:rPr>
              <a:t>E.O. 12731 </a:t>
            </a:r>
          </a:p>
          <a:p>
            <a:pPr marL="978320" lvl="1" indent="-685800">
              <a:lnSpc>
                <a:spcPct val="115000"/>
              </a:lnSpc>
              <a:spcBef>
                <a:spcPts val="0"/>
              </a:spcBef>
              <a:spcAft>
                <a:spcPts val="1000"/>
              </a:spcAft>
              <a:buFont typeface="Arial" panose="020B0604020202020204" pitchFamily="34" charset="0"/>
              <a:buChar char="•"/>
            </a:pPr>
            <a:r>
              <a:rPr lang="en-US" sz="3200" dirty="0">
                <a:ea typeface="Calibri" panose="020F0502020204030204" pitchFamily="34" charset="0"/>
                <a:cs typeface="Times New Roman" panose="02020603050405020304" pitchFamily="18" charset="0"/>
              </a:rPr>
              <a:t>18 U.S.C. § </a:t>
            </a:r>
            <a:r>
              <a:rPr lang="en-US" sz="3200" dirty="0" smtClean="0">
                <a:ea typeface="Calibri" panose="020F0502020204030204" pitchFamily="34" charset="0"/>
                <a:cs typeface="Times New Roman" panose="02020603050405020304" pitchFamily="18" charset="0"/>
              </a:rPr>
              <a:t>209</a:t>
            </a:r>
          </a:p>
          <a:p>
            <a:pPr marL="0" indent="0">
              <a:buNone/>
            </a:pPr>
            <a:endParaRPr lang="en-US" sz="4800" dirty="0"/>
          </a:p>
        </p:txBody>
      </p:sp>
      <p:sp>
        <p:nvSpPr>
          <p:cNvPr id="4" name="Slide Number Placeholder 3"/>
          <p:cNvSpPr>
            <a:spLocks noGrp="1"/>
          </p:cNvSpPr>
          <p:nvPr>
            <p:ph type="sldNum" sz="quarter" idx="12"/>
          </p:nvPr>
        </p:nvSpPr>
        <p:spPr/>
        <p:txBody>
          <a:bodyPr/>
          <a:lstStyle/>
          <a:p>
            <a:fld id="{DA60BA0E-20D0-4E7C-B286-26C960A6788F}" type="slidenum">
              <a:rPr lang="en-US" smtClean="0"/>
              <a:t>13</a:t>
            </a:fld>
            <a:endParaRPr lang="en-US"/>
          </a:p>
        </p:txBody>
      </p:sp>
    </p:spTree>
    <p:extLst>
      <p:ext uri="{BB962C8B-B14F-4D97-AF65-F5344CB8AC3E}">
        <p14:creationId xmlns:p14="http://schemas.microsoft.com/office/powerpoint/2010/main" val="2112999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Writing</a:t>
            </a:r>
            <a:endParaRPr lang="en-US" sz="3600" dirty="0"/>
          </a:p>
        </p:txBody>
      </p:sp>
      <p:sp>
        <p:nvSpPr>
          <p:cNvPr id="3" name="Content Placeholder 2"/>
          <p:cNvSpPr>
            <a:spLocks noGrp="1"/>
          </p:cNvSpPr>
          <p:nvPr>
            <p:ph idx="1"/>
          </p:nvPr>
        </p:nvSpPr>
        <p:spPr/>
        <p:txBody>
          <a:bodyPr>
            <a:normAutofit/>
          </a:bodyPr>
          <a:lstStyle/>
          <a:p>
            <a:pPr marL="342900" lvl="0" indent="-342900">
              <a:spcBef>
                <a:spcPts val="0"/>
              </a:spcBef>
              <a:tabLst>
                <a:tab pos="457200" algn="l"/>
              </a:tabLst>
            </a:pPr>
            <a:r>
              <a:rPr lang="en-US" sz="2800" dirty="0" smtClean="0">
                <a:ea typeface="Times New Roman" panose="02020603050405020304" pitchFamily="18" charset="0"/>
                <a:cs typeface="Times New Roman" panose="02020603050405020304" pitchFamily="18" charset="0"/>
              </a:rPr>
              <a:t>Full-time PAS nominees will </a:t>
            </a:r>
            <a:r>
              <a:rPr lang="en-US" sz="2800" dirty="0">
                <a:ea typeface="Times New Roman" panose="02020603050405020304" pitchFamily="18" charset="0"/>
                <a:cs typeface="Times New Roman" panose="02020603050405020304" pitchFamily="18" charset="0"/>
              </a:rPr>
              <a:t>NOT be able to get </a:t>
            </a:r>
            <a:r>
              <a:rPr lang="en-US" sz="2800" dirty="0" smtClean="0">
                <a:ea typeface="Times New Roman" panose="02020603050405020304" pitchFamily="18" charset="0"/>
                <a:cs typeface="Times New Roman" panose="02020603050405020304" pitchFamily="18" charset="0"/>
              </a:rPr>
              <a:t>paid </a:t>
            </a:r>
            <a:r>
              <a:rPr lang="en-US" sz="2800" dirty="0">
                <a:ea typeface="Times New Roman" panose="02020603050405020304" pitchFamily="18" charset="0"/>
                <a:cs typeface="Times New Roman" panose="02020603050405020304" pitchFamily="18" charset="0"/>
              </a:rPr>
              <a:t>to write a </a:t>
            </a:r>
            <a:r>
              <a:rPr lang="en-US" sz="2800" dirty="0" smtClean="0">
                <a:ea typeface="Times New Roman" panose="02020603050405020304" pitchFamily="18" charset="0"/>
                <a:cs typeface="Times New Roman" panose="02020603050405020304" pitchFamily="18" charset="0"/>
              </a:rPr>
              <a:t>book </a:t>
            </a:r>
            <a:r>
              <a:rPr lang="en-US" sz="2800" dirty="0">
                <a:ea typeface="Times New Roman" panose="02020603050405020304" pitchFamily="18" charset="0"/>
                <a:cs typeface="Times New Roman" panose="02020603050405020304" pitchFamily="18" charset="0"/>
              </a:rPr>
              <a:t>or update a </a:t>
            </a:r>
            <a:r>
              <a:rPr lang="en-US" sz="2800" dirty="0" smtClean="0">
                <a:ea typeface="Times New Roman" panose="02020603050405020304" pitchFamily="18" charset="0"/>
                <a:cs typeface="Times New Roman" panose="02020603050405020304" pitchFamily="18" charset="0"/>
              </a:rPr>
              <a:t>book during Government service</a:t>
            </a:r>
          </a:p>
          <a:p>
            <a:pPr marL="0" lvl="0" indent="0">
              <a:spcBef>
                <a:spcPts val="0"/>
              </a:spcBef>
              <a:buNone/>
              <a:tabLst>
                <a:tab pos="457200" algn="l"/>
              </a:tabLst>
            </a:pPr>
            <a:endParaRPr lang="en-US" sz="2800" dirty="0" smtClean="0">
              <a:ea typeface="Times New Roman" panose="02020603050405020304" pitchFamily="18" charset="0"/>
              <a:cs typeface="Times New Roman" panose="02020603050405020304" pitchFamily="18" charset="0"/>
            </a:endParaRPr>
          </a:p>
          <a:p>
            <a:pPr marL="342900" lvl="0" indent="-342900">
              <a:spcBef>
                <a:spcPts val="0"/>
              </a:spcBef>
              <a:tabLst>
                <a:tab pos="457200" algn="l"/>
              </a:tabLst>
            </a:pPr>
            <a:r>
              <a:rPr lang="en-US" sz="2800" dirty="0" smtClean="0">
                <a:ea typeface="Times New Roman" panose="02020603050405020304" pitchFamily="18" charset="0"/>
                <a:cs typeface="Times New Roman" panose="02020603050405020304" pitchFamily="18" charset="0"/>
              </a:rPr>
              <a:t>Book advance not OK </a:t>
            </a:r>
            <a:r>
              <a:rPr lang="en-US" sz="2800" dirty="0" smtClean="0"/>
              <a:t>if </a:t>
            </a:r>
            <a:r>
              <a:rPr lang="en-US" sz="2800" dirty="0"/>
              <a:t>the payment is for a book to be written </a:t>
            </a:r>
            <a:r>
              <a:rPr lang="en-US" sz="2800" dirty="0" smtClean="0"/>
              <a:t>during Government service</a:t>
            </a:r>
          </a:p>
          <a:p>
            <a:pPr marL="342900" lvl="0" indent="-342900">
              <a:spcBef>
                <a:spcPts val="0"/>
              </a:spcBef>
              <a:tabLst>
                <a:tab pos="457200" algn="l"/>
              </a:tabLst>
            </a:pPr>
            <a:endParaRPr lang="en-US" sz="2800" dirty="0">
              <a:cs typeface="Times New Roman" panose="02020603050405020304" pitchFamily="18" charset="0"/>
            </a:endParaRPr>
          </a:p>
          <a:p>
            <a:pPr marL="342900" lvl="0" indent="-342900">
              <a:spcBef>
                <a:spcPts val="0"/>
              </a:spcBef>
              <a:tabLst>
                <a:tab pos="457200" algn="l"/>
              </a:tabLst>
            </a:pPr>
            <a:r>
              <a:rPr lang="en-US" sz="2800" dirty="0">
                <a:ea typeface="Times New Roman" panose="02020603050405020304" pitchFamily="18" charset="0"/>
                <a:cs typeface="Times New Roman" panose="02020603050405020304" pitchFamily="18" charset="0"/>
              </a:rPr>
              <a:t>Book </a:t>
            </a:r>
            <a:r>
              <a:rPr lang="en-US" sz="2800" dirty="0" smtClean="0">
                <a:ea typeface="Times New Roman" panose="02020603050405020304" pitchFamily="18" charset="0"/>
                <a:cs typeface="Times New Roman" panose="02020603050405020304" pitchFamily="18" charset="0"/>
              </a:rPr>
              <a:t>royalties OK under Outside </a:t>
            </a:r>
            <a:r>
              <a:rPr lang="en-US" sz="2800" dirty="0">
                <a:ea typeface="Times New Roman" panose="02020603050405020304" pitchFamily="18" charset="0"/>
                <a:cs typeface="Times New Roman" panose="02020603050405020304" pitchFamily="18" charset="0"/>
              </a:rPr>
              <a:t>E</a:t>
            </a:r>
            <a:r>
              <a:rPr lang="en-US" sz="2800" dirty="0" smtClean="0">
                <a:ea typeface="Times New Roman" panose="02020603050405020304" pitchFamily="18" charset="0"/>
                <a:cs typeface="Times New Roman" panose="02020603050405020304" pitchFamily="18" charset="0"/>
              </a:rPr>
              <a:t>arned </a:t>
            </a:r>
            <a:r>
              <a:rPr lang="en-US" sz="2800" dirty="0">
                <a:ea typeface="Times New Roman" panose="02020603050405020304" pitchFamily="18" charset="0"/>
                <a:cs typeface="Times New Roman" panose="02020603050405020304" pitchFamily="18" charset="0"/>
              </a:rPr>
              <a:t>I</a:t>
            </a:r>
            <a:r>
              <a:rPr lang="en-US" sz="2800" dirty="0" smtClean="0">
                <a:ea typeface="Times New Roman" panose="02020603050405020304" pitchFamily="18" charset="0"/>
                <a:cs typeface="Times New Roman" panose="02020603050405020304" pitchFamily="18" charset="0"/>
              </a:rPr>
              <a:t>ncome </a:t>
            </a:r>
            <a:r>
              <a:rPr lang="en-US" sz="2800" dirty="0">
                <a:ea typeface="Times New Roman" panose="02020603050405020304" pitchFamily="18" charset="0"/>
                <a:cs typeface="Times New Roman" panose="02020603050405020304" pitchFamily="18" charset="0"/>
              </a:rPr>
              <a:t>B</a:t>
            </a:r>
            <a:r>
              <a:rPr lang="en-US" sz="2800" dirty="0" smtClean="0">
                <a:ea typeface="Times New Roman" panose="02020603050405020304" pitchFamily="18" charset="0"/>
                <a:cs typeface="Times New Roman" panose="02020603050405020304" pitchFamily="18" charset="0"/>
              </a:rPr>
              <a:t>an, but not OK under 5 C.F.R. </a:t>
            </a:r>
            <a:r>
              <a:rPr lang="en-US" sz="2800" dirty="0">
                <a:ea typeface="Calibri" panose="020F0502020204030204" pitchFamily="34" charset="0"/>
                <a:cs typeface="Times New Roman" panose="02020603050405020304" pitchFamily="18" charset="0"/>
              </a:rPr>
              <a:t>§ </a:t>
            </a:r>
            <a:r>
              <a:rPr lang="en-US" sz="2800" dirty="0" smtClean="0">
                <a:ea typeface="Times New Roman" panose="02020603050405020304" pitchFamily="18" charset="0"/>
                <a:cs typeface="Times New Roman" panose="02020603050405020304" pitchFamily="18" charset="0"/>
              </a:rPr>
              <a:t>2635.807 if related to official duties</a:t>
            </a:r>
            <a:endParaRPr lang="en-US" sz="2800" dirty="0">
              <a:cs typeface="Times New Roman" panose="02020603050405020304" pitchFamily="18" charset="0"/>
            </a:endParaRPr>
          </a:p>
          <a:p>
            <a:pPr>
              <a:buFont typeface="Arial" panose="020B0604020202020204" pitchFamily="34" charset="0"/>
              <a:buChar char="•"/>
            </a:pPr>
            <a:endParaRPr lang="en-US" sz="4000" dirty="0"/>
          </a:p>
        </p:txBody>
      </p:sp>
      <p:sp>
        <p:nvSpPr>
          <p:cNvPr id="4" name="Slide Number Placeholder 3"/>
          <p:cNvSpPr>
            <a:spLocks noGrp="1"/>
          </p:cNvSpPr>
          <p:nvPr>
            <p:ph type="sldNum" sz="quarter" idx="12"/>
          </p:nvPr>
        </p:nvSpPr>
        <p:spPr/>
        <p:txBody>
          <a:bodyPr/>
          <a:lstStyle/>
          <a:p>
            <a:fld id="{DA60BA0E-20D0-4E7C-B286-26C960A6788F}" type="slidenum">
              <a:rPr lang="en-US" smtClean="0"/>
              <a:t>14</a:t>
            </a:fld>
            <a:endParaRPr lang="en-US"/>
          </a:p>
        </p:txBody>
      </p:sp>
    </p:spTree>
    <p:extLst>
      <p:ext uri="{BB962C8B-B14F-4D97-AF65-F5344CB8AC3E}">
        <p14:creationId xmlns:p14="http://schemas.microsoft.com/office/powerpoint/2010/main" val="1932749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Key OGE Advisories</a:t>
            </a:r>
            <a:endParaRPr lang="en-US" sz="3200" dirty="0"/>
          </a:p>
        </p:txBody>
      </p:sp>
      <p:sp>
        <p:nvSpPr>
          <p:cNvPr id="6" name="Content Placeholder 5"/>
          <p:cNvSpPr>
            <a:spLocks noGrp="1"/>
          </p:cNvSpPr>
          <p:nvPr>
            <p:ph idx="1"/>
          </p:nvPr>
        </p:nvSpPr>
        <p:spPr/>
        <p:txBody>
          <a:bodyPr>
            <a:normAutofit/>
          </a:bodyPr>
          <a:lstStyle/>
          <a:p>
            <a:pPr marL="342900" indent="-342900">
              <a:spcBef>
                <a:spcPts val="0"/>
              </a:spcBef>
              <a:buFont typeface="Symbol" panose="05050102010706020507" pitchFamily="18" charset="2"/>
              <a:buChar char=""/>
              <a:tabLst>
                <a:tab pos="1849120" algn="l"/>
              </a:tabLst>
            </a:pPr>
            <a:r>
              <a:rPr lang="en-US" sz="2000" dirty="0" err="1"/>
              <a:t>DAEOGram</a:t>
            </a:r>
            <a:r>
              <a:rPr lang="en-US" sz="2000" dirty="0"/>
              <a:t> DO-08-006 (March 06, 2008)(and the corresponding attachments, DO-08-006a and DO-08-006b</a:t>
            </a:r>
            <a:r>
              <a:rPr lang="en-US" sz="2000" dirty="0" smtClean="0"/>
              <a:t>)</a:t>
            </a:r>
            <a:r>
              <a:rPr lang="en-US" sz="2000" dirty="0" smtClean="0">
                <a:ea typeface="Calibri" panose="020F0502020204030204" pitchFamily="34" charset="0"/>
              </a:rPr>
              <a:t>:  </a:t>
            </a:r>
            <a:r>
              <a:rPr lang="en-US" sz="2000" dirty="0">
                <a:ea typeface="Calibri" panose="020F0502020204030204" pitchFamily="34" charset="0"/>
              </a:rPr>
              <a:t>Book Deals Involving Government </a:t>
            </a:r>
            <a:r>
              <a:rPr lang="en-US" sz="2000" dirty="0" smtClean="0">
                <a:ea typeface="Calibri" panose="020F0502020204030204" pitchFamily="34" charset="0"/>
              </a:rPr>
              <a:t>Employees.  </a:t>
            </a:r>
            <a:r>
              <a:rPr lang="en-US" sz="2000" dirty="0">
                <a:ea typeface="Calibri" panose="020F0502020204030204" pitchFamily="34" charset="0"/>
              </a:rPr>
              <a:t>This Legal Advisory provides guidance on analyzing book deals based on the type of employee.</a:t>
            </a:r>
          </a:p>
          <a:p>
            <a:pPr marL="152453" marR="0" indent="0" algn="just">
              <a:spcBef>
                <a:spcPts val="0"/>
              </a:spcBef>
              <a:spcAft>
                <a:spcPts val="0"/>
              </a:spcAft>
              <a:buNone/>
              <a:tabLst>
                <a:tab pos="1849120" algn="l"/>
              </a:tabLst>
            </a:pPr>
            <a:endParaRPr lang="en-US" sz="2000" dirty="0">
              <a:ea typeface="Calibri" panose="020F0502020204030204" pitchFamily="34" charset="0"/>
            </a:endParaRPr>
          </a:p>
          <a:p>
            <a:pPr marL="342900" marR="0" lvl="0" indent="-342900">
              <a:spcBef>
                <a:spcPts val="0"/>
              </a:spcBef>
              <a:spcAft>
                <a:spcPts val="0"/>
              </a:spcAft>
              <a:buFont typeface="Symbol" panose="05050102010706020507" pitchFamily="18" charset="2"/>
              <a:buChar char=""/>
              <a:tabLst>
                <a:tab pos="1849120" algn="l"/>
              </a:tabLst>
            </a:pPr>
            <a:r>
              <a:rPr lang="en-US" sz="2000" dirty="0">
                <a:ea typeface="Calibri" panose="020F0502020204030204" pitchFamily="34" charset="0"/>
              </a:rPr>
              <a:t>LA-20-06 (September 24, 2020): Recurring Book Deals Issues for Incoming and Outgoing Government </a:t>
            </a:r>
            <a:r>
              <a:rPr lang="en-US" sz="2000" dirty="0" smtClean="0">
                <a:ea typeface="Calibri" panose="020F0502020204030204" pitchFamily="34" charset="0"/>
              </a:rPr>
              <a:t>Employees.  </a:t>
            </a:r>
            <a:r>
              <a:rPr lang="en-US" sz="2000" dirty="0">
                <a:ea typeface="Calibri" panose="020F0502020204030204" pitchFamily="34" charset="0"/>
              </a:rPr>
              <a:t>This Legal Advisory supplements OGE’s 2008 advisory “Book Deals Involving Government Employees” (DO-08-006) by providing guidance on additional book deals issues relevant to incoming and outgoing employees. Specifically, this advisory addresses the ability of employees, during government service, to: (1) receive compensation for updating a textbook or other book that was initially written prior to government service; (2) engage in promotional activities as part of a book deal; and (3) try to sell a book idea or “shop a book around.”</a:t>
            </a:r>
          </a:p>
          <a:p>
            <a:pPr marL="152453" marR="0" indent="0" algn="just">
              <a:spcBef>
                <a:spcPts val="0"/>
              </a:spcBef>
              <a:spcAft>
                <a:spcPts val="0"/>
              </a:spcAft>
              <a:buNone/>
              <a:tabLst>
                <a:tab pos="1849120" algn="l"/>
              </a:tabLst>
            </a:pPr>
            <a:endParaRPr lang="en-US" sz="2000" dirty="0">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12"/>
          </p:nvPr>
        </p:nvSpPr>
        <p:spPr/>
        <p:txBody>
          <a:bodyPr/>
          <a:lstStyle/>
          <a:p>
            <a:fld id="{E8E830CE-49BD-471D-9C40-C5D44ED562E3}" type="slidenum">
              <a:rPr lang="en-US" smtClean="0"/>
              <a:t>15</a:t>
            </a:fld>
            <a:endParaRPr lang="en-US"/>
          </a:p>
        </p:txBody>
      </p:sp>
    </p:spTree>
    <p:extLst>
      <p:ext uri="{BB962C8B-B14F-4D97-AF65-F5344CB8AC3E}">
        <p14:creationId xmlns:p14="http://schemas.microsoft.com/office/powerpoint/2010/main" val="1634232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Other Intellectual Property</a:t>
            </a:r>
            <a:endParaRPr lang="en-US" sz="3600" dirty="0"/>
          </a:p>
        </p:txBody>
      </p:sp>
      <p:sp>
        <p:nvSpPr>
          <p:cNvPr id="3" name="Content Placeholder 2"/>
          <p:cNvSpPr>
            <a:spLocks noGrp="1"/>
          </p:cNvSpPr>
          <p:nvPr>
            <p:ph idx="1"/>
          </p:nvPr>
        </p:nvSpPr>
        <p:spPr>
          <a:xfrm>
            <a:off x="1117309" y="1828800"/>
            <a:ext cx="10157354" cy="4343400"/>
          </a:xfrm>
        </p:spPr>
        <p:txBody>
          <a:bodyPr>
            <a:normAutofit/>
          </a:bodyPr>
          <a:lstStyle/>
          <a:p>
            <a:pPr>
              <a:buFont typeface="Arial" panose="020B0604020202020204" pitchFamily="34" charset="0"/>
              <a:buChar char="•"/>
            </a:pPr>
            <a:r>
              <a:rPr lang="en-US" sz="3200" dirty="0" smtClean="0"/>
              <a:t>Patents, copyrights, trademarks </a:t>
            </a:r>
          </a:p>
          <a:p>
            <a:pPr>
              <a:buFont typeface="Arial" panose="020B0604020202020204" pitchFamily="34" charset="0"/>
              <a:buChar char="•"/>
            </a:pPr>
            <a:r>
              <a:rPr lang="en-US" sz="3200" dirty="0" smtClean="0"/>
              <a:t>Report in Part 2 of 278e for Nominee</a:t>
            </a:r>
          </a:p>
        </p:txBody>
      </p:sp>
      <p:sp>
        <p:nvSpPr>
          <p:cNvPr id="4" name="Slide Number Placeholder 3"/>
          <p:cNvSpPr>
            <a:spLocks noGrp="1"/>
          </p:cNvSpPr>
          <p:nvPr>
            <p:ph type="sldNum" sz="quarter" idx="12"/>
          </p:nvPr>
        </p:nvSpPr>
        <p:spPr/>
        <p:txBody>
          <a:bodyPr/>
          <a:lstStyle/>
          <a:p>
            <a:fld id="{DA60BA0E-20D0-4E7C-B286-26C960A6788F}" type="slidenum">
              <a:rPr lang="en-US" smtClean="0"/>
              <a:t>16</a:t>
            </a:fld>
            <a:endParaRPr lang="en-US"/>
          </a:p>
        </p:txBody>
      </p:sp>
    </p:spTree>
    <p:extLst>
      <p:ext uri="{BB962C8B-B14F-4D97-AF65-F5344CB8AC3E}">
        <p14:creationId xmlns:p14="http://schemas.microsoft.com/office/powerpoint/2010/main" val="1085236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2" y="76200"/>
            <a:ext cx="10361851" cy="1397000"/>
          </a:xfrm>
        </p:spPr>
        <p:txBody>
          <a:bodyPr>
            <a:normAutofit/>
          </a:bodyPr>
          <a:lstStyle/>
          <a:p>
            <a:r>
              <a:rPr lang="en-US" sz="3200" dirty="0" smtClean="0"/>
              <a:t>Intellectual Property: </a:t>
            </a:r>
            <a:br>
              <a:rPr lang="en-US" sz="3200" dirty="0" smtClean="0"/>
            </a:br>
            <a:r>
              <a:rPr lang="en-US" sz="3200" dirty="0" smtClean="0"/>
              <a:t>278e Reporting</a:t>
            </a:r>
            <a:endParaRPr lang="en-US" sz="3200" dirty="0"/>
          </a:p>
        </p:txBody>
      </p:sp>
      <p:graphicFrame>
        <p:nvGraphicFramePr>
          <p:cNvPr id="5" name="Content Placeholder 4" descr="This is a table that has examples of how to report  intellectual property in Part 2 of a public financial disclsoure report (OGE Form 278e)." title="Intellectual Property:  278e Reporting"/>
          <p:cNvGraphicFramePr>
            <a:graphicFrameLocks noGrp="1"/>
          </p:cNvGraphicFramePr>
          <p:nvPr>
            <p:ph idx="1"/>
            <p:extLst>
              <p:ext uri="{D42A27DB-BD31-4B8C-83A1-F6EECF244321}">
                <p14:modId xmlns:p14="http://schemas.microsoft.com/office/powerpoint/2010/main" val="352220564"/>
              </p:ext>
            </p:extLst>
          </p:nvPr>
        </p:nvGraphicFramePr>
        <p:xfrm>
          <a:off x="912812" y="2011681"/>
          <a:ext cx="10156825" cy="4389120"/>
        </p:xfrm>
        <a:graphic>
          <a:graphicData uri="http://schemas.openxmlformats.org/drawingml/2006/table">
            <a:tbl>
              <a:tblPr firstRow="1" firstCol="1" bandRow="1"/>
              <a:tblGrid>
                <a:gridCol w="261047"/>
                <a:gridCol w="3569219"/>
                <a:gridCol w="689335"/>
                <a:gridCol w="2052684"/>
                <a:gridCol w="1792270"/>
                <a:gridCol w="1792270"/>
              </a:tblGrid>
              <a:tr h="511629">
                <a:tc>
                  <a:txBody>
                    <a:bodyPr/>
                    <a:lstStyle/>
                    <a:p>
                      <a:pPr marL="0" marR="0">
                        <a:lnSpc>
                          <a:spcPct val="120000"/>
                        </a:lnSpc>
                        <a:spcBef>
                          <a:spcPts val="0"/>
                        </a:spcBef>
                        <a:spcAft>
                          <a:spcPts val="100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941" marR="60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1000"/>
                        </a:spcAft>
                      </a:pP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Description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941" marR="60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100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EIF</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0941" marR="60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100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Value</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0941" marR="60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1000"/>
                        </a:spcAft>
                      </a:pP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Income Type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941" marR="60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100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Income Amount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0941" marR="60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3257">
                <a:tc>
                  <a:txBody>
                    <a:bodyPr/>
                    <a:lstStyle/>
                    <a:p>
                      <a:pPr marL="0" marR="0">
                        <a:lnSpc>
                          <a:spcPct val="120000"/>
                        </a:lnSpc>
                        <a:spcBef>
                          <a:spcPts val="0"/>
                        </a:spcBef>
                        <a:spcAft>
                          <a:spcPts val="10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941" marR="60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10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“History of Clocks,”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Stateburg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University Press (value not readily ascertainable)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941" marR="60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10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941" marR="60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10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941" marR="60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100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rent or royalties</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0941" marR="60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100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$201 - $1,000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0941" marR="60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3257">
                <a:tc>
                  <a:txBody>
                    <a:bodyPr/>
                    <a:lstStyle/>
                    <a:p>
                      <a:pPr marL="0" marR="0">
                        <a:lnSpc>
                          <a:spcPct val="120000"/>
                        </a:lnSpc>
                        <a:spcBef>
                          <a:spcPts val="0"/>
                        </a:spcBef>
                        <a:spcAft>
                          <a:spcPts val="10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941" marR="60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10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“Financial Disclosure,” 4</a:t>
                      </a:r>
                      <a:r>
                        <a:rPr lang="en-US" sz="20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ed., Zorn &amp; Co. (value not readily ascertainable)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941" marR="60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10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941" marR="60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10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941" marR="60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100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advance</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0941" marR="60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100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$22,000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0941" marR="60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3257">
                <a:tc>
                  <a:txBody>
                    <a:bodyPr/>
                    <a:lstStyle/>
                    <a:p>
                      <a:pPr marL="0" marR="0">
                        <a:lnSpc>
                          <a:spcPct val="120000"/>
                        </a:lnSpc>
                        <a:spcBef>
                          <a:spcPts val="0"/>
                        </a:spcBef>
                        <a:spcAft>
                          <a:spcPts val="10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941" marR="60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10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“Circular frame and hub system for a conveyance,” Patent # 202,482,924 (value not readily ascertainable)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941" marR="60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10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941" marR="60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10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941" marR="60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10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941" marR="60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10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None (or less than $201)</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941" marR="60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Slide Number Placeholder 2"/>
          <p:cNvSpPr>
            <a:spLocks noGrp="1"/>
          </p:cNvSpPr>
          <p:nvPr>
            <p:ph type="sldNum" sz="quarter" idx="12"/>
          </p:nvPr>
        </p:nvSpPr>
        <p:spPr/>
        <p:txBody>
          <a:bodyPr/>
          <a:lstStyle/>
          <a:p>
            <a:fld id="{DA60BA0E-20D0-4E7C-B286-26C960A6788F}" type="slidenum">
              <a:rPr lang="en-US" smtClean="0"/>
              <a:t>17</a:t>
            </a:fld>
            <a:endParaRPr lang="en-US"/>
          </a:p>
        </p:txBody>
      </p:sp>
      <p:sp>
        <p:nvSpPr>
          <p:cNvPr id="4" name="TextBox 3"/>
          <p:cNvSpPr txBox="1"/>
          <p:nvPr/>
        </p:nvSpPr>
        <p:spPr>
          <a:xfrm>
            <a:off x="912812" y="1387562"/>
            <a:ext cx="7306121" cy="461665"/>
          </a:xfrm>
          <a:prstGeom prst="rect">
            <a:avLst/>
          </a:prstGeom>
          <a:noFill/>
        </p:spPr>
        <p:txBody>
          <a:bodyPr wrap="square" rtlCol="0">
            <a:spAutoFit/>
          </a:bodyPr>
          <a:lstStyle/>
          <a:p>
            <a:r>
              <a:rPr lang="en-US" sz="1999" b="1" dirty="0"/>
              <a:t> </a:t>
            </a:r>
            <a:r>
              <a:rPr lang="en-US" b="1" dirty="0"/>
              <a:t>Part 2:  Filer’s Employment Assets and Income</a:t>
            </a:r>
            <a:r>
              <a:rPr lang="en-US" altLang="en-US" sz="1999" b="1" dirty="0">
                <a:ea typeface="Times New Roman" pitchFamily="18" charset="0"/>
                <a:cs typeface="Arial" pitchFamily="34" charset="0"/>
              </a:rPr>
              <a:t> </a:t>
            </a:r>
            <a:endParaRPr lang="en-US" sz="1999" b="1" dirty="0"/>
          </a:p>
        </p:txBody>
      </p:sp>
    </p:spTree>
    <p:extLst>
      <p:ext uri="{BB962C8B-B14F-4D97-AF65-F5344CB8AC3E}">
        <p14:creationId xmlns:p14="http://schemas.microsoft.com/office/powerpoint/2010/main" val="744176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190500"/>
            <a:ext cx="10157354" cy="1397000"/>
          </a:xfrm>
        </p:spPr>
        <p:txBody>
          <a:bodyPr>
            <a:normAutofit/>
          </a:bodyPr>
          <a:lstStyle/>
          <a:p>
            <a:r>
              <a:rPr lang="en-US" sz="3600" dirty="0" smtClean="0"/>
              <a:t>Intellectual Property Conflicts Analysis</a:t>
            </a:r>
            <a:endParaRPr lang="en-US" sz="3600" dirty="0"/>
          </a:p>
        </p:txBody>
      </p:sp>
      <p:sp>
        <p:nvSpPr>
          <p:cNvPr id="3" name="Content Placeholder 2"/>
          <p:cNvSpPr>
            <a:spLocks noGrp="1"/>
          </p:cNvSpPr>
          <p:nvPr>
            <p:ph idx="1"/>
          </p:nvPr>
        </p:nvSpPr>
        <p:spPr>
          <a:xfrm>
            <a:off x="1117309" y="1981200"/>
            <a:ext cx="10157354" cy="4191000"/>
          </a:xfrm>
        </p:spPr>
        <p:txBody>
          <a:bodyPr>
            <a:normAutofit/>
          </a:bodyPr>
          <a:lstStyle/>
          <a:p>
            <a:pPr>
              <a:buFont typeface="Arial" panose="020B0604020202020204" pitchFamily="34" charset="0"/>
              <a:buChar char="•"/>
            </a:pPr>
            <a:r>
              <a:rPr lang="en-US" sz="2800" dirty="0" smtClean="0"/>
              <a:t>Potential Conflicts With Publisher</a:t>
            </a:r>
          </a:p>
          <a:p>
            <a:pPr>
              <a:buFont typeface="Arial" panose="020B0604020202020204" pitchFamily="34" charset="0"/>
              <a:buChar char="•"/>
            </a:pPr>
            <a:r>
              <a:rPr lang="en-US" sz="2800" dirty="0" smtClean="0"/>
              <a:t>208 “Ability or Willingness” recusal</a:t>
            </a:r>
          </a:p>
          <a:p>
            <a:pPr lvl="0">
              <a:buFont typeface="Arial" panose="020B0604020202020204" pitchFamily="34" charset="0"/>
              <a:buChar char="•"/>
            </a:pPr>
            <a:r>
              <a:rPr lang="en-US" sz="2800" dirty="0" smtClean="0"/>
              <a:t>5 C.F.R. § 2635.502</a:t>
            </a:r>
          </a:p>
          <a:p>
            <a:pPr lvl="0">
              <a:buFont typeface="Arial" panose="020B0604020202020204" pitchFamily="34" charset="0"/>
              <a:buChar char="•"/>
            </a:pPr>
            <a:r>
              <a:rPr lang="en-US" altLang="en-US" sz="2800" dirty="0" smtClean="0"/>
              <a:t>Other Issues</a:t>
            </a:r>
            <a:endParaRPr lang="en-US" sz="2800" dirty="0" smtClean="0"/>
          </a:p>
        </p:txBody>
      </p:sp>
      <p:sp>
        <p:nvSpPr>
          <p:cNvPr id="4" name="Slide Number Placeholder 3"/>
          <p:cNvSpPr>
            <a:spLocks noGrp="1"/>
          </p:cNvSpPr>
          <p:nvPr>
            <p:ph type="sldNum" sz="quarter" idx="12"/>
          </p:nvPr>
        </p:nvSpPr>
        <p:spPr/>
        <p:txBody>
          <a:bodyPr/>
          <a:lstStyle/>
          <a:p>
            <a:fld id="{DA60BA0E-20D0-4E7C-B286-26C960A6788F}" type="slidenum">
              <a:rPr lang="en-US" smtClean="0"/>
              <a:t>18</a:t>
            </a:fld>
            <a:endParaRPr lang="en-US"/>
          </a:p>
        </p:txBody>
      </p:sp>
    </p:spTree>
    <p:extLst>
      <p:ext uri="{BB962C8B-B14F-4D97-AF65-F5344CB8AC3E}">
        <p14:creationId xmlns:p14="http://schemas.microsoft.com/office/powerpoint/2010/main" val="2318792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43873"/>
            <a:ext cx="10157354" cy="1397000"/>
          </a:xfrm>
        </p:spPr>
        <p:txBody>
          <a:bodyPr>
            <a:normAutofit/>
          </a:bodyPr>
          <a:lstStyle/>
          <a:p>
            <a:r>
              <a:rPr lang="en-US" sz="2800" dirty="0" smtClean="0"/>
              <a:t>Ethics Agreement:</a:t>
            </a:r>
            <a:br>
              <a:rPr lang="en-US" sz="2800" dirty="0" smtClean="0"/>
            </a:br>
            <a:r>
              <a:rPr lang="en-US" sz="2800" dirty="0" smtClean="0"/>
              <a:t>12.2.0 – arrangement to write a book in the future</a:t>
            </a:r>
            <a:endParaRPr lang="en-US" sz="2800" dirty="0"/>
          </a:p>
        </p:txBody>
      </p:sp>
      <p:sp>
        <p:nvSpPr>
          <p:cNvPr id="3" name="Content Placeholder 2"/>
          <p:cNvSpPr>
            <a:spLocks noGrp="1"/>
          </p:cNvSpPr>
          <p:nvPr>
            <p:ph idx="1"/>
          </p:nvPr>
        </p:nvSpPr>
        <p:spPr>
          <a:xfrm>
            <a:off x="1117309" y="1353127"/>
            <a:ext cx="10157354" cy="5047674"/>
          </a:xfrm>
        </p:spPr>
        <p:txBody>
          <a:bodyPr>
            <a:noAutofit/>
          </a:bodyPr>
          <a:lstStyle/>
          <a:p>
            <a:pPr marL="0" indent="0">
              <a:buNone/>
            </a:pPr>
            <a:r>
              <a:rPr lang="en-US" dirty="0" smtClean="0"/>
              <a:t>Sample Language:</a:t>
            </a:r>
          </a:p>
          <a:p>
            <a:pPr marL="0" indent="0">
              <a:buNone/>
            </a:pPr>
            <a:r>
              <a:rPr lang="en-US" b="1" dirty="0"/>
              <a:t>Before learning of my consideration for a possible nomination </a:t>
            </a:r>
            <a:r>
              <a:rPr lang="en-US" dirty="0"/>
              <a:t>to a position at the U.S. Banking Administration, I </a:t>
            </a:r>
            <a:r>
              <a:rPr lang="en-US" b="1" dirty="0"/>
              <a:t>received an advance from Mullen Publishers, Inc., </a:t>
            </a:r>
            <a:r>
              <a:rPr lang="en-US" dirty="0"/>
              <a:t>for a textbook on economics that I have agreed to write. I understand that I </a:t>
            </a:r>
            <a:r>
              <a:rPr lang="en-US" b="1" dirty="0"/>
              <a:t>may not work on this textbook or perform any other services for compensation during my appointment to the position </a:t>
            </a:r>
            <a:r>
              <a:rPr lang="en-US" dirty="0"/>
              <a:t>of Deputy Administrator if the Senate confirms my nomination. Pursuant to the impartiality regulation at 5 C.F.R. § 2635.502, </a:t>
            </a:r>
            <a:r>
              <a:rPr lang="en-US" b="1" dirty="0"/>
              <a:t>I will not participate personally and substantially in any particular matter involving specific parties </a:t>
            </a:r>
            <a:r>
              <a:rPr lang="en-US" dirty="0"/>
              <a:t>in which I know Mullen Publishers, Inc., is a party or represents a party, unless I am first authorized to participate, pursuant to 5 C.F.R. § 2635.502(d).    </a:t>
            </a:r>
          </a:p>
        </p:txBody>
      </p:sp>
      <p:sp>
        <p:nvSpPr>
          <p:cNvPr id="4" name="Slide Number Placeholder 3"/>
          <p:cNvSpPr>
            <a:spLocks noGrp="1"/>
          </p:cNvSpPr>
          <p:nvPr>
            <p:ph type="sldNum" sz="quarter" idx="12"/>
          </p:nvPr>
        </p:nvSpPr>
        <p:spPr/>
        <p:txBody>
          <a:bodyPr/>
          <a:lstStyle/>
          <a:p>
            <a:fld id="{DA60BA0E-20D0-4E7C-B286-26C960A6788F}" type="slidenum">
              <a:rPr lang="en-US" smtClean="0"/>
              <a:t>19</a:t>
            </a:fld>
            <a:endParaRPr lang="en-US"/>
          </a:p>
        </p:txBody>
      </p:sp>
    </p:spTree>
    <p:extLst>
      <p:ext uri="{BB962C8B-B14F-4D97-AF65-F5344CB8AC3E}">
        <p14:creationId xmlns:p14="http://schemas.microsoft.com/office/powerpoint/2010/main" val="3769845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Review Guides</a:t>
            </a:r>
            <a:endParaRPr lang="en-US" sz="3600" dirty="0"/>
          </a:p>
        </p:txBody>
      </p:sp>
      <p:sp>
        <p:nvSpPr>
          <p:cNvPr id="3" name="Content Placeholder 2"/>
          <p:cNvSpPr>
            <a:spLocks noGrp="1"/>
          </p:cNvSpPr>
          <p:nvPr>
            <p:ph idx="1"/>
          </p:nvPr>
        </p:nvSpPr>
        <p:spPr>
          <a:xfrm>
            <a:off x="1117309" y="1828800"/>
            <a:ext cx="10157354" cy="4343400"/>
          </a:xfrm>
        </p:spPr>
        <p:txBody>
          <a:bodyPr>
            <a:normAutofit lnSpcReduction="10000"/>
          </a:bodyPr>
          <a:lstStyle/>
          <a:p>
            <a:pPr>
              <a:lnSpc>
                <a:spcPct val="115000"/>
              </a:lnSpc>
              <a:spcBef>
                <a:spcPts val="0"/>
              </a:spcBef>
              <a:spcAft>
                <a:spcPts val="1000"/>
              </a:spcAft>
            </a:pPr>
            <a:r>
              <a:rPr lang="en-US" sz="3200" dirty="0" smtClean="0">
                <a:ea typeface="Calibri" panose="020F0502020204030204" pitchFamily="34" charset="0"/>
                <a:cs typeface="Times New Roman" panose="02020603050405020304" pitchFamily="18" charset="0"/>
              </a:rPr>
              <a:t>Public Financial Disclosure Guide (278 Guide)</a:t>
            </a:r>
          </a:p>
          <a:p>
            <a:pPr>
              <a:lnSpc>
                <a:spcPct val="115000"/>
              </a:lnSpc>
              <a:spcBef>
                <a:spcPts val="0"/>
              </a:spcBef>
              <a:spcAft>
                <a:spcPts val="1000"/>
              </a:spcAft>
            </a:pPr>
            <a:endParaRPr lang="en-US" sz="3200" dirty="0" smtClean="0">
              <a:ea typeface="Calibri" panose="020F0502020204030204" pitchFamily="34" charset="0"/>
              <a:cs typeface="Times New Roman" panose="02020603050405020304" pitchFamily="18" charset="0"/>
            </a:endParaRPr>
          </a:p>
          <a:p>
            <a:pPr>
              <a:lnSpc>
                <a:spcPct val="115000"/>
              </a:lnSpc>
              <a:spcBef>
                <a:spcPts val="0"/>
              </a:spcBef>
              <a:spcAft>
                <a:spcPts val="1000"/>
              </a:spcAft>
            </a:pPr>
            <a:r>
              <a:rPr lang="en-US" sz="3200" dirty="0" smtClean="0">
                <a:ea typeface="Calibri" panose="020F0502020204030204" pitchFamily="34" charset="0"/>
                <a:cs typeface="Times New Roman" panose="02020603050405020304" pitchFamily="18" charset="0"/>
              </a:rPr>
              <a:t>Guidance on Analyzing </a:t>
            </a:r>
            <a:r>
              <a:rPr lang="en-US" sz="3200" dirty="0">
                <a:ea typeface="Calibri" panose="020F0502020204030204" pitchFamily="34" charset="0"/>
                <a:cs typeface="Times New Roman" panose="02020603050405020304" pitchFamily="18" charset="0"/>
              </a:rPr>
              <a:t>Potential Conflicts of Interest </a:t>
            </a:r>
            <a:r>
              <a:rPr lang="en-US" sz="3200" dirty="0" smtClean="0">
                <a:ea typeface="Calibri" panose="020F0502020204030204" pitchFamily="34" charset="0"/>
                <a:cs typeface="Times New Roman" panose="02020603050405020304" pitchFamily="18" charset="0"/>
              </a:rPr>
              <a:t>(Conflict of Interest Guide)</a:t>
            </a:r>
            <a:endParaRPr lang="en-US" sz="3200" dirty="0">
              <a:ea typeface="Calibri" panose="020F0502020204030204" pitchFamily="34" charset="0"/>
              <a:cs typeface="Times New Roman" panose="02020603050405020304" pitchFamily="18" charset="0"/>
            </a:endParaRPr>
          </a:p>
          <a:p>
            <a:pPr>
              <a:lnSpc>
                <a:spcPct val="115000"/>
              </a:lnSpc>
              <a:spcBef>
                <a:spcPts val="0"/>
              </a:spcBef>
              <a:spcAft>
                <a:spcPts val="1000"/>
              </a:spcAft>
            </a:pPr>
            <a:endParaRPr lang="en-US" sz="3200" dirty="0" smtClean="0">
              <a:ea typeface="Calibri" panose="020F0502020204030204" pitchFamily="34" charset="0"/>
              <a:cs typeface="Times New Roman" panose="02020603050405020304" pitchFamily="18" charset="0"/>
            </a:endParaRPr>
          </a:p>
          <a:p>
            <a:pPr>
              <a:lnSpc>
                <a:spcPct val="115000"/>
              </a:lnSpc>
              <a:spcBef>
                <a:spcPts val="0"/>
              </a:spcBef>
              <a:spcAft>
                <a:spcPts val="1000"/>
              </a:spcAft>
            </a:pPr>
            <a:r>
              <a:rPr lang="en-US" sz="3200" dirty="0" smtClean="0">
                <a:ea typeface="Calibri" panose="020F0502020204030204" pitchFamily="34" charset="0"/>
                <a:cs typeface="Times New Roman" panose="02020603050405020304" pitchFamily="18" charset="0"/>
              </a:rPr>
              <a:t>Guide to Drafting Nominee </a:t>
            </a:r>
            <a:r>
              <a:rPr lang="en-US" sz="3200" dirty="0">
                <a:ea typeface="Calibri" panose="020F0502020204030204" pitchFamily="34" charset="0"/>
                <a:cs typeface="Times New Roman" panose="02020603050405020304" pitchFamily="18" charset="0"/>
              </a:rPr>
              <a:t>Ethics </a:t>
            </a:r>
            <a:r>
              <a:rPr lang="en-US" sz="3200" dirty="0" smtClean="0">
                <a:ea typeface="Calibri" panose="020F0502020204030204" pitchFamily="34" charset="0"/>
                <a:cs typeface="Times New Roman" panose="02020603050405020304" pitchFamily="18" charset="0"/>
              </a:rPr>
              <a:t>Agreements (EA Guide)</a:t>
            </a:r>
            <a:endParaRPr lang="en-US" sz="3200" dirty="0"/>
          </a:p>
        </p:txBody>
      </p:sp>
      <p:sp>
        <p:nvSpPr>
          <p:cNvPr id="4" name="Slide Number Placeholder 3"/>
          <p:cNvSpPr>
            <a:spLocks noGrp="1"/>
          </p:cNvSpPr>
          <p:nvPr>
            <p:ph type="sldNum" sz="quarter" idx="12"/>
          </p:nvPr>
        </p:nvSpPr>
        <p:spPr/>
        <p:txBody>
          <a:bodyPr/>
          <a:lstStyle/>
          <a:p>
            <a:fld id="{DA60BA0E-20D0-4E7C-B286-26C960A6788F}" type="slidenum">
              <a:rPr lang="en-US" smtClean="0"/>
              <a:t>2</a:t>
            </a:fld>
            <a:endParaRPr lang="en-US" dirty="0"/>
          </a:p>
        </p:txBody>
      </p:sp>
    </p:spTree>
    <p:extLst>
      <p:ext uri="{BB962C8B-B14F-4D97-AF65-F5344CB8AC3E}">
        <p14:creationId xmlns:p14="http://schemas.microsoft.com/office/powerpoint/2010/main" val="2343365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Ethics Agreement: </a:t>
            </a:r>
            <a:br>
              <a:rPr lang="en-US" sz="2800" dirty="0" smtClean="0"/>
            </a:br>
            <a:r>
              <a:rPr lang="en-US" sz="2800" dirty="0" smtClean="0"/>
              <a:t>12.2.1 – arrangement with a publisher regarding royalties</a:t>
            </a:r>
            <a:endParaRPr lang="en-US" sz="2800" dirty="0"/>
          </a:p>
        </p:txBody>
      </p:sp>
      <p:sp>
        <p:nvSpPr>
          <p:cNvPr id="3" name="Content Placeholder 2"/>
          <p:cNvSpPr>
            <a:spLocks noGrp="1"/>
          </p:cNvSpPr>
          <p:nvPr>
            <p:ph idx="1"/>
          </p:nvPr>
        </p:nvSpPr>
        <p:spPr>
          <a:xfrm>
            <a:off x="1117309" y="1487055"/>
            <a:ext cx="10157354" cy="4470400"/>
          </a:xfrm>
        </p:spPr>
        <p:txBody>
          <a:bodyPr>
            <a:noAutofit/>
          </a:bodyPr>
          <a:lstStyle/>
          <a:p>
            <a:pPr marL="0" indent="0">
              <a:buNone/>
            </a:pPr>
            <a:r>
              <a:rPr lang="en-US" sz="2800" dirty="0" smtClean="0"/>
              <a:t>Sample Language:</a:t>
            </a:r>
          </a:p>
          <a:p>
            <a:pPr marL="0" indent="0">
              <a:buNone/>
            </a:pPr>
            <a:r>
              <a:rPr lang="en-US" sz="2800" b="1" dirty="0" smtClean="0"/>
              <a:t>I </a:t>
            </a:r>
            <a:r>
              <a:rPr lang="en-US" sz="2800" b="1" dirty="0"/>
              <a:t>receive royalties from Mullen Publishers, Inc., </a:t>
            </a:r>
            <a:r>
              <a:rPr lang="en-US" sz="2800" dirty="0"/>
              <a:t>for sales of my book, Barlow’s Field Guide to Wilderness Survival Techniques. Pursuant to the impartiality regulation at 5 C.F.R. § 2635.502, </a:t>
            </a:r>
            <a:r>
              <a:rPr lang="en-US" sz="2800" b="1" dirty="0"/>
              <a:t>I will not participate personally and substantially in any particular matter involving specific parties</a:t>
            </a:r>
            <a:r>
              <a:rPr lang="en-US" sz="2800" dirty="0"/>
              <a:t> in which I know Mullen Publishers, Inc., is a party or represents a party, unless I am first authorized to participate, pursuant to 5 C.F.R. § 2635.502(d). </a:t>
            </a:r>
          </a:p>
        </p:txBody>
      </p:sp>
      <p:sp>
        <p:nvSpPr>
          <p:cNvPr id="4" name="Slide Number Placeholder 3"/>
          <p:cNvSpPr>
            <a:spLocks noGrp="1"/>
          </p:cNvSpPr>
          <p:nvPr>
            <p:ph type="sldNum" sz="quarter" idx="12"/>
          </p:nvPr>
        </p:nvSpPr>
        <p:spPr/>
        <p:txBody>
          <a:bodyPr/>
          <a:lstStyle/>
          <a:p>
            <a:fld id="{DA60BA0E-20D0-4E7C-B286-26C960A6788F}" type="slidenum">
              <a:rPr lang="en-US" smtClean="0"/>
              <a:t>20</a:t>
            </a:fld>
            <a:endParaRPr lang="en-US"/>
          </a:p>
        </p:txBody>
      </p:sp>
    </p:spTree>
    <p:extLst>
      <p:ext uri="{BB962C8B-B14F-4D97-AF65-F5344CB8AC3E}">
        <p14:creationId xmlns:p14="http://schemas.microsoft.com/office/powerpoint/2010/main" val="2915593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THANK </a:t>
            </a:r>
            <a:r>
              <a:rPr lang="en-US" dirty="0" smtClean="0"/>
              <a:t>YOU!</a:t>
            </a:r>
            <a:r>
              <a:rPr lang="en-US" dirty="0"/>
              <a:t/>
            </a:r>
            <a:br>
              <a:rPr lang="en-US" dirty="0"/>
            </a:br>
            <a:endParaRPr lang="en-US" dirty="0"/>
          </a:p>
        </p:txBody>
      </p:sp>
    </p:spTree>
    <p:extLst>
      <p:ext uri="{BB962C8B-B14F-4D97-AF65-F5344CB8AC3E}">
        <p14:creationId xmlns:p14="http://schemas.microsoft.com/office/powerpoint/2010/main" val="1251007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3600" dirty="0"/>
              <a:t>278e </a:t>
            </a:r>
            <a:r>
              <a:rPr lang="en-US" sz="3600" dirty="0" smtClean="0"/>
              <a:t>Reporting:  </a:t>
            </a:r>
            <a:br>
              <a:rPr lang="en-US" sz="3600" dirty="0" smtClean="0"/>
            </a:br>
            <a:r>
              <a:rPr lang="en-US" sz="3600" dirty="0" smtClean="0"/>
              <a:t>Part </a:t>
            </a:r>
            <a:r>
              <a:rPr lang="en-US" sz="3600" dirty="0"/>
              <a:t>2:  Filer’s Employment Assets and Income</a:t>
            </a:r>
            <a:r>
              <a:rPr lang="en-US" sz="4000" dirty="0"/>
              <a:t> </a:t>
            </a:r>
          </a:p>
        </p:txBody>
      </p:sp>
      <p:pic>
        <p:nvPicPr>
          <p:cNvPr id="6" name="Content Placeholder 5" descr="This is a table that has examples of how to report salary, bonus, anticpated bonus. honorarium and anticipated honorarium in Part 2 of a pubic financial disclosure report (OGE Form278e)." title="278e Reporting:  Part 2:  Filer's Employment Assets and Income"/>
          <p:cNvPicPr>
            <a:picLocks noGrp="1" noChangeAspect="1"/>
          </p:cNvPicPr>
          <p:nvPr>
            <p:ph idx="1"/>
          </p:nvPr>
        </p:nvPicPr>
        <p:blipFill>
          <a:blip r:embed="rId3"/>
          <a:stretch>
            <a:fillRect/>
          </a:stretch>
        </p:blipFill>
        <p:spPr>
          <a:xfrm>
            <a:off x="1117600" y="1769349"/>
            <a:ext cx="10156825" cy="4335301"/>
          </a:xfrm>
          <a:prstGeom prst="rect">
            <a:avLst/>
          </a:prstGeom>
        </p:spPr>
      </p:pic>
      <p:sp>
        <p:nvSpPr>
          <p:cNvPr id="3" name="Slide Number Placeholder 2"/>
          <p:cNvSpPr>
            <a:spLocks noGrp="1"/>
          </p:cNvSpPr>
          <p:nvPr>
            <p:ph type="sldNum" sz="quarter" idx="12"/>
          </p:nvPr>
        </p:nvSpPr>
        <p:spPr/>
        <p:txBody>
          <a:bodyPr/>
          <a:lstStyle/>
          <a:p>
            <a:fld id="{DA60BA0E-20D0-4E7C-B286-26C960A6788F}" type="slidenum">
              <a:rPr lang="en-US" smtClean="0"/>
              <a:t>3</a:t>
            </a:fld>
            <a:endParaRPr lang="en-US" dirty="0"/>
          </a:p>
        </p:txBody>
      </p:sp>
      <p:sp>
        <p:nvSpPr>
          <p:cNvPr id="16" name="Rectangle 5"/>
          <p:cNvSpPr>
            <a:spLocks noChangeArrowheads="1"/>
          </p:cNvSpPr>
          <p:nvPr/>
        </p:nvSpPr>
        <p:spPr bwMode="auto">
          <a:xfrm>
            <a:off x="2995613" y="3246438"/>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896002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Executive Order 12731 § </a:t>
            </a:r>
            <a:r>
              <a:rPr lang="en-US" sz="3200" dirty="0" smtClean="0"/>
              <a:t>102</a:t>
            </a:r>
            <a:r>
              <a:rPr lang="en-US" sz="3200" dirty="0"/>
              <a:t/>
            </a:r>
            <a:br>
              <a:rPr lang="en-US" sz="3200" dirty="0"/>
            </a:br>
            <a:r>
              <a:rPr lang="en-US" sz="3200" dirty="0"/>
              <a:t>Limitations on Outside Earned Income </a:t>
            </a:r>
          </a:p>
        </p:txBody>
      </p:sp>
      <p:sp>
        <p:nvSpPr>
          <p:cNvPr id="162819" name="Rectangle 3"/>
          <p:cNvSpPr>
            <a:spLocks noGrp="1" noChangeArrowheads="1"/>
          </p:cNvSpPr>
          <p:nvPr>
            <p:ph idx="1"/>
          </p:nvPr>
        </p:nvSpPr>
        <p:spPr/>
        <p:txBody>
          <a:bodyPr>
            <a:normAutofit/>
          </a:bodyPr>
          <a:lstStyle/>
          <a:p>
            <a:pPr marL="0" indent="0">
              <a:buNone/>
            </a:pPr>
            <a:r>
              <a:rPr lang="en-US" altLang="en-US" sz="3200" b="1" dirty="0" smtClean="0"/>
              <a:t>Section 102 provides </a:t>
            </a:r>
            <a:r>
              <a:rPr lang="en-US" altLang="en-US" sz="3200" b="1" dirty="0"/>
              <a:t>in part:</a:t>
            </a:r>
          </a:p>
          <a:p>
            <a:r>
              <a:rPr lang="en-US" sz="3200" dirty="0"/>
              <a:t>No employee who is appointed by the President to a </a:t>
            </a:r>
            <a:r>
              <a:rPr lang="en-US" sz="3200" dirty="0" smtClean="0"/>
              <a:t>full-time noncareer </a:t>
            </a:r>
            <a:r>
              <a:rPr lang="en-US" sz="3200" dirty="0"/>
              <a:t>position in the executive branch shall receive any earned income </a:t>
            </a:r>
            <a:r>
              <a:rPr lang="en-US" sz="3200" dirty="0" smtClean="0"/>
              <a:t>for any </a:t>
            </a:r>
            <a:r>
              <a:rPr lang="en-US" sz="3200" dirty="0"/>
              <a:t>outside employment or activity performed during that </a:t>
            </a:r>
            <a:r>
              <a:rPr lang="en-US" sz="3200" dirty="0" smtClean="0"/>
              <a:t>Presidential appointment.</a:t>
            </a:r>
            <a:endParaRPr lang="en-US" sz="3200" dirty="0"/>
          </a:p>
        </p:txBody>
      </p:sp>
      <p:sp>
        <p:nvSpPr>
          <p:cNvPr id="2" name="Slide Number Placeholder 1"/>
          <p:cNvSpPr>
            <a:spLocks noGrp="1"/>
          </p:cNvSpPr>
          <p:nvPr>
            <p:ph type="sldNum" sz="quarter" idx="12"/>
          </p:nvPr>
        </p:nvSpPr>
        <p:spPr/>
        <p:txBody>
          <a:bodyPr/>
          <a:lstStyle/>
          <a:p>
            <a:fld id="{DA60BA0E-20D0-4E7C-B286-26C960A6788F}" type="slidenum">
              <a:rPr lang="en-US" smtClean="0"/>
              <a:t>4</a:t>
            </a:fld>
            <a:endParaRPr lang="en-US" dirty="0"/>
          </a:p>
        </p:txBody>
      </p:sp>
    </p:spTree>
    <p:extLst>
      <p:ext uri="{BB962C8B-B14F-4D97-AF65-F5344CB8AC3E}">
        <p14:creationId xmlns:p14="http://schemas.microsoft.com/office/powerpoint/2010/main" val="1538738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18 U.S.C. § 209</a:t>
            </a:r>
            <a:br>
              <a:rPr lang="en-US" sz="3600" dirty="0"/>
            </a:br>
            <a:r>
              <a:rPr lang="en-US" sz="3600" dirty="0"/>
              <a:t>Supplementation of </a:t>
            </a:r>
            <a:r>
              <a:rPr lang="en-US" sz="3600" dirty="0" smtClean="0"/>
              <a:t>salary</a:t>
            </a:r>
            <a:endParaRPr lang="en-US" sz="3600" dirty="0"/>
          </a:p>
        </p:txBody>
      </p:sp>
      <p:sp>
        <p:nvSpPr>
          <p:cNvPr id="243721" name="Rectangle 9"/>
          <p:cNvSpPr>
            <a:spLocks noGrp="1" noChangeArrowheads="1"/>
          </p:cNvSpPr>
          <p:nvPr>
            <p:ph idx="1"/>
          </p:nvPr>
        </p:nvSpPr>
        <p:spPr>
          <a:xfrm>
            <a:off x="1117309" y="1828800"/>
            <a:ext cx="10157354" cy="3962400"/>
          </a:xfrm>
        </p:spPr>
        <p:txBody>
          <a:bodyPr>
            <a:normAutofit/>
          </a:bodyPr>
          <a:lstStyle/>
          <a:p>
            <a:r>
              <a:rPr lang="en-US" sz="2800" dirty="0" smtClean="0"/>
              <a:t>Prohibits an employee </a:t>
            </a:r>
            <a:r>
              <a:rPr lang="en-US" sz="2800" dirty="0"/>
              <a:t>from receiving any salary or contribution to or supplementation of salary from any source other than the United States as compensation for services as </a:t>
            </a:r>
            <a:r>
              <a:rPr lang="en-US" sz="2800" dirty="0" smtClean="0"/>
              <a:t>a Government employee.</a:t>
            </a:r>
          </a:p>
          <a:p>
            <a:r>
              <a:rPr lang="en-US" sz="2800" dirty="0"/>
              <a:t>L</a:t>
            </a:r>
            <a:r>
              <a:rPr lang="en-US" sz="2800" dirty="0" smtClean="0"/>
              <a:t>egal advisory DO-02-016 (July 1, 2002):  Summary </a:t>
            </a:r>
            <a:r>
              <a:rPr lang="en-US" sz="2800" dirty="0"/>
              <a:t>of the Restriction on Supplementation of Salary</a:t>
            </a:r>
          </a:p>
        </p:txBody>
      </p:sp>
      <p:sp>
        <p:nvSpPr>
          <p:cNvPr id="3" name="Slide Number Placeholder 2"/>
          <p:cNvSpPr>
            <a:spLocks noGrp="1"/>
          </p:cNvSpPr>
          <p:nvPr>
            <p:ph type="sldNum" sz="quarter" idx="12"/>
          </p:nvPr>
        </p:nvSpPr>
        <p:spPr/>
        <p:txBody>
          <a:bodyPr/>
          <a:lstStyle/>
          <a:p>
            <a:fld id="{DA60BA0E-20D0-4E7C-B286-26C960A6788F}" type="slidenum">
              <a:rPr lang="en-US" smtClean="0"/>
              <a:t>5</a:t>
            </a:fld>
            <a:endParaRPr lang="en-US"/>
          </a:p>
        </p:txBody>
      </p:sp>
    </p:spTree>
    <p:extLst>
      <p:ext uri="{BB962C8B-B14F-4D97-AF65-F5344CB8AC3E}">
        <p14:creationId xmlns:p14="http://schemas.microsoft.com/office/powerpoint/2010/main" val="2055240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18 U.S.C. § 209</a:t>
            </a:r>
            <a:endParaRPr lang="en-US" sz="3600" dirty="0"/>
          </a:p>
        </p:txBody>
      </p:sp>
      <p:sp>
        <p:nvSpPr>
          <p:cNvPr id="243721" name="Rectangle 9"/>
          <p:cNvSpPr>
            <a:spLocks noGrp="1" noChangeArrowheads="1"/>
          </p:cNvSpPr>
          <p:nvPr>
            <p:ph idx="1"/>
          </p:nvPr>
        </p:nvSpPr>
        <p:spPr>
          <a:xfrm>
            <a:off x="1117309" y="1701800"/>
            <a:ext cx="10157354" cy="5019676"/>
          </a:xfrm>
        </p:spPr>
        <p:txBody>
          <a:bodyPr>
            <a:noAutofit/>
          </a:bodyPr>
          <a:lstStyle/>
          <a:p>
            <a:pPr marL="0" lvl="0" indent="0">
              <a:lnSpc>
                <a:spcPct val="100000"/>
              </a:lnSpc>
              <a:spcBef>
                <a:spcPts val="0"/>
              </a:spcBef>
              <a:buSzTx/>
              <a:buNone/>
            </a:pPr>
            <a:r>
              <a:rPr lang="en-US" sz="2800" b="1" dirty="0" smtClean="0">
                <a:cs typeface="Calibri" panose="020F0502020204030204" pitchFamily="34" charset="0"/>
              </a:rPr>
              <a:t>Summary Example </a:t>
            </a:r>
            <a:r>
              <a:rPr lang="en-US" sz="2800" b="1" dirty="0">
                <a:cs typeface="Calibri" panose="020F0502020204030204" pitchFamily="34" charset="0"/>
              </a:rPr>
              <a:t>2:  </a:t>
            </a:r>
            <a:r>
              <a:rPr lang="en-US" sz="2800" b="1" dirty="0" smtClean="0">
                <a:cs typeface="Calibri" panose="020F0502020204030204" pitchFamily="34" charset="0"/>
              </a:rPr>
              <a:t> “</a:t>
            </a:r>
            <a:r>
              <a:rPr lang="en-US" sz="2800" dirty="0" smtClean="0">
                <a:cs typeface="Calibri" panose="020F0502020204030204" pitchFamily="34" charset="0"/>
              </a:rPr>
              <a:t>A </a:t>
            </a:r>
            <a:r>
              <a:rPr lang="en-US" sz="2800" dirty="0">
                <a:cs typeface="Calibri" panose="020F0502020204030204" pitchFamily="34" charset="0"/>
              </a:rPr>
              <a:t>professor at a university accepts a position with the Office of Personnel Management and is granted an unpaid leave of absence from the university</a:t>
            </a:r>
            <a:r>
              <a:rPr lang="en-US" sz="2800" dirty="0" smtClean="0">
                <a:cs typeface="Calibri" panose="020F0502020204030204" pitchFamily="34" charset="0"/>
              </a:rPr>
              <a:t>.  Absent </a:t>
            </a:r>
            <a:r>
              <a:rPr lang="en-US" sz="2800" dirty="0">
                <a:cs typeface="Calibri" panose="020F0502020204030204" pitchFamily="34" charset="0"/>
              </a:rPr>
              <a:t>any other benefits, the unpaid leave status is </a:t>
            </a:r>
            <a:r>
              <a:rPr lang="en-US" sz="2800" dirty="0" smtClean="0">
                <a:cs typeface="Calibri" panose="020F0502020204030204" pitchFamily="34" charset="0"/>
              </a:rPr>
              <a:t>not a </a:t>
            </a:r>
            <a:r>
              <a:rPr lang="en-US" sz="2800" dirty="0">
                <a:cs typeface="Calibri" panose="020F0502020204030204" pitchFamily="34" charset="0"/>
              </a:rPr>
              <a:t>supplementation to his salary because it does not have an ascertainable monetary value. (However, </a:t>
            </a:r>
            <a:r>
              <a:rPr lang="en-US" sz="2800" dirty="0" smtClean="0">
                <a:cs typeface="Calibri" panose="020F0502020204030204" pitchFamily="34" charset="0"/>
              </a:rPr>
              <a:t>under 18 </a:t>
            </a:r>
            <a:r>
              <a:rPr lang="en-US" sz="2800" dirty="0">
                <a:cs typeface="Calibri" panose="020F0502020204030204" pitchFamily="34" charset="0"/>
              </a:rPr>
              <a:t>U.S.C. § 208, he may have to be recused from any particular matter that would have a direct and predictable effect on the financial interests of the university</a:t>
            </a:r>
            <a:r>
              <a:rPr lang="en-US" sz="2800" dirty="0" smtClean="0">
                <a:cs typeface="Calibri" panose="020F0502020204030204" pitchFamily="34" charset="0"/>
              </a:rPr>
              <a:t>.)”</a:t>
            </a:r>
            <a:endParaRPr lang="en-US" sz="2800" dirty="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DA60BA0E-20D0-4E7C-B286-26C960A6788F}" type="slidenum">
              <a:rPr lang="en-US" smtClean="0"/>
              <a:t>6</a:t>
            </a:fld>
            <a:endParaRPr lang="en-US"/>
          </a:p>
        </p:txBody>
      </p:sp>
    </p:spTree>
    <p:extLst>
      <p:ext uri="{BB962C8B-B14F-4D97-AF65-F5344CB8AC3E}">
        <p14:creationId xmlns:p14="http://schemas.microsoft.com/office/powerpoint/2010/main" val="2219529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Leave of Absence</a:t>
            </a:r>
            <a:endParaRPr lang="en-US" sz="3600" dirty="0"/>
          </a:p>
        </p:txBody>
      </p:sp>
      <p:sp>
        <p:nvSpPr>
          <p:cNvPr id="3" name="Content Placeholder 2"/>
          <p:cNvSpPr>
            <a:spLocks noGrp="1"/>
          </p:cNvSpPr>
          <p:nvPr>
            <p:ph idx="1"/>
          </p:nvPr>
        </p:nvSpPr>
        <p:spPr/>
        <p:txBody>
          <a:bodyPr>
            <a:normAutofit/>
          </a:bodyPr>
          <a:lstStyle/>
          <a:p>
            <a:r>
              <a:rPr lang="en-US" sz="3200" dirty="0" smtClean="0">
                <a:solidFill>
                  <a:schemeClr val="tx1"/>
                </a:solidFill>
              </a:rPr>
              <a:t>Must be unpaid (E.O. 12731 &amp; 18 U.S.C. § 209)</a:t>
            </a:r>
          </a:p>
          <a:p>
            <a:r>
              <a:rPr lang="en-US" sz="3200" dirty="0" smtClean="0">
                <a:solidFill>
                  <a:schemeClr val="tx1"/>
                </a:solidFill>
              </a:rPr>
              <a:t>Dean positions (Full-time PAS must resign)</a:t>
            </a:r>
          </a:p>
          <a:p>
            <a:r>
              <a:rPr lang="en-US" sz="3200" dirty="0" smtClean="0">
                <a:solidFill>
                  <a:schemeClr val="tx1"/>
                </a:solidFill>
              </a:rPr>
              <a:t>Continuing benefits must be analyzed for conflicts</a:t>
            </a:r>
          </a:p>
        </p:txBody>
      </p:sp>
      <p:sp>
        <p:nvSpPr>
          <p:cNvPr id="4" name="Slide Number Placeholder 3"/>
          <p:cNvSpPr>
            <a:spLocks noGrp="1"/>
          </p:cNvSpPr>
          <p:nvPr>
            <p:ph type="sldNum" sz="quarter" idx="12"/>
          </p:nvPr>
        </p:nvSpPr>
        <p:spPr/>
        <p:txBody>
          <a:bodyPr/>
          <a:lstStyle/>
          <a:p>
            <a:fld id="{DA60BA0E-20D0-4E7C-B286-26C960A6788F}" type="slidenum">
              <a:rPr lang="en-US" smtClean="0"/>
              <a:t>7</a:t>
            </a:fld>
            <a:endParaRPr lang="en-US"/>
          </a:p>
        </p:txBody>
      </p:sp>
    </p:spTree>
    <p:extLst>
      <p:ext uri="{BB962C8B-B14F-4D97-AF65-F5344CB8AC3E}">
        <p14:creationId xmlns:p14="http://schemas.microsoft.com/office/powerpoint/2010/main" val="1647874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18 U.S.C. § </a:t>
            </a:r>
            <a:r>
              <a:rPr lang="en-US" sz="3600" dirty="0" smtClean="0"/>
              <a:t>208:</a:t>
            </a:r>
            <a:r>
              <a:rPr lang="en-US" sz="3600" dirty="0"/>
              <a:t/>
            </a:r>
            <a:br>
              <a:rPr lang="en-US" sz="3600" dirty="0"/>
            </a:br>
            <a:r>
              <a:rPr lang="en-US" sz="3600" dirty="0"/>
              <a:t>Regulatory </a:t>
            </a:r>
            <a:r>
              <a:rPr lang="en-US" sz="3600" dirty="0" smtClean="0"/>
              <a:t>Exemptions for Leave of Absence</a:t>
            </a:r>
            <a:endParaRPr lang="en-US" sz="3600" dirty="0"/>
          </a:p>
        </p:txBody>
      </p:sp>
      <p:sp>
        <p:nvSpPr>
          <p:cNvPr id="5" name="Content Placeholder 4"/>
          <p:cNvSpPr>
            <a:spLocks noGrp="1"/>
          </p:cNvSpPr>
          <p:nvPr>
            <p:ph idx="1"/>
          </p:nvPr>
        </p:nvSpPr>
        <p:spPr>
          <a:xfrm>
            <a:off x="1117309" y="1601788"/>
            <a:ext cx="10157354" cy="4927600"/>
          </a:xfrm>
        </p:spPr>
        <p:txBody>
          <a:bodyPr>
            <a:noAutofit/>
          </a:bodyPr>
          <a:lstStyle/>
          <a:p>
            <a:pPr defTabSz="931774">
              <a:defRPr/>
            </a:pPr>
            <a:r>
              <a:rPr lang="en-US" b="1" i="1" dirty="0" smtClean="0"/>
              <a:t>5 </a:t>
            </a:r>
            <a:r>
              <a:rPr lang="en-US" b="1" i="1" dirty="0"/>
              <a:t>CFR 2640.203(b)  </a:t>
            </a:r>
            <a:r>
              <a:rPr lang="en-US" b="1" dirty="0"/>
              <a:t>Employees on leave from institutions of higher education.</a:t>
            </a:r>
            <a:r>
              <a:rPr lang="en-US" dirty="0"/>
              <a:t> </a:t>
            </a:r>
            <a:r>
              <a:rPr lang="en-US" dirty="0" smtClean="0"/>
              <a:t>An employee on a leave of absence from an institution of higher education may participate in any particular matter of general applicability affecting the financial interests of the institution from which he is on leave, provided that the matter will not have a special or distinct effect on that institution other than as part of a class. </a:t>
            </a:r>
            <a:endParaRPr lang="en-US" dirty="0"/>
          </a:p>
          <a:p>
            <a:r>
              <a:rPr lang="en-US" b="1" i="1" dirty="0"/>
              <a:t>5 CFR </a:t>
            </a:r>
            <a:r>
              <a:rPr lang="en-US" b="1" i="1" dirty="0" smtClean="0"/>
              <a:t>2640.203(c) </a:t>
            </a:r>
            <a:r>
              <a:rPr lang="en-US" b="1" dirty="0" smtClean="0"/>
              <a:t>Multi-campus </a:t>
            </a:r>
            <a:r>
              <a:rPr lang="en-US" b="1" dirty="0"/>
              <a:t>institutions of higher education. </a:t>
            </a:r>
            <a:r>
              <a:rPr lang="en-US" dirty="0"/>
              <a:t>An employee may participate in any particular matter affecting one campus of a State multi-campus institution of higher education, if the employee's disqualifying financial interest is employment in a position with no multi-campus responsibilities at a separate campus of the same multi-campus institution.</a:t>
            </a:r>
          </a:p>
        </p:txBody>
      </p:sp>
      <p:sp>
        <p:nvSpPr>
          <p:cNvPr id="4" name="Slide Number Placeholder 3"/>
          <p:cNvSpPr>
            <a:spLocks noGrp="1"/>
          </p:cNvSpPr>
          <p:nvPr>
            <p:ph type="sldNum" sz="quarter" idx="12"/>
          </p:nvPr>
        </p:nvSpPr>
        <p:spPr/>
        <p:txBody>
          <a:bodyPr/>
          <a:lstStyle/>
          <a:p>
            <a:fld id="{DA60BA0E-20D0-4E7C-B286-26C960A6788F}" type="slidenum">
              <a:rPr lang="en-US" smtClean="0"/>
              <a:t>8</a:t>
            </a:fld>
            <a:endParaRPr lang="en-US"/>
          </a:p>
        </p:txBody>
      </p:sp>
      <p:sp>
        <p:nvSpPr>
          <p:cNvPr id="3" name="Rectangle 2"/>
          <p:cNvSpPr/>
          <p:nvPr/>
        </p:nvSpPr>
        <p:spPr>
          <a:xfrm>
            <a:off x="1293812" y="2121435"/>
            <a:ext cx="10210800" cy="584775"/>
          </a:xfrm>
          <a:prstGeom prst="rect">
            <a:avLst/>
          </a:prstGeom>
        </p:spPr>
        <p:txBody>
          <a:bodyPr wrap="square">
            <a:spAutoFit/>
          </a:bodyPr>
          <a:lstStyle/>
          <a:p>
            <a:pPr defTabSz="931774">
              <a:defRPr/>
            </a:pPr>
            <a:endParaRPr lang="en-US" sz="3200" dirty="0"/>
          </a:p>
        </p:txBody>
      </p:sp>
    </p:spTree>
    <p:extLst>
      <p:ext uri="{BB962C8B-B14F-4D97-AF65-F5344CB8AC3E}">
        <p14:creationId xmlns:p14="http://schemas.microsoft.com/office/powerpoint/2010/main" val="3763668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Unpaid Leave of Absence</a:t>
            </a:r>
          </a:p>
        </p:txBody>
      </p:sp>
      <p:sp>
        <p:nvSpPr>
          <p:cNvPr id="3" name="Content Placeholder 2"/>
          <p:cNvSpPr>
            <a:spLocks noGrp="1"/>
          </p:cNvSpPr>
          <p:nvPr>
            <p:ph idx="1"/>
          </p:nvPr>
        </p:nvSpPr>
        <p:spPr/>
        <p:txBody>
          <a:bodyPr>
            <a:normAutofit fontScale="25000" lnSpcReduction="20000"/>
          </a:bodyPr>
          <a:lstStyle/>
          <a:p>
            <a:pPr marL="0" indent="0">
              <a:buNone/>
            </a:pPr>
            <a:r>
              <a:rPr lang="en-US" sz="11200" b="1" dirty="0">
                <a:cs typeface="Times New Roman" panose="02020603050405020304" pitchFamily="18" charset="0"/>
              </a:rPr>
              <a:t>Terms of the unpaid </a:t>
            </a:r>
            <a:r>
              <a:rPr lang="en-US" sz="11200" b="1" dirty="0" smtClean="0">
                <a:cs typeface="Times New Roman" panose="02020603050405020304" pitchFamily="18" charset="0"/>
              </a:rPr>
              <a:t>leave </a:t>
            </a:r>
            <a:r>
              <a:rPr lang="en-US" sz="11200" b="1" dirty="0">
                <a:cs typeface="Times New Roman" panose="02020603050405020304" pitchFamily="18" charset="0"/>
              </a:rPr>
              <a:t>of absence</a:t>
            </a:r>
            <a:r>
              <a:rPr lang="en-US" sz="11200" b="1" dirty="0" smtClean="0">
                <a:cs typeface="Times New Roman" panose="02020603050405020304" pitchFamily="18" charset="0"/>
              </a:rPr>
              <a:t>—</a:t>
            </a:r>
          </a:p>
          <a:p>
            <a:pPr marL="342900" marR="0" lvl="0" indent="-342900">
              <a:lnSpc>
                <a:spcPct val="115000"/>
              </a:lnSpc>
              <a:spcBef>
                <a:spcPts val="0"/>
              </a:spcBef>
              <a:spcAft>
                <a:spcPts val="0"/>
              </a:spcAft>
              <a:buFont typeface="Symbol" panose="05050102010706020507" pitchFamily="18" charset="2"/>
              <a:buChar char=""/>
            </a:pPr>
            <a:r>
              <a:rPr lang="en-US" sz="11200" dirty="0">
                <a:ea typeface="Calibri" panose="020F0502020204030204" pitchFamily="34" charset="0"/>
                <a:cs typeface="Times New Roman" panose="02020603050405020304" pitchFamily="18" charset="0"/>
              </a:rPr>
              <a:t>Does university have a policy on the terms of the unpaid leave of absence</a:t>
            </a:r>
            <a:r>
              <a:rPr lang="en-US" sz="11200" dirty="0" smtClean="0">
                <a:ea typeface="Calibri" panose="020F0502020204030204" pitchFamily="34" charset="0"/>
                <a:cs typeface="Times New Roman" panose="02020603050405020304" pitchFamily="18" charset="0"/>
              </a:rPr>
              <a:t>?</a:t>
            </a:r>
          </a:p>
          <a:p>
            <a:pPr marL="342900" marR="0" lvl="0" indent="-342900">
              <a:lnSpc>
                <a:spcPct val="115000"/>
              </a:lnSpc>
              <a:spcBef>
                <a:spcPts val="0"/>
              </a:spcBef>
              <a:spcAft>
                <a:spcPts val="0"/>
              </a:spcAft>
              <a:buFont typeface="Symbol" panose="05050102010706020507" pitchFamily="18" charset="2"/>
              <a:buChar char=""/>
            </a:pPr>
            <a:endParaRPr lang="en-US" sz="11200" dirty="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1200" dirty="0">
                <a:ea typeface="Calibri" panose="020F0502020204030204" pitchFamily="34" charset="0"/>
                <a:cs typeface="Times New Roman" panose="02020603050405020304" pitchFamily="18" charset="0"/>
              </a:rPr>
              <a:t>What is the length</a:t>
            </a:r>
            <a:r>
              <a:rPr lang="en-US" sz="11200" dirty="0" smtClean="0">
                <a:ea typeface="Calibri" panose="020F0502020204030204" pitchFamily="34" charset="0"/>
                <a:cs typeface="Times New Roman" panose="02020603050405020304" pitchFamily="18" charset="0"/>
              </a:rPr>
              <a:t>?</a:t>
            </a:r>
          </a:p>
          <a:p>
            <a:pPr marL="342900" marR="0" lvl="0" indent="-342900">
              <a:lnSpc>
                <a:spcPct val="115000"/>
              </a:lnSpc>
              <a:spcBef>
                <a:spcPts val="0"/>
              </a:spcBef>
              <a:spcAft>
                <a:spcPts val="0"/>
              </a:spcAft>
              <a:buFont typeface="Symbol" panose="05050102010706020507" pitchFamily="18" charset="2"/>
              <a:buChar char=""/>
            </a:pPr>
            <a:endParaRPr lang="en-US" sz="11200" dirty="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1200" dirty="0">
                <a:ea typeface="Calibri" panose="020F0502020204030204" pitchFamily="34" charset="0"/>
                <a:cs typeface="Times New Roman" panose="02020603050405020304" pitchFamily="18" charset="0"/>
              </a:rPr>
              <a:t>What is the possibility that the unpaid leave of absence will be extended</a:t>
            </a:r>
            <a:r>
              <a:rPr lang="en-US" sz="11200" dirty="0" smtClean="0">
                <a:ea typeface="Calibri" panose="020F0502020204030204" pitchFamily="34" charset="0"/>
                <a:cs typeface="Times New Roman" panose="02020603050405020304" pitchFamily="18" charset="0"/>
              </a:rPr>
              <a:t>?</a:t>
            </a:r>
          </a:p>
          <a:p>
            <a:pPr marL="342900" marR="0" lvl="0" indent="-342900">
              <a:lnSpc>
                <a:spcPct val="115000"/>
              </a:lnSpc>
              <a:spcBef>
                <a:spcPts val="0"/>
              </a:spcBef>
              <a:spcAft>
                <a:spcPts val="0"/>
              </a:spcAft>
              <a:buFont typeface="Symbol" panose="05050102010706020507" pitchFamily="18" charset="2"/>
              <a:buChar char=""/>
            </a:pPr>
            <a:endParaRPr lang="en-US" sz="11200" dirty="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11200" dirty="0">
                <a:ea typeface="Calibri" panose="020F0502020204030204" pitchFamily="34" charset="0"/>
                <a:cs typeface="Times New Roman" panose="02020603050405020304" pitchFamily="18" charset="0"/>
              </a:rPr>
              <a:t>If the leave is extended, will any benefits be extended along with the unpaid leave of absence?</a:t>
            </a:r>
          </a:p>
          <a:p>
            <a:pPr marL="0" indent="0">
              <a:buNone/>
            </a:pPr>
            <a:endParaRPr lang="en-US" sz="11200" b="1" dirty="0" smtClean="0">
              <a:cs typeface="Times New Roman" panose="02020603050405020304" pitchFamily="18" charset="0"/>
            </a:endParaRPr>
          </a:p>
          <a:p>
            <a:pPr marL="0" indent="0">
              <a:buNone/>
            </a:pPr>
            <a:endParaRPr lang="en-US" sz="7400" b="1" dirty="0"/>
          </a:p>
        </p:txBody>
      </p:sp>
      <p:sp>
        <p:nvSpPr>
          <p:cNvPr id="4" name="Slide Number Placeholder 3"/>
          <p:cNvSpPr>
            <a:spLocks noGrp="1"/>
          </p:cNvSpPr>
          <p:nvPr>
            <p:ph type="sldNum" sz="quarter" idx="12"/>
          </p:nvPr>
        </p:nvSpPr>
        <p:spPr/>
        <p:txBody>
          <a:bodyPr/>
          <a:lstStyle/>
          <a:p>
            <a:fld id="{DA60BA0E-20D0-4E7C-B286-26C960A6788F}" type="slidenum">
              <a:rPr lang="en-US" smtClean="0"/>
              <a:t>9</a:t>
            </a:fld>
            <a:endParaRPr lang="en-US"/>
          </a:p>
        </p:txBody>
      </p:sp>
    </p:spTree>
    <p:extLst>
      <p:ext uri="{BB962C8B-B14F-4D97-AF65-F5344CB8AC3E}">
        <p14:creationId xmlns:p14="http://schemas.microsoft.com/office/powerpoint/2010/main" val="3227757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9A4E33EC-D715-440E-9062-8AFA4CC9E341}" vid="{0DFBCB81-4ACA-49F1-BA1C-2B43B27F1FC4}"/>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3496</TotalTime>
  <Words>1171</Words>
  <Application>Microsoft Office PowerPoint</Application>
  <PresentationFormat>Custom</PresentationFormat>
  <Paragraphs>152</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Century Gothic</vt:lpstr>
      <vt:lpstr>Symbol</vt:lpstr>
      <vt:lpstr>Times New Roman</vt:lpstr>
      <vt:lpstr>Books 16x9</vt:lpstr>
      <vt:lpstr>Interests of Professors</vt:lpstr>
      <vt:lpstr>Review Guides</vt:lpstr>
      <vt:lpstr>278e Reporting:   Part 2:  Filer’s Employment Assets and Income </vt:lpstr>
      <vt:lpstr>Executive Order 12731 § 102 Limitations on Outside Earned Income </vt:lpstr>
      <vt:lpstr>18 U.S.C. § 209 Supplementation of salary</vt:lpstr>
      <vt:lpstr>18 U.S.C. § 209</vt:lpstr>
      <vt:lpstr>Leave of Absence</vt:lpstr>
      <vt:lpstr>18 U.S.C. § 208: Regulatory Exemptions for Leave of Absence</vt:lpstr>
      <vt:lpstr>Unpaid Leave of Absence</vt:lpstr>
      <vt:lpstr>Unpaid Leave of Absence: 278e Reporting</vt:lpstr>
      <vt:lpstr>Continuing benefits</vt:lpstr>
      <vt:lpstr>Teaching</vt:lpstr>
      <vt:lpstr>Speaking </vt:lpstr>
      <vt:lpstr>Writing</vt:lpstr>
      <vt:lpstr>Key OGE Advisories</vt:lpstr>
      <vt:lpstr>Other Intellectual Property</vt:lpstr>
      <vt:lpstr>Intellectual Property:  278e Reporting</vt:lpstr>
      <vt:lpstr>Intellectual Property Conflicts Analysis</vt:lpstr>
      <vt:lpstr>Ethics Agreement: 12.2.0 – arrangement to write a book in the future</vt:lpstr>
      <vt:lpstr>Ethics Agreement:  12.2.1 – arrangement with a publisher regarding royalties</vt:lpstr>
      <vt:lpstr>THANK YOU! </vt:lpstr>
    </vt:vector>
  </TitlesOfParts>
  <Company>USOGE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Interests of Professors</dc:title>
  <dc:creator>Stephanie Nonluecha</dc:creator>
  <cp:lastModifiedBy>Stephanie Nonluecha</cp:lastModifiedBy>
  <cp:revision>205</cp:revision>
  <dcterms:created xsi:type="dcterms:W3CDTF">2020-07-15T22:25:24Z</dcterms:created>
  <dcterms:modified xsi:type="dcterms:W3CDTF">2020-10-16T00:23:10Z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