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handoutMasterIdLst>
    <p:handoutMasterId r:id="rId16"/>
  </p:handoutMasterIdLst>
  <p:sldIdLst>
    <p:sldId id="274" r:id="rId2"/>
    <p:sldId id="303" r:id="rId3"/>
    <p:sldId id="288" r:id="rId4"/>
    <p:sldId id="296" r:id="rId5"/>
    <p:sldId id="298" r:id="rId6"/>
    <p:sldId id="299" r:id="rId7"/>
    <p:sldId id="304" r:id="rId8"/>
    <p:sldId id="289" r:id="rId9"/>
    <p:sldId id="279" r:id="rId10"/>
    <p:sldId id="287" r:id="rId11"/>
    <p:sldId id="294" r:id="rId12"/>
    <p:sldId id="300" r:id="rId13"/>
    <p:sldId id="293" r:id="rId14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50" autoAdjust="0"/>
    <p:restoredTop sz="71076" autoAdjust="0"/>
  </p:normalViewPr>
  <p:slideViewPr>
    <p:cSldViewPr>
      <p:cViewPr varScale="1">
        <p:scale>
          <a:sx n="64" d="100"/>
          <a:sy n="64" d="100"/>
        </p:scale>
        <p:origin x="1973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66E573-9774-4415-8B15-A23CAEE739B3}" type="datetimeFigureOut">
              <a:rPr lang="en-US" smtClean="0"/>
              <a:t>10/2/2020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BC64C1-4B54-4A12-817E-D53DF450B72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72872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522672F-1803-410C-9C3F-7C632C68D5D3}" type="datetimeFigureOut">
              <a:rPr lang="en-US" smtClean="0"/>
              <a:t>10/2/2020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F211AF4-E5CB-499C-ADCE-7D27A5DA070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81572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</a:p>
          <a:p>
            <a:r>
              <a:rPr lang="en-US" baseline="0" dirty="0" smtClean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296782-02F9-4592-AB97-240FD070E27C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378403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endParaRPr lang="en-US" dirty="0" smtClean="0"/>
          </a:p>
          <a:p>
            <a:endParaRPr lang="en-US" baseline="0" dirty="0" smtClean="0"/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296782-02F9-4592-AB97-240FD070E27C}" type="slidenum">
              <a:rPr lang="en-US" smtClean="0">
                <a:solidFill>
                  <a:prstClr val="black"/>
                </a:solidFill>
              </a:rPr>
              <a:pPr/>
              <a:t>10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355091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296782-02F9-4592-AB97-240FD070E27C}" type="slidenum">
              <a:rPr lang="en-US" smtClean="0">
                <a:solidFill>
                  <a:prstClr val="black"/>
                </a:solidFill>
              </a:rPr>
              <a:pPr/>
              <a:t>11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014807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endParaRPr lang="en-US" baseline="0" dirty="0" smtClean="0"/>
          </a:p>
          <a:p>
            <a:endParaRPr lang="en-US" baseline="0" dirty="0" smtClean="0"/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296782-02F9-4592-AB97-240FD070E27C}" type="slidenum">
              <a:rPr lang="en-US" smtClean="0">
                <a:solidFill>
                  <a:prstClr val="black"/>
                </a:solidFill>
              </a:rPr>
              <a:pPr/>
              <a:t>12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931949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aseline="0" smtClean="0"/>
              <a:t> </a:t>
            </a: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296782-02F9-4592-AB97-240FD070E27C}" type="slidenum">
              <a:rPr lang="en-US" smtClean="0">
                <a:solidFill>
                  <a:prstClr val="black"/>
                </a:solidFill>
              </a:rPr>
              <a:pPr/>
              <a:t>13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80472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211AF4-E5CB-499C-ADCE-7D27A5DA0708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81656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296782-02F9-4592-AB97-240FD070E27C}" type="slidenum">
              <a:rPr lang="en-US" smtClean="0">
                <a:solidFill>
                  <a:prstClr val="black"/>
                </a:solidFill>
              </a:rPr>
              <a:pPr/>
              <a:t>3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96383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endParaRPr lang="en-US" baseline="0" dirty="0" smtClean="0"/>
          </a:p>
          <a:p>
            <a:pPr>
              <a:buFont typeface="Wingdings" panose="05000000000000000000" pitchFamily="2" charset="2"/>
              <a:buNone/>
            </a:pPr>
            <a:endParaRPr lang="en-US" baseline="0" dirty="0" smtClean="0"/>
          </a:p>
          <a:p>
            <a:pPr marL="0" indent="0">
              <a:buNone/>
            </a:pPr>
            <a:r>
              <a:rPr lang="en-US" sz="1200" b="0" dirty="0" smtClean="0"/>
              <a:t> </a:t>
            </a:r>
            <a:endParaRPr lang="en-US" dirty="0" smtClean="0"/>
          </a:p>
          <a:p>
            <a:endParaRPr lang="en-US" baseline="0" dirty="0" smtClean="0"/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296782-02F9-4592-AB97-240FD070E27C}" type="slidenum">
              <a:rPr lang="en-US" smtClean="0">
                <a:solidFill>
                  <a:prstClr val="black"/>
                </a:solidFill>
              </a:rPr>
              <a:pPr/>
              <a:t>4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66748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296782-02F9-4592-AB97-240FD070E27C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12164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endParaRPr lang="en-US" b="1" dirty="0" smtClean="0"/>
          </a:p>
          <a:p>
            <a:pPr>
              <a:buFont typeface="Wingdings" panose="05000000000000000000" pitchFamily="2" charset="2"/>
              <a:buNone/>
            </a:pPr>
            <a:endParaRPr lang="en-US" dirty="0" smtClean="0"/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296782-02F9-4592-AB97-240FD070E27C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16926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296782-02F9-4592-AB97-240FD070E27C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003867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296782-02F9-4592-AB97-240FD070E27C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65459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 </a:t>
            </a:r>
          </a:p>
          <a:p>
            <a:endParaRPr lang="en-US" baseline="0" dirty="0" smtClean="0"/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296782-02F9-4592-AB97-240FD070E27C}" type="slidenum">
              <a:rPr lang="en-US" smtClean="0">
                <a:solidFill>
                  <a:prstClr val="black"/>
                </a:solidFill>
              </a:rPr>
              <a:pPr/>
              <a:t>9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7012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25775"/>
            <a:ext cx="7772400" cy="1470025"/>
          </a:xfrm>
        </p:spPr>
        <p:txBody>
          <a:bodyPr/>
          <a:lstStyle>
            <a:lvl1pPr>
              <a:defRPr>
                <a:latin typeface="Lucida Sans" pitchFamily="34" charset="0"/>
                <a:cs typeface="Lucida Sans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724400"/>
            <a:ext cx="6400800" cy="8382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Lucida Sans" pitchFamily="34" charset="0"/>
                <a:cs typeface="Lucida Sans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 dirty="0">
              <a:solidFill>
                <a:srgbClr val="F9CD3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F9CD3D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CE102-17FB-453D-B65D-F7940B9C3CDC}" type="slidenum">
              <a:rPr lang="en-US" smtClean="0">
                <a:solidFill>
                  <a:srgbClr val="F9CD3D">
                    <a:tint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F9CD3D">
                  <a:tint val="75000"/>
                </a:srgbClr>
              </a:solidFill>
            </a:endParaRPr>
          </a:p>
        </p:txBody>
      </p:sp>
      <p:pic>
        <p:nvPicPr>
          <p:cNvPr id="7" name="Picture 6" descr="OGE_rgb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275368" y="381000"/>
            <a:ext cx="4593265" cy="2438400"/>
          </a:xfrm>
          <a:prstGeom prst="rect">
            <a:avLst/>
          </a:prstGeom>
          <a:ln cmpd="dbl">
            <a:solidFill>
              <a:srgbClr val="FFFFFF"/>
            </a:solidFill>
          </a:ln>
        </p:spPr>
      </p:pic>
      <p:sp>
        <p:nvSpPr>
          <p:cNvPr id="11" name="Rectangle 10"/>
          <p:cNvSpPr/>
          <p:nvPr userDrawn="1"/>
        </p:nvSpPr>
        <p:spPr>
          <a:xfrm>
            <a:off x="76200" y="76200"/>
            <a:ext cx="8991600" cy="6705600"/>
          </a:xfrm>
          <a:prstGeom prst="rect">
            <a:avLst/>
          </a:prstGeom>
          <a:noFill/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4B8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45258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n>
                  <a:noFill/>
                </a:ln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F9CD3D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000"/>
            </a:lvl1pPr>
          </a:lstStyle>
          <a:p>
            <a:fld id="{3A3CE102-17FB-453D-B65D-F7940B9C3CDC}" type="slidenum">
              <a:rPr lang="en-US" smtClean="0">
                <a:solidFill>
                  <a:srgbClr val="F9CD3D">
                    <a:tint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F9CD3D">
                  <a:tint val="75000"/>
                </a:srgbClr>
              </a:solidFill>
            </a:endParaRPr>
          </a:p>
        </p:txBody>
      </p:sp>
      <p:grpSp>
        <p:nvGrpSpPr>
          <p:cNvPr id="4" name="Group 13"/>
          <p:cNvGrpSpPr/>
          <p:nvPr userDrawn="1"/>
        </p:nvGrpSpPr>
        <p:grpSpPr>
          <a:xfrm>
            <a:off x="152400" y="1295400"/>
            <a:ext cx="8839200" cy="381000"/>
            <a:chOff x="152400" y="1295400"/>
            <a:chExt cx="8839200" cy="381000"/>
          </a:xfrm>
        </p:grpSpPr>
        <p:cxnSp>
          <p:nvCxnSpPr>
            <p:cNvPr id="8" name="Straight Connector 7"/>
            <p:cNvCxnSpPr/>
            <p:nvPr userDrawn="1"/>
          </p:nvCxnSpPr>
          <p:spPr>
            <a:xfrm>
              <a:off x="152400" y="1524000"/>
              <a:ext cx="4114800" cy="0"/>
            </a:xfrm>
            <a:prstGeom prst="line">
              <a:avLst/>
            </a:prstGeom>
            <a:ln w="25400">
              <a:solidFill>
                <a:srgbClr val="FFFF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5-Point Star 8"/>
            <p:cNvSpPr/>
            <p:nvPr userDrawn="1"/>
          </p:nvSpPr>
          <p:spPr>
            <a:xfrm>
              <a:off x="4381500" y="1295400"/>
              <a:ext cx="381000" cy="381000"/>
            </a:xfrm>
            <a:prstGeom prst="star5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4B8D"/>
                </a:solidFill>
              </a:endParaRPr>
            </a:p>
          </p:txBody>
        </p:sp>
        <p:cxnSp>
          <p:nvCxnSpPr>
            <p:cNvPr id="11" name="Straight Connector 10"/>
            <p:cNvCxnSpPr/>
            <p:nvPr userDrawn="1"/>
          </p:nvCxnSpPr>
          <p:spPr>
            <a:xfrm>
              <a:off x="4876800" y="1524000"/>
              <a:ext cx="4114800" cy="0"/>
            </a:xfrm>
            <a:prstGeom prst="line">
              <a:avLst/>
            </a:prstGeom>
            <a:ln w="25400">
              <a:solidFill>
                <a:srgbClr val="FFFF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Rectangle 14"/>
          <p:cNvSpPr/>
          <p:nvPr userDrawn="1"/>
        </p:nvSpPr>
        <p:spPr>
          <a:xfrm>
            <a:off x="76200" y="76200"/>
            <a:ext cx="8991600" cy="6705600"/>
          </a:xfrm>
          <a:prstGeom prst="rect">
            <a:avLst/>
          </a:prstGeom>
          <a:noFill/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4B8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2156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44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44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 dirty="0">
              <a:solidFill>
                <a:srgbClr val="F9CD3D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F9CD3D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000"/>
            </a:lvl1pPr>
          </a:lstStyle>
          <a:p>
            <a:fld id="{3A3CE102-17FB-453D-B65D-F7940B9C3CDC}" type="slidenum">
              <a:rPr lang="en-US" smtClean="0">
                <a:solidFill>
                  <a:srgbClr val="F9CD3D">
                    <a:tint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F9CD3D">
                  <a:tint val="75000"/>
                </a:srgbClr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76200" y="76200"/>
            <a:ext cx="8991600" cy="6705600"/>
          </a:xfrm>
          <a:prstGeom prst="rect">
            <a:avLst/>
          </a:prstGeom>
          <a:noFill/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4B8D"/>
              </a:solidFill>
            </a:endParaRPr>
          </a:p>
        </p:txBody>
      </p:sp>
      <p:grpSp>
        <p:nvGrpSpPr>
          <p:cNvPr id="8" name="Group 12"/>
          <p:cNvGrpSpPr/>
          <p:nvPr userDrawn="1"/>
        </p:nvGrpSpPr>
        <p:grpSpPr>
          <a:xfrm>
            <a:off x="152400" y="1295400"/>
            <a:ext cx="8839200" cy="381000"/>
            <a:chOff x="152400" y="1295400"/>
            <a:chExt cx="8839200" cy="381000"/>
          </a:xfrm>
        </p:grpSpPr>
        <p:cxnSp>
          <p:nvCxnSpPr>
            <p:cNvPr id="14" name="Straight Connector 13"/>
            <p:cNvCxnSpPr/>
            <p:nvPr userDrawn="1"/>
          </p:nvCxnSpPr>
          <p:spPr>
            <a:xfrm>
              <a:off x="152400" y="1524000"/>
              <a:ext cx="4114800" cy="0"/>
            </a:xfrm>
            <a:prstGeom prst="line">
              <a:avLst/>
            </a:prstGeom>
            <a:ln w="25400">
              <a:solidFill>
                <a:srgbClr val="FFFF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5-Point Star 14"/>
            <p:cNvSpPr/>
            <p:nvPr userDrawn="1"/>
          </p:nvSpPr>
          <p:spPr>
            <a:xfrm>
              <a:off x="4381500" y="1295400"/>
              <a:ext cx="381000" cy="381000"/>
            </a:xfrm>
            <a:prstGeom prst="star5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4B8D"/>
                </a:solidFill>
              </a:endParaRPr>
            </a:p>
          </p:txBody>
        </p:sp>
        <p:cxnSp>
          <p:nvCxnSpPr>
            <p:cNvPr id="16" name="Straight Connector 15"/>
            <p:cNvCxnSpPr/>
            <p:nvPr userDrawn="1"/>
          </p:nvCxnSpPr>
          <p:spPr>
            <a:xfrm>
              <a:off x="4876800" y="1524000"/>
              <a:ext cx="4114800" cy="0"/>
            </a:xfrm>
            <a:prstGeom prst="line">
              <a:avLst/>
            </a:prstGeom>
            <a:ln w="25400">
              <a:solidFill>
                <a:srgbClr val="FFFF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6330666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27238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19399"/>
            <a:ext cx="4040188" cy="3306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2027238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819399"/>
            <a:ext cx="4041775" cy="3306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 dirty="0">
              <a:solidFill>
                <a:srgbClr val="F9CD3D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F9CD3D">
                  <a:tint val="75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000"/>
            </a:lvl1pPr>
          </a:lstStyle>
          <a:p>
            <a:fld id="{3A3CE102-17FB-453D-B65D-F7940B9C3CDC}" type="slidenum">
              <a:rPr lang="en-US" smtClean="0">
                <a:solidFill>
                  <a:srgbClr val="F9CD3D">
                    <a:tint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F9CD3D">
                  <a:tint val="75000"/>
                </a:srgbClr>
              </a:solidFill>
            </a:endParaRPr>
          </a:p>
        </p:txBody>
      </p:sp>
      <p:sp>
        <p:nvSpPr>
          <p:cNvPr id="14" name="Rectangle 13"/>
          <p:cNvSpPr/>
          <p:nvPr userDrawn="1"/>
        </p:nvSpPr>
        <p:spPr>
          <a:xfrm>
            <a:off x="76200" y="76200"/>
            <a:ext cx="8991600" cy="6705600"/>
          </a:xfrm>
          <a:prstGeom prst="rect">
            <a:avLst/>
          </a:prstGeom>
          <a:noFill/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4B8D"/>
              </a:solidFill>
            </a:endParaRPr>
          </a:p>
        </p:txBody>
      </p:sp>
      <p:grpSp>
        <p:nvGrpSpPr>
          <p:cNvPr id="10" name="Group 14"/>
          <p:cNvGrpSpPr/>
          <p:nvPr userDrawn="1"/>
        </p:nvGrpSpPr>
        <p:grpSpPr>
          <a:xfrm>
            <a:off x="152400" y="1295400"/>
            <a:ext cx="8839200" cy="381000"/>
            <a:chOff x="152400" y="1295400"/>
            <a:chExt cx="8839200" cy="381000"/>
          </a:xfrm>
        </p:grpSpPr>
        <p:cxnSp>
          <p:nvCxnSpPr>
            <p:cNvPr id="16" name="Straight Connector 15"/>
            <p:cNvCxnSpPr/>
            <p:nvPr userDrawn="1"/>
          </p:nvCxnSpPr>
          <p:spPr>
            <a:xfrm>
              <a:off x="152400" y="1524000"/>
              <a:ext cx="4114800" cy="0"/>
            </a:xfrm>
            <a:prstGeom prst="line">
              <a:avLst/>
            </a:prstGeom>
            <a:ln w="25400">
              <a:solidFill>
                <a:srgbClr val="FFFF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5-Point Star 16"/>
            <p:cNvSpPr/>
            <p:nvPr userDrawn="1"/>
          </p:nvSpPr>
          <p:spPr>
            <a:xfrm>
              <a:off x="4381500" y="1295400"/>
              <a:ext cx="381000" cy="381000"/>
            </a:xfrm>
            <a:prstGeom prst="star5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4B8D"/>
                </a:solidFill>
              </a:endParaRPr>
            </a:p>
          </p:txBody>
        </p:sp>
        <p:cxnSp>
          <p:nvCxnSpPr>
            <p:cNvPr id="18" name="Straight Connector 17"/>
            <p:cNvCxnSpPr/>
            <p:nvPr userDrawn="1"/>
          </p:nvCxnSpPr>
          <p:spPr>
            <a:xfrm>
              <a:off x="4876800" y="1524000"/>
              <a:ext cx="4114800" cy="0"/>
            </a:xfrm>
            <a:prstGeom prst="line">
              <a:avLst/>
            </a:prstGeom>
            <a:ln w="25400">
              <a:solidFill>
                <a:srgbClr val="FFFF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286882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 dirty="0">
              <a:solidFill>
                <a:srgbClr val="F9CD3D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F9CD3D">
                  <a:tint val="7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000"/>
            </a:lvl1pPr>
          </a:lstStyle>
          <a:p>
            <a:fld id="{3A3CE102-17FB-453D-B65D-F7940B9C3CDC}" type="slidenum">
              <a:rPr lang="en-US" smtClean="0">
                <a:solidFill>
                  <a:srgbClr val="F9CD3D">
                    <a:tint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F9CD3D">
                  <a:tint val="75000"/>
                </a:srgbClr>
              </a:solidFill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76200" y="76200"/>
            <a:ext cx="8991600" cy="6705600"/>
          </a:xfrm>
          <a:prstGeom prst="rect">
            <a:avLst/>
          </a:prstGeom>
          <a:noFill/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4B8D"/>
              </a:solidFill>
            </a:endParaRPr>
          </a:p>
        </p:txBody>
      </p:sp>
      <p:grpSp>
        <p:nvGrpSpPr>
          <p:cNvPr id="6" name="Group 10"/>
          <p:cNvGrpSpPr/>
          <p:nvPr userDrawn="1"/>
        </p:nvGrpSpPr>
        <p:grpSpPr>
          <a:xfrm>
            <a:off x="152400" y="1295400"/>
            <a:ext cx="8839200" cy="381000"/>
            <a:chOff x="152400" y="1295400"/>
            <a:chExt cx="8839200" cy="381000"/>
          </a:xfrm>
        </p:grpSpPr>
        <p:cxnSp>
          <p:nvCxnSpPr>
            <p:cNvPr id="12" name="Straight Connector 11"/>
            <p:cNvCxnSpPr/>
            <p:nvPr userDrawn="1"/>
          </p:nvCxnSpPr>
          <p:spPr>
            <a:xfrm>
              <a:off x="152400" y="1524000"/>
              <a:ext cx="4114800" cy="0"/>
            </a:xfrm>
            <a:prstGeom prst="line">
              <a:avLst/>
            </a:prstGeom>
            <a:ln w="25400">
              <a:solidFill>
                <a:srgbClr val="FFFF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5-Point Star 12"/>
            <p:cNvSpPr/>
            <p:nvPr userDrawn="1"/>
          </p:nvSpPr>
          <p:spPr>
            <a:xfrm>
              <a:off x="4381500" y="1295400"/>
              <a:ext cx="381000" cy="381000"/>
            </a:xfrm>
            <a:prstGeom prst="star5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4B8D"/>
                </a:solidFill>
              </a:endParaRPr>
            </a:p>
          </p:txBody>
        </p:sp>
        <p:cxnSp>
          <p:nvCxnSpPr>
            <p:cNvPr id="14" name="Straight Connector 13"/>
            <p:cNvCxnSpPr/>
            <p:nvPr userDrawn="1"/>
          </p:nvCxnSpPr>
          <p:spPr>
            <a:xfrm>
              <a:off x="4876800" y="1524000"/>
              <a:ext cx="4114800" cy="0"/>
            </a:xfrm>
            <a:prstGeom prst="line">
              <a:avLst/>
            </a:prstGeom>
            <a:ln w="25400">
              <a:solidFill>
                <a:srgbClr val="FFFF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72229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 dirty="0">
              <a:solidFill>
                <a:srgbClr val="F9CD3D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F9CD3D">
                  <a:tint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000"/>
            </a:lvl1pPr>
          </a:lstStyle>
          <a:p>
            <a:fld id="{3A3CE102-17FB-453D-B65D-F7940B9C3CDC}" type="slidenum">
              <a:rPr lang="en-US" smtClean="0">
                <a:solidFill>
                  <a:srgbClr val="F9CD3D">
                    <a:tint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F9CD3D">
                  <a:tint val="75000"/>
                </a:srgbClr>
              </a:solidFill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76200" y="76200"/>
            <a:ext cx="8991600" cy="6705600"/>
          </a:xfrm>
          <a:prstGeom prst="rect">
            <a:avLst/>
          </a:prstGeom>
          <a:noFill/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4B8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3511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srgbClr val="F9CD3D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3CE102-17FB-453D-B65D-F7940B9C3CDC}" type="slidenum">
              <a:rPr lang="en-US" smtClean="0">
                <a:solidFill>
                  <a:srgbClr val="F9CD3D">
                    <a:tint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F9CD3D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7904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Lucida Sans" pitchFamily="34" charset="0"/>
          <a:ea typeface="+mj-ea"/>
          <a:cs typeface="Lucida Sans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Lucida Sans" pitchFamily="34" charset="0"/>
          <a:ea typeface="+mn-ea"/>
          <a:cs typeface="Lucida Sans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Lucida Sans" pitchFamily="34" charset="0"/>
          <a:ea typeface="+mn-ea"/>
          <a:cs typeface="Lucida Sans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Lucida Sans" pitchFamily="34" charset="0"/>
          <a:ea typeface="+mn-ea"/>
          <a:cs typeface="Lucida Sans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Lucida Sans" pitchFamily="34" charset="0"/>
          <a:ea typeface="+mn-ea"/>
          <a:cs typeface="Lucida Sans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Lucida Sans" pitchFamily="34" charset="0"/>
          <a:ea typeface="+mn-ea"/>
          <a:cs typeface="Lucida Sans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Election Readiness Training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 algn="ctr">
              <a:buNone/>
            </a:pPr>
            <a:r>
              <a:rPr lang="en-US" b="1" dirty="0"/>
              <a:t>Identifying </a:t>
            </a:r>
            <a:r>
              <a:rPr lang="en-US" b="1" dirty="0" smtClean="0"/>
              <a:t>and Reporting</a:t>
            </a:r>
            <a:br>
              <a:rPr lang="en-US" b="1" dirty="0" smtClean="0"/>
            </a:br>
            <a:r>
              <a:rPr lang="en-US" b="1" dirty="0" smtClean="0"/>
              <a:t>Different </a:t>
            </a:r>
            <a:r>
              <a:rPr lang="en-US" b="1" dirty="0"/>
              <a:t>Types of Investment </a:t>
            </a:r>
            <a:r>
              <a:rPr lang="en-US" b="1" dirty="0" smtClean="0"/>
              <a:t>Funds</a:t>
            </a:r>
            <a:br>
              <a:rPr lang="en-US" b="1" dirty="0" smtClean="0"/>
            </a:br>
            <a:r>
              <a:rPr lang="en-US" b="1" dirty="0" smtClean="0"/>
              <a:t>and Making an EIF Determination</a:t>
            </a:r>
          </a:p>
          <a:p>
            <a:pPr marL="0" lvl="0" indent="0" algn="ctr">
              <a:buNone/>
            </a:pPr>
            <a:r>
              <a:rPr lang="en-US" dirty="0" smtClean="0"/>
              <a:t> </a:t>
            </a:r>
          </a:p>
          <a:p>
            <a:pPr marL="0" lvl="0" indent="0" algn="ctr">
              <a:buNone/>
            </a:pPr>
            <a:endParaRPr lang="en-US" dirty="0" smtClean="0"/>
          </a:p>
          <a:p>
            <a:pPr marL="0" lv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mtClean="0"/>
              <a:t>Fall 2020</a:t>
            </a:r>
            <a:endParaRPr lang="en-US" dirty="0"/>
          </a:p>
          <a:p>
            <a:pPr lvl="0" algn="ctr">
              <a:lnSpc>
                <a:spcPct val="150000"/>
              </a:lnSpc>
            </a:pP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sz="2000" dirty="0">
              <a:solidFill>
                <a:srgbClr val="F9CD3D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8173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Investment Funds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CE102-17FB-453D-B65D-F7940B9C3CDC}" type="slidenum">
              <a:rPr lang="en-US" smtClean="0">
                <a:solidFill>
                  <a:srgbClr val="F9CD3D">
                    <a:tint val="75000"/>
                  </a:srgbClr>
                </a:solidFill>
              </a:rPr>
              <a:pPr/>
              <a:t>10</a:t>
            </a:fld>
            <a:endParaRPr lang="en-US" dirty="0">
              <a:solidFill>
                <a:srgbClr val="F9CD3D">
                  <a:tint val="75000"/>
                </a:srgbClr>
              </a:solidFill>
            </a:endParaRPr>
          </a:p>
        </p:txBody>
      </p:sp>
      <p:pic>
        <p:nvPicPr>
          <p:cNvPr id="6" name="Content Placeholder 5" descr="Image of how to report an investment fund that does not qualify as an EIF on Part 6 of an OGE Form 278e." title="Picture of Part 6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771029" y="1981200"/>
            <a:ext cx="7601941" cy="4144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4422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Investment Funds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600" b="1" dirty="0"/>
              <a:t>What if the filer can’t report the underlying holdings?</a:t>
            </a:r>
          </a:p>
          <a:p>
            <a:pPr marL="0" indent="0">
              <a:buNone/>
            </a:pPr>
            <a:r>
              <a:rPr lang="en-US" dirty="0"/>
              <a:t>OGE Guidance on Financial Disclosure Requirements for Pooled Investment Funds: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 </a:t>
            </a:r>
            <a:r>
              <a:rPr lang="en-US" dirty="0"/>
              <a:t>LA-14-05 (September 20, 2014)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CE102-17FB-453D-B65D-F7940B9C3CDC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1255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Investment Funds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CE102-17FB-453D-B65D-F7940B9C3CDC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Lucida Sans" pitchFamily="34" charset="0"/>
                <a:ea typeface="+mn-ea"/>
                <a:cs typeface="Lucida Sans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Lucida Sans" pitchFamily="34" charset="0"/>
                <a:ea typeface="+mn-ea"/>
                <a:cs typeface="Lucida Sans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Lucida Sans" pitchFamily="34" charset="0"/>
                <a:ea typeface="+mn-ea"/>
                <a:cs typeface="Lucida Sans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Lucida Sans" pitchFamily="34" charset="0"/>
                <a:ea typeface="+mn-ea"/>
                <a:cs typeface="Lucida Sans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Lucida Sans" pitchFamily="34" charset="0"/>
                <a:ea typeface="+mn-ea"/>
                <a:cs typeface="Lucida Sans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dirty="0" smtClean="0"/>
              <a:t> </a:t>
            </a:r>
            <a:endParaRPr lang="en-US" sz="2000" b="1" dirty="0">
              <a:latin typeface="+mn-lt"/>
              <a:cs typeface="+mn-cs"/>
            </a:endParaRPr>
          </a:p>
          <a:p>
            <a:pPr marL="0" indent="0">
              <a:buFont typeface="Arial" pitchFamily="34" charset="0"/>
              <a:buNone/>
            </a:pPr>
            <a:endParaRPr lang="en-US" sz="2000" b="1" dirty="0">
              <a:latin typeface="+mn-lt"/>
              <a:cs typeface="+mn-cs"/>
            </a:endParaRPr>
          </a:p>
          <a:p>
            <a:pPr marL="0" indent="0">
              <a:buFont typeface="Arial" pitchFamily="34" charset="0"/>
              <a:buNone/>
            </a:pPr>
            <a:endParaRPr lang="en-US" i="1" dirty="0" smtClean="0"/>
          </a:p>
          <a:p>
            <a:pPr marL="0" indent="0">
              <a:buFont typeface="Arial" pitchFamily="34" charset="0"/>
              <a:buNone/>
            </a:pPr>
            <a:endParaRPr lang="en-US" i="1" dirty="0" smtClean="0"/>
          </a:p>
          <a:p>
            <a:pPr marL="0" indent="0">
              <a:buFont typeface="Arial" pitchFamily="34" charset="0"/>
              <a:buNone/>
            </a:pPr>
            <a:endParaRPr lang="en-US" i="1" dirty="0" smtClean="0"/>
          </a:p>
          <a:p>
            <a:pPr marL="0" indent="0">
              <a:buFont typeface="Arial" pitchFamily="34" charset="0"/>
              <a:buNone/>
            </a:pPr>
            <a:endParaRPr lang="en-US" i="1" dirty="0" smtClean="0"/>
          </a:p>
          <a:p>
            <a:pPr marL="0" indent="0">
              <a:buFont typeface="Arial" pitchFamily="34" charset="0"/>
              <a:buNone/>
            </a:pPr>
            <a:endParaRPr lang="en-US" i="1" dirty="0" smtClean="0"/>
          </a:p>
          <a:p>
            <a:pPr marL="0" indent="0">
              <a:buFont typeface="Arial" pitchFamily="34" charset="0"/>
              <a:buNone/>
            </a:pPr>
            <a:endParaRPr lang="en-US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975359" y="1647825"/>
            <a:ext cx="7543801" cy="50419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Lucida Sans" pitchFamily="34" charset="0"/>
                <a:ea typeface="+mn-ea"/>
                <a:cs typeface="Lucida Sans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Lucida Sans" pitchFamily="34" charset="0"/>
                <a:ea typeface="+mn-ea"/>
                <a:cs typeface="Lucida Sans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Lucida Sans" pitchFamily="34" charset="0"/>
                <a:ea typeface="+mn-ea"/>
                <a:cs typeface="Lucida Sans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Lucida Sans" pitchFamily="34" charset="0"/>
                <a:ea typeface="+mn-ea"/>
                <a:cs typeface="Lucida Sans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Lucida Sans" pitchFamily="34" charset="0"/>
                <a:ea typeface="+mn-ea"/>
                <a:cs typeface="Lucida Sans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4000" b="1" dirty="0" smtClean="0"/>
              <a:t>Liabilities – Capital Calls</a:t>
            </a:r>
          </a:p>
          <a:p>
            <a:pPr marL="0" indent="0">
              <a:buFont typeface="Arial" pitchFamily="34" charset="0"/>
              <a:buNone/>
            </a:pPr>
            <a:r>
              <a:rPr lang="en-US" sz="3600" i="1" dirty="0" smtClean="0">
                <a:cs typeface="Times New Roman" panose="02020603050405020304" pitchFamily="18" charset="0"/>
              </a:rPr>
              <a:t>Report any capital calls the filer would legally be required to meet upon demand.</a:t>
            </a:r>
          </a:p>
          <a:p>
            <a:pPr marL="0" indent="0">
              <a:buFont typeface="Arial" pitchFamily="34" charset="0"/>
              <a:buNone/>
            </a:pPr>
            <a:endParaRPr lang="en-US" i="1" dirty="0" smtClean="0"/>
          </a:p>
          <a:p>
            <a:pPr marL="0" indent="0">
              <a:buFont typeface="Arial" pitchFamily="34" charset="0"/>
              <a:buNone/>
            </a:pPr>
            <a:endParaRPr lang="en-US" i="1" dirty="0" smtClean="0"/>
          </a:p>
          <a:p>
            <a:pPr marL="0" indent="0">
              <a:buFont typeface="Arial" pitchFamily="34" charset="0"/>
              <a:buNone/>
            </a:pPr>
            <a:endParaRPr lang="en-US" i="1" dirty="0" smtClean="0"/>
          </a:p>
          <a:p>
            <a:pPr marL="0" indent="0">
              <a:buFont typeface="Arial" pitchFamily="34" charset="0"/>
              <a:buNone/>
            </a:pPr>
            <a:endParaRPr lang="en-US" i="1" dirty="0" smtClean="0"/>
          </a:p>
          <a:p>
            <a:pPr marL="0" indent="0">
              <a:buFont typeface="Arial" pitchFamily="34" charset="0"/>
              <a:buNone/>
            </a:pPr>
            <a:endParaRPr lang="en-US" i="1" dirty="0" smtClean="0"/>
          </a:p>
          <a:p>
            <a:pPr marL="0" indent="0">
              <a:buFont typeface="Arial" pitchFamily="34" charset="0"/>
              <a:buNone/>
            </a:pPr>
            <a:endParaRPr lang="en-US" i="1" dirty="0" smtClean="0"/>
          </a:p>
          <a:p>
            <a:pPr marL="0" indent="0">
              <a:buFont typeface="Arial" pitchFamily="34" charset="0"/>
              <a:buNone/>
            </a:pPr>
            <a:endParaRPr lang="en-US" dirty="0"/>
          </a:p>
        </p:txBody>
      </p:sp>
      <p:pic>
        <p:nvPicPr>
          <p:cNvPr id="5" name="Picture 4" descr="Image of how to report a capital call on Part 8 of an OGE Form 278e." title="Picture of Part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1822" y="4470574"/>
            <a:ext cx="7980356" cy="1414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8379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CE102-17FB-453D-B65D-F7940B9C3CDC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036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Quiz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400" dirty="0"/>
              <a:t>An asset identified as “BlackRock Diversified Income Portfolio” has the following description:</a:t>
            </a:r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1400" b="1" dirty="0"/>
              <a:t>Investment strategy</a:t>
            </a:r>
            <a:r>
              <a:rPr lang="en-US" sz="1400" dirty="0"/>
              <a:t>:</a:t>
            </a:r>
          </a:p>
          <a:p>
            <a:pPr marL="0" indent="0">
              <a:buNone/>
            </a:pPr>
            <a:r>
              <a:rPr lang="en-US" sz="1400" dirty="0"/>
              <a:t> </a:t>
            </a:r>
            <a:endParaRPr lang="en-US" sz="1400" dirty="0" smtClean="0"/>
          </a:p>
          <a:p>
            <a:pPr marL="0" indent="0">
              <a:buNone/>
            </a:pPr>
            <a:r>
              <a:rPr lang="en-US" sz="1400" dirty="0" smtClean="0"/>
              <a:t>The BlackRock Diversified Income Portfolio seeks to generate income by investing in a broad range of asset classes. This opportunistic approach may be appropriate for investors looking for income and growth potential while managing volatility.</a:t>
            </a:r>
          </a:p>
          <a:p>
            <a:pPr marL="0" indent="0">
              <a:buNone/>
            </a:pPr>
            <a:r>
              <a:rPr lang="en-US" sz="1400" dirty="0"/>
              <a:t> </a:t>
            </a:r>
            <a:endParaRPr lang="en-US" sz="1400" dirty="0" smtClean="0"/>
          </a:p>
          <a:p>
            <a:pPr marL="0" indent="0">
              <a:buNone/>
            </a:pPr>
            <a:r>
              <a:rPr lang="en-US" sz="1400" b="1" dirty="0" smtClean="0"/>
              <a:t>Types </a:t>
            </a:r>
            <a:r>
              <a:rPr lang="en-US" sz="1400" b="1" dirty="0"/>
              <a:t>of investments</a:t>
            </a:r>
            <a:r>
              <a:rPr lang="en-US" sz="1400" dirty="0" smtClean="0"/>
              <a:t>:</a:t>
            </a:r>
            <a:r>
              <a:rPr lang="en-US" sz="1400" dirty="0"/>
              <a:t> </a:t>
            </a:r>
          </a:p>
          <a:p>
            <a:pPr marL="0" indent="0">
              <a:buNone/>
            </a:pPr>
            <a:endParaRPr lang="en-US" sz="1400" dirty="0" smtClean="0"/>
          </a:p>
          <a:p>
            <a:pPr marL="0" indent="0">
              <a:buNone/>
            </a:pPr>
            <a:r>
              <a:rPr lang="en-US" sz="1400" dirty="0" smtClean="0"/>
              <a:t>Primarily </a:t>
            </a:r>
            <a:r>
              <a:rPr lang="en-US" sz="1400" dirty="0"/>
              <a:t>exchange-traded funds (ETFs), diversified among traditional (e.g., stocks and bonds) and non-traditional (e.g., REITS and bank loans) income sources.</a:t>
            </a:r>
            <a:r>
              <a:rPr lang="en-US" sz="1400" i="1" dirty="0"/>
              <a:t> </a:t>
            </a:r>
            <a:endParaRPr lang="en-US" sz="1400" dirty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1400" dirty="0" smtClean="0"/>
              <a:t>This </a:t>
            </a:r>
            <a:r>
              <a:rPr lang="en-US" sz="1400" dirty="0"/>
              <a:t>asset is an excepted investment </a:t>
            </a:r>
            <a:r>
              <a:rPr lang="en-US" sz="1400" dirty="0" smtClean="0"/>
              <a:t>fund.</a:t>
            </a:r>
          </a:p>
          <a:p>
            <a:pPr marL="0" indent="0">
              <a:buNone/>
            </a:pPr>
            <a:r>
              <a:rPr lang="en-US" sz="1400" dirty="0" smtClean="0"/>
              <a:t> </a:t>
            </a:r>
          </a:p>
          <a:p>
            <a:pPr marL="0" indent="0">
              <a:buNone/>
            </a:pPr>
            <a:r>
              <a:rPr lang="en-US" sz="1400" dirty="0" smtClean="0"/>
              <a:t>True </a:t>
            </a:r>
            <a:r>
              <a:rPr lang="en-US" sz="1400" dirty="0"/>
              <a:t>	False 	</a:t>
            </a:r>
            <a:r>
              <a:rPr lang="en-US" sz="1400" b="1" dirty="0"/>
              <a:t> </a:t>
            </a:r>
            <a:endParaRPr lang="en-US" sz="1400" dirty="0"/>
          </a:p>
          <a:p>
            <a:pPr marL="0" indent="0">
              <a:buNone/>
            </a:pPr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CE102-17FB-453D-B65D-F7940B9C3CDC}" type="slidenum">
              <a:rPr lang="en-US" smtClean="0">
                <a:solidFill>
                  <a:srgbClr val="F9CD3D">
                    <a:tint val="75000"/>
                  </a:srgbClr>
                </a:solidFill>
              </a:rPr>
              <a:pPr/>
              <a:t>2</a:t>
            </a:fld>
            <a:endParaRPr lang="en-US" dirty="0">
              <a:solidFill>
                <a:srgbClr val="F9CD3D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7014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Managed Accounts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981200"/>
            <a:ext cx="8229601" cy="41449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sz="3600" b="1" dirty="0" smtClean="0"/>
              <a:t>What </a:t>
            </a:r>
            <a:r>
              <a:rPr lang="en-US" sz="3600" b="1" dirty="0"/>
              <a:t>is a managed account?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“Separately managed </a:t>
            </a:r>
            <a:r>
              <a:rPr lang="en-US" dirty="0" smtClean="0"/>
              <a:t>account,” “</a:t>
            </a:r>
            <a:r>
              <a:rPr lang="en-US" dirty="0"/>
              <a:t>controlled </a:t>
            </a:r>
            <a:r>
              <a:rPr lang="en-US" dirty="0" smtClean="0"/>
              <a:t>account,” or     “</a:t>
            </a:r>
            <a:r>
              <a:rPr lang="en-US" dirty="0" err="1" smtClean="0"/>
              <a:t>robo</a:t>
            </a:r>
            <a:r>
              <a:rPr lang="en-US" dirty="0" smtClean="0"/>
              <a:t>-advisor account”</a:t>
            </a: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Owned by the investor but managed for a fee by a financial advisor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u="sng" dirty="0"/>
              <a:t>Not</a:t>
            </a:r>
            <a:r>
              <a:rPr lang="en-US" dirty="0"/>
              <a:t> an “excepted investment fund.” The investor must disclose each asset as a separate line item on the financial disclosure report. </a:t>
            </a: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/>
          </a:p>
          <a:p>
            <a:pPr marL="0" indent="0">
              <a:buNone/>
            </a:pPr>
            <a:r>
              <a:rPr lang="en-US" smtClean="0"/>
              <a:t>Although </a:t>
            </a:r>
            <a:r>
              <a:rPr lang="en-US" dirty="0"/>
              <a:t>some managed accounts may appear similar to mutual funds, they are </a:t>
            </a:r>
            <a:r>
              <a:rPr lang="en-US" u="sng" dirty="0"/>
              <a:t>not</a:t>
            </a:r>
            <a:r>
              <a:rPr lang="en-US" dirty="0"/>
              <a:t> mutual funds and do not qualify for the same treatment as mutual funds under conflicts of interest laws. </a:t>
            </a:r>
          </a:p>
          <a:p>
            <a:pPr marL="0" indent="0">
              <a:buNone/>
            </a:pPr>
            <a:endParaRPr lang="en-US" sz="3200" dirty="0"/>
          </a:p>
          <a:p>
            <a:pPr>
              <a:lnSpc>
                <a:spcPct val="150000"/>
              </a:lnSpc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CE102-17FB-453D-B65D-F7940B9C3CDC}" type="slidenum">
              <a:rPr lang="en-US" smtClean="0">
                <a:solidFill>
                  <a:srgbClr val="F9CD3D">
                    <a:tint val="75000"/>
                  </a:srgbClr>
                </a:solidFill>
              </a:rPr>
              <a:pPr/>
              <a:t>3</a:t>
            </a:fld>
            <a:endParaRPr lang="en-US" dirty="0">
              <a:solidFill>
                <a:srgbClr val="F9CD3D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545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Managed Accounts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mtClean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CE102-17FB-453D-B65D-F7940B9C3CDC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800098" y="1981199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Calibri" panose="020F0502020204030204" pitchFamily="34" charset="0"/>
              <a:buNone/>
            </a:pPr>
            <a:r>
              <a:rPr lang="en-US" dirty="0" smtClean="0"/>
              <a:t> </a:t>
            </a:r>
            <a:endParaRPr lang="en-US" dirty="0"/>
          </a:p>
        </p:txBody>
      </p:sp>
      <p:pic>
        <p:nvPicPr>
          <p:cNvPr id="11" name="Picture 10" descr="First image of how to report a managed account on Part 6 of an OGE Form 278e." title="Picture of Part 6 - image on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3642" y="1981201"/>
            <a:ext cx="7876715" cy="1676400"/>
          </a:xfrm>
          <a:prstGeom prst="rect">
            <a:avLst/>
          </a:prstGeom>
        </p:spPr>
      </p:pic>
      <p:pic>
        <p:nvPicPr>
          <p:cNvPr id="18" name="Picture 17" descr="Second image of how to report a managed account on Part 6 of an OGE Form 278e." title="Picture of Part 6 - image two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0302" y="3906479"/>
            <a:ext cx="7858425" cy="2670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1257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Investment Funds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981200"/>
            <a:ext cx="8229601" cy="4144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4000" b="1" dirty="0"/>
              <a:t>What is an investment fund?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4000" dirty="0"/>
              <a:t>Mutual </a:t>
            </a:r>
            <a:r>
              <a:rPr lang="en-US" sz="4000" dirty="0" smtClean="0"/>
              <a:t>funds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4000" dirty="0" smtClean="0"/>
              <a:t>Exchange </a:t>
            </a:r>
            <a:r>
              <a:rPr lang="en-US" sz="4000" dirty="0"/>
              <a:t>traded </a:t>
            </a:r>
            <a:r>
              <a:rPr lang="en-US" sz="4000" dirty="0" smtClean="0"/>
              <a:t>funds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4000" dirty="0" smtClean="0"/>
              <a:t>Hedge funds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4000" dirty="0" smtClean="0"/>
              <a:t>Private </a:t>
            </a:r>
            <a:r>
              <a:rPr lang="en-US" sz="4000" dirty="0"/>
              <a:t>equity funds</a:t>
            </a:r>
          </a:p>
          <a:p>
            <a:pPr marL="0" indent="0">
              <a:buNone/>
            </a:pPr>
            <a:r>
              <a:rPr lang="en-US" sz="4000" dirty="0" smtClean="0"/>
              <a:t> </a:t>
            </a:r>
            <a:endParaRPr lang="en-US" sz="4000" dirty="0"/>
          </a:p>
          <a:p>
            <a:pPr marL="0" indent="0">
              <a:buNone/>
            </a:pPr>
            <a:endParaRPr lang="en-US" sz="4000" dirty="0" smtClean="0"/>
          </a:p>
          <a:p>
            <a:pPr marL="0" indent="0">
              <a:buNone/>
            </a:pPr>
            <a:endParaRPr lang="en-US" sz="4000" dirty="0"/>
          </a:p>
          <a:p>
            <a:pPr>
              <a:lnSpc>
                <a:spcPct val="150000"/>
              </a:lnSpc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CE102-17FB-453D-B65D-F7940B9C3CDC}" type="slidenum">
              <a:rPr lang="en-US" smtClean="0">
                <a:solidFill>
                  <a:srgbClr val="F9CD3D">
                    <a:tint val="75000"/>
                  </a:srgbClr>
                </a:solidFill>
              </a:rPr>
              <a:pPr/>
              <a:t>5</a:t>
            </a:fld>
            <a:endParaRPr lang="en-US" dirty="0">
              <a:solidFill>
                <a:srgbClr val="F9CD3D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6256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Investment Funds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981200"/>
            <a:ext cx="8229601" cy="41449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4800" b="1" dirty="0"/>
              <a:t>Excepted Investment Funds</a:t>
            </a:r>
          </a:p>
          <a:p>
            <a:pPr marL="0" indent="0">
              <a:buNone/>
            </a:pPr>
            <a:r>
              <a:rPr lang="en-US" sz="4800" dirty="0"/>
              <a:t>REMEMBER:</a:t>
            </a:r>
          </a:p>
          <a:p>
            <a:pPr marL="292608" lvl="1" indent="0">
              <a:buNone/>
            </a:pPr>
            <a:r>
              <a:rPr lang="en-US" sz="5400" dirty="0"/>
              <a:t>EIF = Reporting</a:t>
            </a:r>
          </a:p>
          <a:p>
            <a:pPr marL="292608" lvl="1" indent="0">
              <a:buNone/>
            </a:pPr>
            <a:r>
              <a:rPr lang="en-US" sz="5400" dirty="0"/>
              <a:t>EIF ≠ Conflicts</a:t>
            </a:r>
          </a:p>
          <a:p>
            <a:pPr marL="0" indent="0">
              <a:buNone/>
            </a:pPr>
            <a:endParaRPr lang="en-US" sz="4000" dirty="0"/>
          </a:p>
          <a:p>
            <a:pPr marL="0" indent="0">
              <a:buNone/>
            </a:pPr>
            <a:r>
              <a:rPr lang="en-US" sz="4000" dirty="0" smtClean="0"/>
              <a:t> </a:t>
            </a:r>
            <a:endParaRPr lang="en-US" sz="4000" dirty="0"/>
          </a:p>
          <a:p>
            <a:pPr marL="0" indent="0">
              <a:buNone/>
            </a:pPr>
            <a:endParaRPr lang="en-US" sz="4000" dirty="0" smtClean="0"/>
          </a:p>
          <a:p>
            <a:pPr marL="0" indent="0">
              <a:buNone/>
            </a:pPr>
            <a:endParaRPr lang="en-US" sz="4000" dirty="0"/>
          </a:p>
          <a:p>
            <a:pPr>
              <a:lnSpc>
                <a:spcPct val="150000"/>
              </a:lnSpc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CE102-17FB-453D-B65D-F7940B9C3CDC}" type="slidenum">
              <a:rPr lang="en-US" smtClean="0">
                <a:solidFill>
                  <a:srgbClr val="F9CD3D">
                    <a:tint val="75000"/>
                  </a:srgbClr>
                </a:solidFill>
              </a:rPr>
              <a:pPr/>
              <a:t>6</a:t>
            </a:fld>
            <a:endParaRPr lang="en-US" dirty="0">
              <a:solidFill>
                <a:srgbClr val="F9CD3D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3299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Quiz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981200"/>
            <a:ext cx="8229601" cy="4144963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7200" dirty="0"/>
              <a:t>Which of the following is not necessary to establish that an asset meets the standard for “excepted investment fund”?</a:t>
            </a:r>
          </a:p>
          <a:p>
            <a:pPr marL="0" indent="0">
              <a:buNone/>
            </a:pPr>
            <a:endParaRPr lang="en-US" sz="7200" dirty="0"/>
          </a:p>
          <a:p>
            <a:pPr marL="0" indent="0">
              <a:buNone/>
            </a:pPr>
            <a:r>
              <a:rPr lang="en-US" sz="7200" dirty="0"/>
              <a:t>a. The filer neither exercises control over nor has the ability to exercise control over the financial interests held by this asset</a:t>
            </a:r>
          </a:p>
          <a:p>
            <a:pPr marL="0" indent="0">
              <a:buNone/>
            </a:pPr>
            <a:r>
              <a:rPr lang="en-US" sz="7200" dirty="0"/>
              <a:t> </a:t>
            </a:r>
          </a:p>
          <a:p>
            <a:pPr marL="0" indent="0">
              <a:buNone/>
            </a:pPr>
            <a:r>
              <a:rPr lang="en-US" sz="7200" dirty="0"/>
              <a:t>b. This asset is publicly traded or available, or its holdings are widely diversified</a:t>
            </a:r>
          </a:p>
          <a:p>
            <a:pPr marL="0" indent="0">
              <a:buNone/>
            </a:pPr>
            <a:r>
              <a:rPr lang="en-US" sz="7200" dirty="0"/>
              <a:t> </a:t>
            </a:r>
          </a:p>
          <a:p>
            <a:pPr marL="0" indent="0">
              <a:buNone/>
            </a:pPr>
            <a:r>
              <a:rPr lang="en-US" sz="7200" dirty="0"/>
              <a:t>c. At least 100 individuals have invested in this asset</a:t>
            </a:r>
          </a:p>
          <a:p>
            <a:pPr marL="0" indent="0">
              <a:buNone/>
            </a:pPr>
            <a:endParaRPr lang="en-US" sz="7200" dirty="0"/>
          </a:p>
          <a:p>
            <a:pPr marL="0" indent="0">
              <a:buNone/>
            </a:pPr>
            <a:r>
              <a:rPr lang="en-US" sz="7200" dirty="0" smtClean="0"/>
              <a:t>d</a:t>
            </a:r>
            <a:r>
              <a:rPr lang="en-US" sz="7200" dirty="0"/>
              <a:t>. This asset must be a pooled investment </a:t>
            </a:r>
            <a:r>
              <a:rPr lang="en-US" sz="7200" dirty="0" smtClean="0"/>
              <a:t>vehicle</a:t>
            </a:r>
            <a:r>
              <a:rPr lang="en-US" sz="7200" dirty="0"/>
              <a:t> </a:t>
            </a:r>
            <a:endParaRPr lang="en-US" sz="7200" dirty="0" smtClean="0"/>
          </a:p>
          <a:p>
            <a:pPr marL="0" indent="0">
              <a:buNone/>
            </a:pPr>
            <a:endParaRPr lang="en-US" sz="7200" dirty="0"/>
          </a:p>
          <a:p>
            <a:pPr marL="0" indent="0">
              <a:buNone/>
            </a:pPr>
            <a:r>
              <a:rPr lang="en-US" sz="7200" dirty="0"/>
              <a:t>e. This asset must be registered with the SEC</a:t>
            </a:r>
          </a:p>
          <a:p>
            <a:pPr marL="0" indent="0">
              <a:buNone/>
            </a:pPr>
            <a:r>
              <a:rPr lang="en-US" sz="7200" dirty="0"/>
              <a:t> </a:t>
            </a:r>
          </a:p>
          <a:p>
            <a:pPr marL="0" indent="0">
              <a:buNone/>
            </a:pPr>
            <a:r>
              <a:rPr lang="en-US" sz="7200" dirty="0"/>
              <a:t>f. None of the above (i.e., they are all elements of an excepted investment fund)  </a:t>
            </a:r>
          </a:p>
          <a:p>
            <a:pPr marL="292608" lvl="1" indent="0">
              <a:buNone/>
            </a:pPr>
            <a:endParaRPr lang="en-US" sz="7200" dirty="0"/>
          </a:p>
          <a:p>
            <a:pPr marL="0" indent="0">
              <a:buNone/>
            </a:pPr>
            <a:endParaRPr lang="en-US" sz="7200" dirty="0"/>
          </a:p>
          <a:p>
            <a:pPr marL="0" indent="0">
              <a:buNone/>
            </a:pPr>
            <a:r>
              <a:rPr lang="en-US" sz="7200" dirty="0" smtClean="0"/>
              <a:t> </a:t>
            </a:r>
            <a:endParaRPr lang="en-US" sz="7200" dirty="0"/>
          </a:p>
          <a:p>
            <a:pPr marL="0" indent="0">
              <a:buNone/>
            </a:pPr>
            <a:endParaRPr lang="en-US" sz="4000" dirty="0" smtClean="0"/>
          </a:p>
          <a:p>
            <a:pPr marL="0" indent="0">
              <a:buNone/>
            </a:pPr>
            <a:endParaRPr lang="en-US" sz="4000" dirty="0"/>
          </a:p>
          <a:p>
            <a:pPr>
              <a:lnSpc>
                <a:spcPct val="150000"/>
              </a:lnSpc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CE102-17FB-453D-B65D-F7940B9C3CDC}" type="slidenum">
              <a:rPr lang="en-US" smtClean="0">
                <a:solidFill>
                  <a:srgbClr val="F9CD3D">
                    <a:tint val="75000"/>
                  </a:srgbClr>
                </a:solidFill>
              </a:rPr>
              <a:pPr/>
              <a:t>7</a:t>
            </a:fld>
            <a:endParaRPr lang="en-US" dirty="0">
              <a:solidFill>
                <a:srgbClr val="F9CD3D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6028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Investment Funds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Getting to EIF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independently managed, 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“widely held,” and 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either “publicly traded or available” </a:t>
            </a:r>
            <a:r>
              <a:rPr lang="en-US" dirty="0" smtClean="0"/>
              <a:t>OR </a:t>
            </a:r>
            <a:r>
              <a:rPr lang="en-US" dirty="0"/>
              <a:t>“widely diversified.” </a:t>
            </a:r>
          </a:p>
          <a:p>
            <a:pPr marL="0" indent="0">
              <a:lnSpc>
                <a:spcPct val="150000"/>
              </a:lnSpc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CE102-17FB-453D-B65D-F7940B9C3CDC}" type="slidenum">
              <a:rPr lang="en-US" smtClean="0">
                <a:solidFill>
                  <a:srgbClr val="F9CD3D">
                    <a:tint val="75000"/>
                  </a:srgbClr>
                </a:solidFill>
              </a:rPr>
              <a:pPr/>
              <a:t>8</a:t>
            </a:fld>
            <a:endParaRPr lang="en-US" dirty="0">
              <a:solidFill>
                <a:srgbClr val="F9CD3D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7211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Investment Funds</a:t>
            </a:r>
            <a:endParaRPr lang="en-US" dirty="0"/>
          </a:p>
        </p:txBody>
      </p:sp>
      <p:pic>
        <p:nvPicPr>
          <p:cNvPr id="4" name="Content Placeholder 3" descr="Image of how to report an investment fund that qualifies as an EIF on Part 6 of an OGE Form 278e." title="Picture of Part 6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066800" y="2895601"/>
            <a:ext cx="7010400" cy="2027922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CE102-17FB-453D-B65D-F7940B9C3CDC}" type="slidenum">
              <a:rPr lang="en-US" smtClean="0">
                <a:solidFill>
                  <a:srgbClr val="F9CD3D">
                    <a:tint val="75000"/>
                  </a:srgbClr>
                </a:solidFill>
              </a:rPr>
              <a:pPr/>
              <a:t>9</a:t>
            </a:fld>
            <a:endParaRPr lang="en-US" dirty="0">
              <a:solidFill>
                <a:srgbClr val="F9CD3D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0983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plate blue">
  <a:themeElements>
    <a:clrScheme name="Custom 10">
      <a:dk1>
        <a:srgbClr val="F9CD3D"/>
      </a:dk1>
      <a:lt1>
        <a:srgbClr val="004B8D"/>
      </a:lt1>
      <a:dk2>
        <a:srgbClr val="F9CD3D"/>
      </a:dk2>
      <a:lt2>
        <a:srgbClr val="004B8D"/>
      </a:lt2>
      <a:accent1>
        <a:srgbClr val="004B8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2127</TotalTime>
  <Words>273</Words>
  <Application>Microsoft Office PowerPoint</Application>
  <PresentationFormat>On-screen Show (4:3)</PresentationFormat>
  <Paragraphs>131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Lucida Sans</vt:lpstr>
      <vt:lpstr>Times New Roman</vt:lpstr>
      <vt:lpstr>Wingdings</vt:lpstr>
      <vt:lpstr>Template blue</vt:lpstr>
      <vt:lpstr>Election Readiness Training </vt:lpstr>
      <vt:lpstr>Quiz</vt:lpstr>
      <vt:lpstr>Managed Accounts</vt:lpstr>
      <vt:lpstr>Managed Accounts</vt:lpstr>
      <vt:lpstr>Investment Funds</vt:lpstr>
      <vt:lpstr>Investment Funds</vt:lpstr>
      <vt:lpstr>Quiz</vt:lpstr>
      <vt:lpstr>Investment Funds</vt:lpstr>
      <vt:lpstr>Investment Funds</vt:lpstr>
      <vt:lpstr>Investment Funds</vt:lpstr>
      <vt:lpstr>Investment Funds</vt:lpstr>
      <vt:lpstr>Investment Funds</vt:lpstr>
      <vt:lpstr>THANK YOU</vt:lpstr>
    </vt:vector>
  </TitlesOfParts>
  <Company>US Office of Government Ethics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Jack MacDonald</dc:creator>
  <cp:lastModifiedBy>Jack MacDonald</cp:lastModifiedBy>
  <cp:revision>303</cp:revision>
  <cp:lastPrinted>2016-10-11T17:58:29Z</cp:lastPrinted>
  <dcterms:created xsi:type="dcterms:W3CDTF">2015-11-06T14:07:24Z</dcterms:created>
  <dcterms:modified xsi:type="dcterms:W3CDTF">2020-10-02T15:16:08Z</dcterms:modified>
</cp:coreProperties>
</file>