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23"/>
  </p:notesMasterIdLst>
  <p:sldIdLst>
    <p:sldId id="256" r:id="rId2"/>
    <p:sldId id="268" r:id="rId3"/>
    <p:sldId id="393" r:id="rId4"/>
    <p:sldId id="380" r:id="rId5"/>
    <p:sldId id="381" r:id="rId6"/>
    <p:sldId id="394" r:id="rId7"/>
    <p:sldId id="295" r:id="rId8"/>
    <p:sldId id="403" r:id="rId9"/>
    <p:sldId id="398" r:id="rId10"/>
    <p:sldId id="382" r:id="rId11"/>
    <p:sldId id="384" r:id="rId12"/>
    <p:sldId id="368" r:id="rId13"/>
    <p:sldId id="377" r:id="rId14"/>
    <p:sldId id="400" r:id="rId15"/>
    <p:sldId id="391" r:id="rId16"/>
    <p:sldId id="327" r:id="rId17"/>
    <p:sldId id="396" r:id="rId18"/>
    <p:sldId id="402" r:id="rId19"/>
    <p:sldId id="399" r:id="rId20"/>
    <p:sldId id="304" r:id="rId21"/>
    <p:sldId id="401"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007" autoAdjust="0"/>
  </p:normalViewPr>
  <p:slideViewPr>
    <p:cSldViewPr>
      <p:cViewPr varScale="1">
        <p:scale>
          <a:sx n="35" d="100"/>
          <a:sy n="35" d="100"/>
        </p:scale>
        <p:origin x="1277" y="34"/>
      </p:cViewPr>
      <p:guideLst>
        <p:guide orient="horz" pos="2160"/>
        <p:guide pos="2880"/>
      </p:guideLst>
    </p:cSldViewPr>
  </p:slideViewPr>
  <p:notesTextViewPr>
    <p:cViewPr>
      <p:scale>
        <a:sx n="100" d="100"/>
        <a:sy n="100" d="100"/>
      </p:scale>
      <p:origin x="0" y="0"/>
    </p:cViewPr>
  </p:notesTextViewPr>
  <p:notesViewPr>
    <p:cSldViewPr>
      <p:cViewPr varScale="1">
        <p:scale>
          <a:sx n="87" d="100"/>
          <a:sy n="87" d="100"/>
        </p:scale>
        <p:origin x="-3780"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264F616-715C-4BEA-90D9-56930E5DFDDD}" type="datetimeFigureOut">
              <a:rPr lang="en-US" smtClean="0"/>
              <a:pPr/>
              <a:t>9/30/2020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12F5ACA-4E15-4087-B98E-8D9536972924}" type="slidenum">
              <a:rPr lang="en-US" smtClean="0"/>
              <a:pPr/>
              <a:t>‹#›</a:t>
            </a:fld>
            <a:endParaRPr lang="en-US"/>
          </a:p>
        </p:txBody>
      </p:sp>
    </p:spTree>
    <p:extLst>
      <p:ext uri="{BB962C8B-B14F-4D97-AF65-F5344CB8AC3E}">
        <p14:creationId xmlns:p14="http://schemas.microsoft.com/office/powerpoint/2010/main" val="1891066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12F5ACA-4E15-4087-B98E-8D9536972924}" type="slidenum">
              <a:rPr lang="en-US" smtClean="0"/>
              <a:pPr/>
              <a:t>1</a:t>
            </a:fld>
            <a:endParaRPr lang="en-US" dirty="0"/>
          </a:p>
        </p:txBody>
      </p:sp>
    </p:spTree>
    <p:extLst>
      <p:ext uri="{BB962C8B-B14F-4D97-AF65-F5344CB8AC3E}">
        <p14:creationId xmlns:p14="http://schemas.microsoft.com/office/powerpoint/2010/main" val="25590538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2D5F8124-E966-4DE2-8DBE-7F5FB47E0A83}" type="slidenum">
              <a:rPr lang="en-US" smtClean="0"/>
              <a:pPr>
                <a:defRPr/>
              </a:pPr>
              <a:t>10</a:t>
            </a:fld>
            <a:endParaRPr lang="en-US"/>
          </a:p>
        </p:txBody>
      </p:sp>
      <p:sp>
        <p:nvSpPr>
          <p:cNvPr id="5" name="Notes Placeholder 4"/>
          <p:cNvSpPr>
            <a:spLocks noGrp="1"/>
          </p:cNvSpPr>
          <p:nvPr>
            <p:ph type="body" sz="quarter" idx="11"/>
          </p:nvPr>
        </p:nvSpPr>
        <p:spPr/>
        <p:txBody>
          <a:bodyPr>
            <a:normAutofit/>
          </a:bodyPr>
          <a:lstStyle/>
          <a:p>
            <a:endParaRPr lang="en-US"/>
          </a:p>
        </p:txBody>
      </p:sp>
    </p:spTree>
    <p:extLst>
      <p:ext uri="{BB962C8B-B14F-4D97-AF65-F5344CB8AC3E}">
        <p14:creationId xmlns:p14="http://schemas.microsoft.com/office/powerpoint/2010/main" val="25666155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a:ln/>
        </p:spPr>
      </p:sp>
      <p:sp>
        <p:nvSpPr>
          <p:cNvPr id="109572" name="Slide Number Placeholder 3"/>
          <p:cNvSpPr>
            <a:spLocks noGrp="1"/>
          </p:cNvSpPr>
          <p:nvPr>
            <p:ph type="sldNum" sz="quarter" idx="5"/>
          </p:nvPr>
        </p:nvSpPr>
        <p:spPr>
          <a:noFill/>
        </p:spPr>
        <p:txBody>
          <a:bodyPr/>
          <a:lstStyle/>
          <a:p>
            <a:pPr defTabSz="931811"/>
            <a:fld id="{DFA4E21E-D5B7-43DE-B1AD-1EB870DC9110}" type="slidenum">
              <a:rPr lang="en-US" smtClean="0"/>
              <a:pPr defTabSz="931811"/>
              <a:t>11</a:t>
            </a:fld>
            <a:endParaRPr lang="en-US" dirty="0" smtClean="0"/>
          </a:p>
        </p:txBody>
      </p:sp>
      <p:sp>
        <p:nvSpPr>
          <p:cNvPr id="5" name="Notes Placeholder 4"/>
          <p:cNvSpPr>
            <a:spLocks noGrp="1"/>
          </p:cNvSpPr>
          <p:nvPr>
            <p:ph type="body" sz="quarter" idx="10"/>
          </p:nvPr>
        </p:nvSpPr>
        <p:spPr/>
        <p:txBody>
          <a:bodyPr>
            <a:normAutofit/>
          </a:bodyPr>
          <a:lstStyle/>
          <a:p>
            <a:endParaRPr lang="en-US"/>
          </a:p>
        </p:txBody>
      </p:sp>
    </p:spTree>
    <p:extLst>
      <p:ext uri="{BB962C8B-B14F-4D97-AF65-F5344CB8AC3E}">
        <p14:creationId xmlns:p14="http://schemas.microsoft.com/office/powerpoint/2010/main" val="35791908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a:ln/>
        </p:spPr>
      </p:sp>
      <p:sp>
        <p:nvSpPr>
          <p:cNvPr id="109572" name="Slide Number Placeholder 3"/>
          <p:cNvSpPr>
            <a:spLocks noGrp="1"/>
          </p:cNvSpPr>
          <p:nvPr>
            <p:ph type="sldNum" sz="quarter" idx="5"/>
          </p:nvPr>
        </p:nvSpPr>
        <p:spPr>
          <a:noFill/>
        </p:spPr>
        <p:txBody>
          <a:bodyPr/>
          <a:lstStyle/>
          <a:p>
            <a:pPr defTabSz="931811"/>
            <a:fld id="{DFA4E21E-D5B7-43DE-B1AD-1EB870DC9110}" type="slidenum">
              <a:rPr lang="en-US" smtClean="0"/>
              <a:pPr defTabSz="931811"/>
              <a:t>14</a:t>
            </a:fld>
            <a:endParaRPr lang="en-US" dirty="0" smtClean="0"/>
          </a:p>
        </p:txBody>
      </p:sp>
      <p:sp>
        <p:nvSpPr>
          <p:cNvPr id="5" name="Notes Placeholder 4"/>
          <p:cNvSpPr>
            <a:spLocks noGrp="1"/>
          </p:cNvSpPr>
          <p:nvPr>
            <p:ph type="body" sz="quarter" idx="10"/>
          </p:nvPr>
        </p:nvSpPr>
        <p:spPr/>
        <p:txBody>
          <a:bodyPr>
            <a:normAutofit/>
          </a:bodyPr>
          <a:lstStyle/>
          <a:p>
            <a:endParaRPr lang="en-US"/>
          </a:p>
        </p:txBody>
      </p:sp>
    </p:spTree>
    <p:extLst>
      <p:ext uri="{BB962C8B-B14F-4D97-AF65-F5344CB8AC3E}">
        <p14:creationId xmlns:p14="http://schemas.microsoft.com/office/powerpoint/2010/main" val="182480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a:ln/>
        </p:spPr>
      </p:sp>
      <p:sp>
        <p:nvSpPr>
          <p:cNvPr id="109572" name="Slide Number Placeholder 3"/>
          <p:cNvSpPr>
            <a:spLocks noGrp="1"/>
          </p:cNvSpPr>
          <p:nvPr>
            <p:ph type="sldNum" sz="quarter" idx="5"/>
          </p:nvPr>
        </p:nvSpPr>
        <p:spPr>
          <a:noFill/>
        </p:spPr>
        <p:txBody>
          <a:bodyPr/>
          <a:lstStyle/>
          <a:p>
            <a:pPr defTabSz="931811"/>
            <a:fld id="{DFA4E21E-D5B7-43DE-B1AD-1EB870DC9110}" type="slidenum">
              <a:rPr lang="en-US" smtClean="0"/>
              <a:pPr defTabSz="931811"/>
              <a:t>16</a:t>
            </a:fld>
            <a:endParaRPr lang="en-US" dirty="0" smtClean="0"/>
          </a:p>
        </p:txBody>
      </p:sp>
      <p:sp>
        <p:nvSpPr>
          <p:cNvPr id="5" name="Notes Placeholder 4"/>
          <p:cNvSpPr>
            <a:spLocks noGrp="1"/>
          </p:cNvSpPr>
          <p:nvPr>
            <p:ph type="body" sz="quarter" idx="10"/>
          </p:nvPr>
        </p:nvSpPr>
        <p:spPr/>
        <p:txBody>
          <a:bodyPr>
            <a:normAutofit/>
          </a:bodyPr>
          <a:lstStyle/>
          <a:p>
            <a:endParaRPr lang="en-US"/>
          </a:p>
        </p:txBody>
      </p:sp>
    </p:spTree>
    <p:extLst>
      <p:ext uri="{BB962C8B-B14F-4D97-AF65-F5344CB8AC3E}">
        <p14:creationId xmlns:p14="http://schemas.microsoft.com/office/powerpoint/2010/main" val="40927804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2D5F8124-E966-4DE2-8DBE-7F5FB47E0A83}" type="slidenum">
              <a:rPr lang="en-US" smtClean="0"/>
              <a:pPr>
                <a:defRPr/>
              </a:pPr>
              <a:t>18</a:t>
            </a:fld>
            <a:endParaRPr lang="en-US"/>
          </a:p>
        </p:txBody>
      </p:sp>
      <p:sp>
        <p:nvSpPr>
          <p:cNvPr id="5" name="Notes Placeholder 4"/>
          <p:cNvSpPr>
            <a:spLocks noGrp="1"/>
          </p:cNvSpPr>
          <p:nvPr>
            <p:ph type="body" sz="quarter" idx="11"/>
          </p:nvPr>
        </p:nvSpPr>
        <p:spPr/>
        <p:txBody>
          <a:bodyPr>
            <a:normAutofit/>
          </a:bodyPr>
          <a:lstStyle/>
          <a:p>
            <a:endParaRPr lang="en-US" dirty="0"/>
          </a:p>
        </p:txBody>
      </p:sp>
    </p:spTree>
    <p:extLst>
      <p:ext uri="{BB962C8B-B14F-4D97-AF65-F5344CB8AC3E}">
        <p14:creationId xmlns:p14="http://schemas.microsoft.com/office/powerpoint/2010/main" val="6593577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a:ln/>
        </p:spPr>
      </p:sp>
      <p:sp>
        <p:nvSpPr>
          <p:cNvPr id="109572" name="Slide Number Placeholder 3"/>
          <p:cNvSpPr>
            <a:spLocks noGrp="1"/>
          </p:cNvSpPr>
          <p:nvPr>
            <p:ph type="sldNum" sz="quarter" idx="5"/>
          </p:nvPr>
        </p:nvSpPr>
        <p:spPr>
          <a:noFill/>
        </p:spPr>
        <p:txBody>
          <a:bodyPr/>
          <a:lstStyle/>
          <a:p>
            <a:pPr defTabSz="931811"/>
            <a:fld id="{DFA4E21E-D5B7-43DE-B1AD-1EB870DC9110}" type="slidenum">
              <a:rPr lang="en-US" smtClean="0"/>
              <a:pPr defTabSz="931811"/>
              <a:t>19</a:t>
            </a:fld>
            <a:endParaRPr lang="en-US" dirty="0" smtClean="0"/>
          </a:p>
        </p:txBody>
      </p:sp>
      <p:sp>
        <p:nvSpPr>
          <p:cNvPr id="5" name="Notes Placeholder 4"/>
          <p:cNvSpPr>
            <a:spLocks noGrp="1"/>
          </p:cNvSpPr>
          <p:nvPr>
            <p:ph type="body" sz="quarter" idx="10"/>
          </p:nvPr>
        </p:nvSpPr>
        <p:spPr/>
        <p:txBody>
          <a:bodyPr>
            <a:normAutofit/>
          </a:bodyPr>
          <a:lstStyle/>
          <a:p>
            <a:endParaRPr lang="en-US"/>
          </a:p>
        </p:txBody>
      </p:sp>
    </p:spTree>
    <p:extLst>
      <p:ext uri="{BB962C8B-B14F-4D97-AF65-F5344CB8AC3E}">
        <p14:creationId xmlns:p14="http://schemas.microsoft.com/office/powerpoint/2010/main" val="14705717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112F5ACA-4E15-4087-B98E-8D9536972924}" type="slidenum">
              <a:rPr lang="en-US" smtClean="0"/>
              <a:pPr/>
              <a:t>20</a:t>
            </a:fld>
            <a:endParaRPr lang="en-US"/>
          </a:p>
        </p:txBody>
      </p:sp>
      <p:sp>
        <p:nvSpPr>
          <p:cNvPr id="5" name="Notes Placeholder 4"/>
          <p:cNvSpPr>
            <a:spLocks noGrp="1"/>
          </p:cNvSpPr>
          <p:nvPr>
            <p:ph type="body" sz="quarter" idx="11"/>
          </p:nvPr>
        </p:nvSpPr>
        <p:spPr/>
        <p:txBody>
          <a:bodyPr>
            <a:normAutofit/>
          </a:bodyPr>
          <a:lstStyle/>
          <a:p>
            <a:endParaRPr lang="en-US"/>
          </a:p>
        </p:txBody>
      </p:sp>
    </p:spTree>
    <p:extLst>
      <p:ext uri="{BB962C8B-B14F-4D97-AF65-F5344CB8AC3E}">
        <p14:creationId xmlns:p14="http://schemas.microsoft.com/office/powerpoint/2010/main" val="37320041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a:ln/>
        </p:spPr>
      </p:sp>
      <p:sp>
        <p:nvSpPr>
          <p:cNvPr id="106500" name="Slide Number Placeholder 3"/>
          <p:cNvSpPr>
            <a:spLocks noGrp="1"/>
          </p:cNvSpPr>
          <p:nvPr>
            <p:ph type="sldNum" sz="quarter" idx="5"/>
          </p:nvPr>
        </p:nvSpPr>
        <p:spPr>
          <a:noFill/>
        </p:spPr>
        <p:txBody>
          <a:bodyPr/>
          <a:lstStyle/>
          <a:p>
            <a:pPr defTabSz="931811"/>
            <a:fld id="{00A0F090-AA74-4A04-8449-621BC33EB707}" type="slidenum">
              <a:rPr lang="en-US" smtClean="0"/>
              <a:pPr defTabSz="931811"/>
              <a:t>2</a:t>
            </a:fld>
            <a:endParaRPr lang="en-US" dirty="0" smtClean="0"/>
          </a:p>
        </p:txBody>
      </p:sp>
      <p:sp>
        <p:nvSpPr>
          <p:cNvPr id="5" name="Notes Placeholder 4"/>
          <p:cNvSpPr>
            <a:spLocks noGrp="1"/>
          </p:cNvSpPr>
          <p:nvPr>
            <p:ph type="body" sz="quarter" idx="10"/>
          </p:nvPr>
        </p:nvSpPr>
        <p:spPr/>
        <p:txBody>
          <a:bodyPr>
            <a:normAutofit/>
          </a:bodyPr>
          <a:lstStyle/>
          <a:p>
            <a:endParaRPr lang="en-US" dirty="0"/>
          </a:p>
        </p:txBody>
      </p:sp>
    </p:spTree>
    <p:extLst>
      <p:ext uri="{BB962C8B-B14F-4D97-AF65-F5344CB8AC3E}">
        <p14:creationId xmlns:p14="http://schemas.microsoft.com/office/powerpoint/2010/main" val="278611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a:ln/>
        </p:spPr>
      </p:sp>
      <p:sp>
        <p:nvSpPr>
          <p:cNvPr id="109572" name="Slide Number Placeholder 3"/>
          <p:cNvSpPr>
            <a:spLocks noGrp="1"/>
          </p:cNvSpPr>
          <p:nvPr>
            <p:ph type="sldNum" sz="quarter" idx="5"/>
          </p:nvPr>
        </p:nvSpPr>
        <p:spPr>
          <a:noFill/>
        </p:spPr>
        <p:txBody>
          <a:bodyPr/>
          <a:lstStyle/>
          <a:p>
            <a:pPr defTabSz="931811"/>
            <a:fld id="{DFA4E21E-D5B7-43DE-B1AD-1EB870DC9110}" type="slidenum">
              <a:rPr lang="en-US" smtClean="0"/>
              <a:pPr defTabSz="931811"/>
              <a:t>3</a:t>
            </a:fld>
            <a:endParaRPr lang="en-US" dirty="0" smtClean="0"/>
          </a:p>
        </p:txBody>
      </p:sp>
      <p:sp>
        <p:nvSpPr>
          <p:cNvPr id="5" name="Notes Placeholder 4"/>
          <p:cNvSpPr>
            <a:spLocks noGrp="1"/>
          </p:cNvSpPr>
          <p:nvPr>
            <p:ph type="body" sz="quarter" idx="10"/>
          </p:nvPr>
        </p:nvSpPr>
        <p:spPr/>
        <p:txBody>
          <a:bodyPr>
            <a:normAutofit/>
          </a:bodyPr>
          <a:lstStyle/>
          <a:p>
            <a:endParaRPr lang="en-US" dirty="0"/>
          </a:p>
        </p:txBody>
      </p:sp>
    </p:spTree>
    <p:extLst>
      <p:ext uri="{BB962C8B-B14F-4D97-AF65-F5344CB8AC3E}">
        <p14:creationId xmlns:p14="http://schemas.microsoft.com/office/powerpoint/2010/main" val="2943183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2D5F8124-E966-4DE2-8DBE-7F5FB47E0A83}" type="slidenum">
              <a:rPr lang="en-US" smtClean="0"/>
              <a:pPr>
                <a:defRPr/>
              </a:pPr>
              <a:t>4</a:t>
            </a:fld>
            <a:endParaRPr lang="en-US"/>
          </a:p>
        </p:txBody>
      </p:sp>
      <p:sp>
        <p:nvSpPr>
          <p:cNvPr id="5" name="Notes Placeholder 4"/>
          <p:cNvSpPr>
            <a:spLocks noGrp="1"/>
          </p:cNvSpPr>
          <p:nvPr>
            <p:ph type="body" sz="quarter" idx="11"/>
          </p:nvPr>
        </p:nvSpPr>
        <p:spPr/>
        <p:txBody>
          <a:bodyPr>
            <a:normAutofit/>
          </a:bodyPr>
          <a:lstStyle/>
          <a:p>
            <a:endParaRPr lang="en-US"/>
          </a:p>
        </p:txBody>
      </p:sp>
    </p:spTree>
    <p:extLst>
      <p:ext uri="{BB962C8B-B14F-4D97-AF65-F5344CB8AC3E}">
        <p14:creationId xmlns:p14="http://schemas.microsoft.com/office/powerpoint/2010/main" val="40651448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2D5F8124-E966-4DE2-8DBE-7F5FB47E0A83}" type="slidenum">
              <a:rPr lang="en-US" smtClean="0"/>
              <a:pPr>
                <a:defRPr/>
              </a:pPr>
              <a:t>5</a:t>
            </a:fld>
            <a:endParaRPr lang="en-US"/>
          </a:p>
        </p:txBody>
      </p:sp>
      <p:sp>
        <p:nvSpPr>
          <p:cNvPr id="5" name="Notes Placeholder 4"/>
          <p:cNvSpPr>
            <a:spLocks noGrp="1"/>
          </p:cNvSpPr>
          <p:nvPr>
            <p:ph type="body" sz="quarter" idx="11"/>
          </p:nvPr>
        </p:nvSpPr>
        <p:spPr/>
        <p:txBody>
          <a:bodyPr>
            <a:normAutofit/>
          </a:bodyPr>
          <a:lstStyle/>
          <a:p>
            <a:endParaRPr lang="en-US" dirty="0"/>
          </a:p>
        </p:txBody>
      </p:sp>
    </p:spTree>
    <p:extLst>
      <p:ext uri="{BB962C8B-B14F-4D97-AF65-F5344CB8AC3E}">
        <p14:creationId xmlns:p14="http://schemas.microsoft.com/office/powerpoint/2010/main" val="13495745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a:ln/>
        </p:spPr>
      </p:sp>
      <p:sp>
        <p:nvSpPr>
          <p:cNvPr id="109572" name="Slide Number Placeholder 3"/>
          <p:cNvSpPr>
            <a:spLocks noGrp="1"/>
          </p:cNvSpPr>
          <p:nvPr>
            <p:ph type="sldNum" sz="quarter" idx="5"/>
          </p:nvPr>
        </p:nvSpPr>
        <p:spPr>
          <a:noFill/>
        </p:spPr>
        <p:txBody>
          <a:bodyPr/>
          <a:lstStyle/>
          <a:p>
            <a:pPr defTabSz="931811"/>
            <a:fld id="{DFA4E21E-D5B7-43DE-B1AD-1EB870DC9110}" type="slidenum">
              <a:rPr lang="en-US" smtClean="0"/>
              <a:pPr defTabSz="931811"/>
              <a:t>6</a:t>
            </a:fld>
            <a:endParaRPr lang="en-US" dirty="0" smtClean="0"/>
          </a:p>
        </p:txBody>
      </p:sp>
      <p:sp>
        <p:nvSpPr>
          <p:cNvPr id="5" name="Notes Placeholder 4"/>
          <p:cNvSpPr>
            <a:spLocks noGrp="1"/>
          </p:cNvSpPr>
          <p:nvPr>
            <p:ph type="body" sz="quarter" idx="10"/>
          </p:nvPr>
        </p:nvSpPr>
        <p:spPr/>
        <p:txBody>
          <a:bodyPr>
            <a:normAutofit/>
          </a:bodyPr>
          <a:lstStyle/>
          <a:p>
            <a:endParaRPr lang="en-US" dirty="0"/>
          </a:p>
        </p:txBody>
      </p:sp>
    </p:spTree>
    <p:extLst>
      <p:ext uri="{BB962C8B-B14F-4D97-AF65-F5344CB8AC3E}">
        <p14:creationId xmlns:p14="http://schemas.microsoft.com/office/powerpoint/2010/main" val="29366088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a:ln/>
        </p:spPr>
      </p:sp>
      <p:sp>
        <p:nvSpPr>
          <p:cNvPr id="109572" name="Slide Number Placeholder 3"/>
          <p:cNvSpPr>
            <a:spLocks noGrp="1"/>
          </p:cNvSpPr>
          <p:nvPr>
            <p:ph type="sldNum" sz="quarter" idx="5"/>
          </p:nvPr>
        </p:nvSpPr>
        <p:spPr>
          <a:noFill/>
        </p:spPr>
        <p:txBody>
          <a:bodyPr/>
          <a:lstStyle/>
          <a:p>
            <a:pPr defTabSz="931811"/>
            <a:fld id="{DFA4E21E-D5B7-43DE-B1AD-1EB870DC9110}" type="slidenum">
              <a:rPr lang="en-US" smtClean="0"/>
              <a:pPr defTabSz="931811"/>
              <a:t>7</a:t>
            </a:fld>
            <a:endParaRPr lang="en-US" dirty="0" smtClean="0"/>
          </a:p>
        </p:txBody>
      </p:sp>
      <p:sp>
        <p:nvSpPr>
          <p:cNvPr id="5" name="Notes Placeholder 4"/>
          <p:cNvSpPr>
            <a:spLocks noGrp="1"/>
          </p:cNvSpPr>
          <p:nvPr>
            <p:ph type="body" sz="quarter" idx="10"/>
          </p:nvPr>
        </p:nvSpPr>
        <p:spPr/>
        <p:txBody>
          <a:bodyPr>
            <a:normAutofit/>
          </a:bodyPr>
          <a:lstStyle/>
          <a:p>
            <a:endParaRPr lang="en-US" dirty="0"/>
          </a:p>
        </p:txBody>
      </p:sp>
    </p:spTree>
    <p:extLst>
      <p:ext uri="{BB962C8B-B14F-4D97-AF65-F5344CB8AC3E}">
        <p14:creationId xmlns:p14="http://schemas.microsoft.com/office/powerpoint/2010/main" val="35791908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a:ln/>
        </p:spPr>
      </p:sp>
      <p:sp>
        <p:nvSpPr>
          <p:cNvPr id="109572" name="Slide Number Placeholder 3"/>
          <p:cNvSpPr>
            <a:spLocks noGrp="1"/>
          </p:cNvSpPr>
          <p:nvPr>
            <p:ph type="sldNum" sz="quarter" idx="5"/>
          </p:nvPr>
        </p:nvSpPr>
        <p:spPr>
          <a:noFill/>
        </p:spPr>
        <p:txBody>
          <a:bodyPr/>
          <a:lstStyle/>
          <a:p>
            <a:pPr defTabSz="931811"/>
            <a:fld id="{DFA4E21E-D5B7-43DE-B1AD-1EB870DC9110}" type="slidenum">
              <a:rPr lang="en-US" smtClean="0"/>
              <a:pPr defTabSz="931811"/>
              <a:t>8</a:t>
            </a:fld>
            <a:endParaRPr lang="en-US" dirty="0" smtClean="0"/>
          </a:p>
        </p:txBody>
      </p:sp>
      <p:sp>
        <p:nvSpPr>
          <p:cNvPr id="5" name="Notes Placeholder 4"/>
          <p:cNvSpPr>
            <a:spLocks noGrp="1"/>
          </p:cNvSpPr>
          <p:nvPr>
            <p:ph type="body" sz="quarter" idx="10"/>
          </p:nvPr>
        </p:nvSpPr>
        <p:spPr/>
        <p:txBody>
          <a:bodyPr>
            <a:normAutofit/>
          </a:bodyPr>
          <a:lstStyle/>
          <a:p>
            <a:endParaRPr lang="en-US" dirty="0"/>
          </a:p>
        </p:txBody>
      </p:sp>
    </p:spTree>
    <p:extLst>
      <p:ext uri="{BB962C8B-B14F-4D97-AF65-F5344CB8AC3E}">
        <p14:creationId xmlns:p14="http://schemas.microsoft.com/office/powerpoint/2010/main" val="39614168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a:ln/>
        </p:spPr>
      </p:sp>
      <p:sp>
        <p:nvSpPr>
          <p:cNvPr id="109572" name="Slide Number Placeholder 3"/>
          <p:cNvSpPr>
            <a:spLocks noGrp="1"/>
          </p:cNvSpPr>
          <p:nvPr>
            <p:ph type="sldNum" sz="quarter" idx="5"/>
          </p:nvPr>
        </p:nvSpPr>
        <p:spPr>
          <a:noFill/>
        </p:spPr>
        <p:txBody>
          <a:bodyPr/>
          <a:lstStyle/>
          <a:p>
            <a:pPr defTabSz="931811"/>
            <a:fld id="{DFA4E21E-D5B7-43DE-B1AD-1EB870DC9110}" type="slidenum">
              <a:rPr lang="en-US" smtClean="0"/>
              <a:pPr defTabSz="931811"/>
              <a:t>9</a:t>
            </a:fld>
            <a:endParaRPr lang="en-US" dirty="0" smtClean="0"/>
          </a:p>
        </p:txBody>
      </p:sp>
      <p:sp>
        <p:nvSpPr>
          <p:cNvPr id="5" name="Notes Placeholder 4"/>
          <p:cNvSpPr>
            <a:spLocks noGrp="1"/>
          </p:cNvSpPr>
          <p:nvPr>
            <p:ph type="body" sz="quarter" idx="10"/>
          </p:nvPr>
        </p:nvSpPr>
        <p:spPr/>
        <p:txBody>
          <a:bodyPr>
            <a:normAutofit/>
          </a:bodyPr>
          <a:lstStyle/>
          <a:p>
            <a:endParaRPr lang="en-US" dirty="0"/>
          </a:p>
        </p:txBody>
      </p:sp>
    </p:spTree>
    <p:extLst>
      <p:ext uri="{BB962C8B-B14F-4D97-AF65-F5344CB8AC3E}">
        <p14:creationId xmlns:p14="http://schemas.microsoft.com/office/powerpoint/2010/main" val="18871637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9190FBE3-9B4C-4642-A376-BB29441565F1}" type="datetime1">
              <a:rPr lang="en-US" smtClean="0"/>
              <a:t>9/30/2020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1B25802B-1C1D-47CB-B414-4DFB7A867B42}"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0B8B534-1EBE-4FF5-B0AE-BBF73991BD27}" type="datetime1">
              <a:rPr lang="en-US" smtClean="0"/>
              <a:t>9/30/2020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25802B-1C1D-47CB-B414-4DFB7A867B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8FE87BC-F810-4ED7-B10D-D1D6BC547273}" type="datetime1">
              <a:rPr lang="en-US" smtClean="0"/>
              <a:t>9/30/2020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25802B-1C1D-47CB-B414-4DFB7A867B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6F3575F-E7AE-4337-8D2E-F61EBAC127F2}" type="datetime1">
              <a:rPr lang="en-US" smtClean="0"/>
              <a:t>9/30/2020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25802B-1C1D-47CB-B414-4DFB7A867B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C3CB86A-9325-4E00-B06C-3C0EEACA84D4}" type="datetime1">
              <a:rPr lang="en-US" smtClean="0"/>
              <a:t>9/30/2020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1B25802B-1C1D-47CB-B414-4DFB7A867B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7A05E9A-9728-44E7-B7F5-DE55EDE776D3}" type="datetime1">
              <a:rPr lang="en-US" smtClean="0"/>
              <a:t>9/30/2020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25802B-1C1D-47CB-B414-4DFB7A867B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01B5458-1978-488A-84F7-2B68C2F98CCE}" type="datetime1">
              <a:rPr lang="en-US" smtClean="0"/>
              <a:t>9/30/2020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25802B-1C1D-47CB-B414-4DFB7A867B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59C314D-43A9-4034-A98E-C723CFA8D9F0}" type="datetime1">
              <a:rPr lang="en-US" smtClean="0"/>
              <a:t>9/30/2020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25802B-1C1D-47CB-B414-4DFB7A867B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E7E223-6939-4C17-978C-B61BE780CAFD}" type="datetime1">
              <a:rPr lang="en-US" smtClean="0"/>
              <a:t>9/30/2020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25802B-1C1D-47CB-B414-4DFB7A867B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98D0EDD-88A1-46FE-8376-01C6CC143A41}" type="datetime1">
              <a:rPr lang="en-US" smtClean="0"/>
              <a:t>9/30/2020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25802B-1C1D-47CB-B414-4DFB7A867B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1B31B53-F9CA-4D15-9DF4-659C4D0A555F}" type="datetime1">
              <a:rPr lang="en-US" smtClean="0"/>
              <a:t>9/30/2020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25802B-1C1D-47CB-B414-4DFB7A867B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65000"/>
                <a:lumOff val="35000"/>
                <a:alpha val="74000"/>
              </a:schemeClr>
            </a:gs>
            <a:gs pos="100000">
              <a:schemeClr val="bg2">
                <a:shade val="45000"/>
                <a:satMod val="120000"/>
              </a:schemeClr>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6DDCFAFA-A77A-464E-AE56-4CE6A8369ABA}" type="datetime1">
              <a:rPr lang="en-US" smtClean="0"/>
              <a:t>9/30/2020</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1B25802B-1C1D-47CB-B414-4DFB7A867B42}"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ftr="0" dt="0"/>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65000"/>
                <a:lumOff val="35000"/>
              </a:schemeClr>
            </a:gs>
            <a:gs pos="100000">
              <a:schemeClr val="bg2">
                <a:shade val="45000"/>
                <a:satMod val="120000"/>
              </a:schemeClr>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331698"/>
            <a:ext cx="6400800" cy="2459502"/>
          </a:xfrm>
        </p:spPr>
        <p:txBody>
          <a:bodyPr>
            <a:normAutofit/>
          </a:bodyPr>
          <a:lstStyle/>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1B25802B-1C1D-47CB-B414-4DFB7A867B42}" type="slidenum">
              <a:rPr lang="en-US" smtClean="0"/>
              <a:pPr/>
              <a:t>1</a:t>
            </a:fld>
            <a:endParaRPr lang="en-US"/>
          </a:p>
        </p:txBody>
      </p:sp>
      <p:sp>
        <p:nvSpPr>
          <p:cNvPr id="5" name="Rectangle 2"/>
          <p:cNvSpPr txBox="1">
            <a:spLocks noChangeArrowheads="1"/>
          </p:cNvSpPr>
          <p:nvPr/>
        </p:nvSpPr>
        <p:spPr>
          <a:xfrm>
            <a:off x="533400" y="1905000"/>
            <a:ext cx="8153399" cy="1752600"/>
          </a:xfrm>
          <a:prstGeom prst="rect">
            <a:avLst/>
          </a:prstGeom>
        </p:spPr>
        <p:txBody>
          <a:bodyPr>
            <a:scene3d>
              <a:camera prst="orthographicFront"/>
              <a:lightRig rig="threePt" dir="t"/>
            </a:scene3d>
            <a:sp3d extrusionH="57150">
              <a:bevelT w="38100" h="38100"/>
            </a:sp3d>
          </a:bodyPr>
          <a:lstStyle/>
          <a:p>
            <a:pPr algn="ctr">
              <a:spcBef>
                <a:spcPct val="0"/>
              </a:spcBef>
              <a:defRPr/>
            </a:pPr>
            <a:r>
              <a:rPr lang="en-US" sz="44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DIVERSIFIED AND SECTOR MUTUAL FUNDS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65000"/>
                <a:lumOff val="35000"/>
              </a:schemeClr>
            </a:gs>
            <a:gs pos="100000">
              <a:schemeClr val="bg2">
                <a:shade val="45000"/>
                <a:satMod val="120000"/>
              </a:schemeClr>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13" name="Rectangle 2"/>
          <p:cNvSpPr txBox="1">
            <a:spLocks noChangeArrowheads="1"/>
          </p:cNvSpPr>
          <p:nvPr/>
        </p:nvSpPr>
        <p:spPr>
          <a:xfrm>
            <a:off x="228600" y="1"/>
            <a:ext cx="9067800" cy="1676400"/>
          </a:xfrm>
          <a:prstGeom prst="rect">
            <a:avLst/>
          </a:prstGeom>
        </p:spPr>
        <p:txBody>
          <a:bodyPr>
            <a:scene3d>
              <a:camera prst="orthographicFront"/>
              <a:lightRig rig="threePt" dir="t"/>
            </a:scene3d>
            <a:sp3d extrusionH="57150">
              <a:bevelT w="38100" h="38100"/>
            </a:sp3d>
          </a:bodyPr>
          <a:lstStyle/>
          <a:p>
            <a:pPr algn="ctr">
              <a:spcBef>
                <a:spcPct val="0"/>
              </a:spcBef>
              <a:defRPr/>
            </a:pPr>
            <a:endParaRPr kumimoji="0" lang="en-US" sz="4100" b="1" i="0" u="sng"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
        <p:nvSpPr>
          <p:cNvPr id="2" name="TextBox 1"/>
          <p:cNvSpPr txBox="1"/>
          <p:nvPr/>
        </p:nvSpPr>
        <p:spPr>
          <a:xfrm>
            <a:off x="609600" y="2286000"/>
            <a:ext cx="7467600" cy="584775"/>
          </a:xfrm>
          <a:prstGeom prst="rect">
            <a:avLst/>
          </a:prstGeom>
          <a:noFill/>
        </p:spPr>
        <p:txBody>
          <a:bodyPr wrap="square" rtlCol="0">
            <a:spAutoFit/>
          </a:bodyPr>
          <a:lstStyle/>
          <a:p>
            <a:r>
              <a:rPr lang="en-US" sz="3200" dirty="0" smtClean="0">
                <a:latin typeface="Calibri" panose="020F0502020204030204" pitchFamily="34" charset="0"/>
                <a:cs typeface="Calibri" panose="020F0502020204030204" pitchFamily="34" charset="0"/>
              </a:rPr>
              <a:t>Once you determine it is a mutual fund</a:t>
            </a:r>
            <a:endParaRPr lang="en-US" sz="3200" dirty="0">
              <a:latin typeface="Calibri" panose="020F0502020204030204" pitchFamily="34" charset="0"/>
              <a:cs typeface="Calibri" panose="020F0502020204030204" pitchFamily="34" charset="0"/>
            </a:endParaRPr>
          </a:p>
        </p:txBody>
      </p:sp>
      <p:sp>
        <p:nvSpPr>
          <p:cNvPr id="3" name="TextBox 2"/>
          <p:cNvSpPr txBox="1"/>
          <p:nvPr/>
        </p:nvSpPr>
        <p:spPr>
          <a:xfrm>
            <a:off x="1447800" y="3365292"/>
            <a:ext cx="6858000" cy="1077218"/>
          </a:xfrm>
          <a:prstGeom prst="rect">
            <a:avLst/>
          </a:prstGeom>
          <a:noFill/>
        </p:spPr>
        <p:txBody>
          <a:bodyPr wrap="square" rtlCol="0">
            <a:spAutoFit/>
          </a:bodyPr>
          <a:lstStyle/>
          <a:p>
            <a:r>
              <a:rPr lang="en-US" sz="3200" u="sng" dirty="0" smtClean="0">
                <a:latin typeface="Calibri" panose="020F0502020204030204" pitchFamily="34" charset="0"/>
                <a:cs typeface="Calibri" panose="020F0502020204030204" pitchFamily="34" charset="0"/>
              </a:rPr>
              <a:t>Next Step</a:t>
            </a:r>
            <a:r>
              <a:rPr lang="en-US" sz="3200" dirty="0" smtClean="0">
                <a:latin typeface="Calibri" panose="020F0502020204030204" pitchFamily="34" charset="0"/>
                <a:cs typeface="Calibri" panose="020F0502020204030204" pitchFamily="34" charset="0"/>
              </a:rPr>
              <a:t>:  		Is it diversified					or sector?</a:t>
            </a:r>
            <a:endParaRPr lang="en-US" sz="3200" dirty="0">
              <a:latin typeface="Calibri" panose="020F0502020204030204" pitchFamily="34" charset="0"/>
              <a:cs typeface="Calibri" panose="020F0502020204030204" pitchFamily="34" charset="0"/>
            </a:endParaRPr>
          </a:p>
        </p:txBody>
      </p:sp>
      <p:sp>
        <p:nvSpPr>
          <p:cNvPr id="4" name="Right Arrow 3" descr="arrow" title="arrow"/>
          <p:cNvSpPr/>
          <p:nvPr/>
        </p:nvSpPr>
        <p:spPr>
          <a:xfrm>
            <a:off x="3784092" y="3480375"/>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fld id="{1B25802B-1C1D-47CB-B414-4DFB7A867B42}" type="slidenum">
              <a:rPr lang="en-US" smtClean="0"/>
              <a:pPr/>
              <a:t>10</a:t>
            </a:fld>
            <a:endParaRPr lang="en-US"/>
          </a:p>
        </p:txBody>
      </p:sp>
      <p:cxnSp>
        <p:nvCxnSpPr>
          <p:cNvPr id="10" name="Straight Connector 9"/>
          <p:cNvCxnSpPr/>
          <p:nvPr/>
        </p:nvCxnSpPr>
        <p:spPr bwMode="auto">
          <a:xfrm>
            <a:off x="3243" y="1752600"/>
            <a:ext cx="9144000" cy="0"/>
          </a:xfrm>
          <a:prstGeom prst="line">
            <a:avLst/>
          </a:prstGeom>
          <a:ln w="381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
        <p:nvSpPr>
          <p:cNvPr id="11" name="Rectangle 2"/>
          <p:cNvSpPr txBox="1">
            <a:spLocks noChangeArrowheads="1"/>
          </p:cNvSpPr>
          <p:nvPr/>
        </p:nvSpPr>
        <p:spPr>
          <a:xfrm>
            <a:off x="228600" y="228600"/>
            <a:ext cx="9067800" cy="1156253"/>
          </a:xfrm>
          <a:prstGeom prst="rect">
            <a:avLst/>
          </a:prstGeom>
        </p:spPr>
        <p:txBody>
          <a:bodyPr>
            <a:scene3d>
              <a:camera prst="orthographicFront"/>
              <a:lightRig rig="threePt" dir="t"/>
            </a:scene3d>
            <a:sp3d extrusionH="57150">
              <a:bevelT w="38100" h="38100"/>
            </a:sp3d>
          </a:bodyPr>
          <a:lstStyle/>
          <a:p>
            <a:pPr>
              <a:spcBef>
                <a:spcPct val="0"/>
              </a:spcBef>
              <a:defRPr/>
            </a:pPr>
            <a:r>
              <a:rPr lang="en-US" sz="44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Does the Exemption Apply?</a:t>
            </a:r>
          </a:p>
          <a:p>
            <a:pPr>
              <a:spcBef>
                <a:spcPct val="0"/>
              </a:spcBef>
              <a:defRPr/>
            </a:pPr>
            <a:r>
              <a:rPr lang="en-US" sz="44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Step 2: Diversified or Sector?</a:t>
            </a:r>
            <a:endParaRPr kumimoji="0" lang="en-US" sz="4100" b="1" i="0" u="sng"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Tree>
    <p:extLst>
      <p:ext uri="{BB962C8B-B14F-4D97-AF65-F5344CB8AC3E}">
        <p14:creationId xmlns:p14="http://schemas.microsoft.com/office/powerpoint/2010/main" val="22325679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65000"/>
                <a:lumOff val="35000"/>
              </a:schemeClr>
            </a:gs>
            <a:gs pos="100000">
              <a:schemeClr val="bg2">
                <a:shade val="45000"/>
                <a:satMod val="120000"/>
              </a:schemeClr>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11" name="Rectangle 2"/>
          <p:cNvSpPr txBox="1">
            <a:spLocks noChangeArrowheads="1"/>
          </p:cNvSpPr>
          <p:nvPr/>
        </p:nvSpPr>
        <p:spPr>
          <a:xfrm>
            <a:off x="571500" y="158375"/>
            <a:ext cx="8077200" cy="1384853"/>
          </a:xfrm>
          <a:prstGeom prst="rect">
            <a:avLst/>
          </a:prstGeom>
        </p:spPr>
        <p:txBody>
          <a:bodyPr>
            <a:scene3d>
              <a:camera prst="orthographicFront"/>
              <a:lightRig rig="threePt" dir="t"/>
            </a:scene3d>
            <a:sp3d extrusionH="57150">
              <a:bevelT w="38100" h="38100"/>
            </a:sp3d>
          </a:bodyPr>
          <a:lstStyle/>
          <a:p>
            <a:pPr>
              <a:spcBef>
                <a:spcPct val="0"/>
              </a:spcBef>
              <a:defRPr/>
            </a:pPr>
            <a:r>
              <a:rPr lang="en-US" sz="44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What is the Fund’s Stated Policy?</a:t>
            </a:r>
          </a:p>
          <a:p>
            <a:pPr algn="ctr">
              <a:spcBef>
                <a:spcPct val="0"/>
              </a:spcBef>
              <a:defRPr/>
            </a:pPr>
            <a:endParaRPr kumimoji="0" lang="en-US" sz="4100" b="1" i="0" u="sng"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
        <p:nvSpPr>
          <p:cNvPr id="12" name="TextBox 1"/>
          <p:cNvSpPr txBox="1">
            <a:spLocks noChangeArrowheads="1"/>
          </p:cNvSpPr>
          <p:nvPr/>
        </p:nvSpPr>
        <p:spPr bwMode="auto">
          <a:xfrm>
            <a:off x="838200" y="2246055"/>
            <a:ext cx="7543800" cy="2554545"/>
          </a:xfrm>
          <a:prstGeom prst="rect">
            <a:avLst/>
          </a:prstGeom>
          <a:noFill/>
          <a:ln w="9525">
            <a:noFill/>
            <a:miter lim="800000"/>
            <a:headEnd/>
            <a:tailEnd/>
          </a:ln>
        </p:spPr>
        <p:txBody>
          <a:bodyPr wrap="square">
            <a:spAutoFit/>
          </a:bodyPr>
          <a:lstStyle/>
          <a:p>
            <a:r>
              <a:rPr lang="en-US" sz="3200" u="none" dirty="0" smtClean="0">
                <a:latin typeface="Calibri" pitchFamily="34" charset="0"/>
              </a:rPr>
              <a:t>Does the mutual fund have a </a:t>
            </a:r>
            <a:r>
              <a:rPr lang="en-US" sz="3200" u="sng" dirty="0" smtClean="0">
                <a:latin typeface="Calibri" pitchFamily="34" charset="0"/>
              </a:rPr>
              <a:t>stated policy</a:t>
            </a:r>
            <a:r>
              <a:rPr lang="en-US" sz="3200" u="none" dirty="0" smtClean="0">
                <a:latin typeface="Calibri" pitchFamily="34" charset="0"/>
              </a:rPr>
              <a:t> of concentrating its investments in </a:t>
            </a:r>
            <a:r>
              <a:rPr lang="en-US" sz="3200" u="none" dirty="0" smtClean="0">
                <a:solidFill>
                  <a:srgbClr val="FFC000"/>
                </a:solidFill>
                <a:latin typeface="Calibri" pitchFamily="34" charset="0"/>
              </a:rPr>
              <a:t>an industry, business, single country other than the United States, or bonds of a single State </a:t>
            </a:r>
            <a:r>
              <a:rPr lang="en-US" sz="3200" u="none" dirty="0" smtClean="0">
                <a:latin typeface="Calibri" pitchFamily="34" charset="0"/>
              </a:rPr>
              <a:t>within the United States?</a:t>
            </a:r>
            <a:endParaRPr lang="en-US" sz="3200" u="none" dirty="0">
              <a:latin typeface="Calibri" pitchFamily="34" charset="0"/>
            </a:endParaRPr>
          </a:p>
        </p:txBody>
      </p:sp>
      <p:sp>
        <p:nvSpPr>
          <p:cNvPr id="10" name="TextBox 9"/>
          <p:cNvSpPr txBox="1"/>
          <p:nvPr/>
        </p:nvSpPr>
        <p:spPr>
          <a:xfrm>
            <a:off x="2590800" y="5054025"/>
            <a:ext cx="3543300" cy="584775"/>
          </a:xfrm>
          <a:prstGeom prst="rect">
            <a:avLst/>
          </a:prstGeom>
          <a:noFill/>
        </p:spPr>
        <p:txBody>
          <a:bodyPr wrap="square" rtlCol="0">
            <a:spAutoFit/>
          </a:bodyPr>
          <a:lstStyle/>
          <a:p>
            <a:r>
              <a:rPr lang="en-US" sz="3200" u="none" dirty="0" smtClean="0">
                <a:latin typeface="Calibri" pitchFamily="34" charset="0"/>
              </a:rPr>
              <a:t>5 CFR § 2640.102(a)</a:t>
            </a:r>
            <a:endParaRPr lang="en-US" sz="3200" u="none" dirty="0">
              <a:latin typeface="Calibri" pitchFamily="34" charset="0"/>
            </a:endParaRPr>
          </a:p>
        </p:txBody>
      </p:sp>
      <p:sp>
        <p:nvSpPr>
          <p:cNvPr id="3" name="Slide Number Placeholder 2"/>
          <p:cNvSpPr>
            <a:spLocks noGrp="1"/>
          </p:cNvSpPr>
          <p:nvPr>
            <p:ph type="sldNum" sz="quarter" idx="12"/>
          </p:nvPr>
        </p:nvSpPr>
        <p:spPr/>
        <p:txBody>
          <a:bodyPr/>
          <a:lstStyle/>
          <a:p>
            <a:fld id="{1B25802B-1C1D-47CB-B414-4DFB7A867B42}" type="slidenum">
              <a:rPr lang="en-US" smtClean="0"/>
              <a:pPr/>
              <a:t>11</a:t>
            </a:fld>
            <a:endParaRPr lang="en-US"/>
          </a:p>
        </p:txBody>
      </p:sp>
      <p:cxnSp>
        <p:nvCxnSpPr>
          <p:cNvPr id="7" name="Straight Connector 6"/>
          <p:cNvCxnSpPr/>
          <p:nvPr/>
        </p:nvCxnSpPr>
        <p:spPr bwMode="auto">
          <a:xfrm>
            <a:off x="0" y="1676400"/>
            <a:ext cx="9144000" cy="0"/>
          </a:xfrm>
          <a:prstGeom prst="line">
            <a:avLst/>
          </a:prstGeom>
          <a:ln w="381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22506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alpha val="74000"/>
                <a:lumMod val="86000"/>
                <a:lumOff val="14000"/>
              </a:schemeClr>
            </a:gs>
            <a:gs pos="100000">
              <a:schemeClr val="bg2">
                <a:shade val="45000"/>
                <a:satMod val="120000"/>
              </a:schemeClr>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343400"/>
          </a:xfrm>
        </p:spPr>
        <p:txBody>
          <a:bodyPr>
            <a:noAutofit/>
          </a:bodyPr>
          <a:lstStyle/>
          <a:p>
            <a:r>
              <a:rPr lang="en-US" sz="2400" u="sng" dirty="0" smtClean="0">
                <a:latin typeface="Calibri" panose="020F0502020204030204" pitchFamily="34" charset="0"/>
                <a:cs typeface="Calibri" panose="020F0502020204030204" pitchFamily="34" charset="0"/>
              </a:rPr>
              <a:t>Investment Objective</a:t>
            </a:r>
            <a:r>
              <a:rPr lang="en-US" sz="2400" dirty="0" smtClean="0">
                <a:latin typeface="Calibri" panose="020F0502020204030204" pitchFamily="34" charset="0"/>
                <a:cs typeface="Calibri" panose="020F0502020204030204" pitchFamily="34" charset="0"/>
              </a:rPr>
              <a:t>: The investment seeks long-term growth of capital.</a:t>
            </a:r>
          </a:p>
          <a:p>
            <a:pPr marL="137160" indent="0">
              <a:buNone/>
            </a:pPr>
            <a:r>
              <a:rPr lang="en-US" sz="2400" dirty="0" smtClean="0">
                <a:latin typeface="Calibri" panose="020F0502020204030204" pitchFamily="34" charset="0"/>
                <a:cs typeface="Calibri" panose="020F0502020204030204" pitchFamily="34" charset="0"/>
              </a:rPr>
              <a:t> </a:t>
            </a:r>
          </a:p>
          <a:p>
            <a:r>
              <a:rPr lang="en-US" sz="2400" u="sng" dirty="0" smtClean="0">
                <a:latin typeface="Calibri" panose="020F0502020204030204" pitchFamily="34" charset="0"/>
                <a:cs typeface="Calibri" panose="020F0502020204030204" pitchFamily="34" charset="0"/>
              </a:rPr>
              <a:t>Principal Investment Strategies</a:t>
            </a:r>
            <a:r>
              <a:rPr lang="en-US" sz="2400" dirty="0" smtClean="0">
                <a:latin typeface="Calibri" panose="020F0502020204030204" pitchFamily="34" charset="0"/>
                <a:cs typeface="Calibri" panose="020F0502020204030204" pitchFamily="34" charset="0"/>
              </a:rPr>
              <a:t>: The fund pursues its investment objective by investing, under normal circumstances, at least 80% of its net assets in securities of issuers in emerging market countries. It normally invests in securities of issuers that (</a:t>
            </a:r>
            <a:r>
              <a:rPr lang="en-US" sz="2400" dirty="0" err="1" smtClean="0">
                <a:latin typeface="Calibri" panose="020F0502020204030204" pitchFamily="34" charset="0"/>
                <a:cs typeface="Calibri" panose="020F0502020204030204" pitchFamily="34" charset="0"/>
              </a:rPr>
              <a:t>i</a:t>
            </a:r>
            <a:r>
              <a:rPr lang="en-US" sz="2400" dirty="0" smtClean="0">
                <a:latin typeface="Calibri" panose="020F0502020204030204" pitchFamily="34" charset="0"/>
                <a:cs typeface="Calibri" panose="020F0502020204030204" pitchFamily="34" charset="0"/>
              </a:rPr>
              <a:t>) are primarily listed on the trading market of an emerging market country; (ii) are incorporated or have their principal business activities in an emerging market country; or (iii) derive 50% or more of their revenues from, or have 50% or more of their assets in, an emerging market country.</a:t>
            </a:r>
            <a:endParaRPr lang="en-US" sz="2400" dirty="0">
              <a:latin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12"/>
          </p:nvPr>
        </p:nvSpPr>
        <p:spPr/>
        <p:txBody>
          <a:bodyPr/>
          <a:lstStyle/>
          <a:p>
            <a:fld id="{1B25802B-1C1D-47CB-B414-4DFB7A867B42}" type="slidenum">
              <a:rPr lang="en-US" smtClean="0"/>
              <a:pPr/>
              <a:t>12</a:t>
            </a:fld>
            <a:endParaRPr lang="en-US"/>
          </a:p>
        </p:txBody>
      </p:sp>
      <p:sp>
        <p:nvSpPr>
          <p:cNvPr id="5" name="Rectangle 2"/>
          <p:cNvSpPr txBox="1">
            <a:spLocks noChangeArrowheads="1"/>
          </p:cNvSpPr>
          <p:nvPr/>
        </p:nvSpPr>
        <p:spPr>
          <a:xfrm>
            <a:off x="228600" y="0"/>
            <a:ext cx="8839200" cy="1537253"/>
          </a:xfrm>
          <a:prstGeom prst="rect">
            <a:avLst/>
          </a:prstGeom>
        </p:spPr>
        <p:txBody>
          <a:bodyPr>
            <a:scene3d>
              <a:camera prst="orthographicFront"/>
              <a:lightRig rig="threePt" dir="t"/>
            </a:scene3d>
            <a:sp3d extrusionH="57150">
              <a:bevelT w="38100" h="38100"/>
            </a:sp3d>
          </a:bodyPr>
          <a:lstStyle/>
          <a:p>
            <a:pPr>
              <a:spcBef>
                <a:spcPct val="0"/>
              </a:spcBef>
              <a:defRPr/>
            </a:pPr>
            <a:r>
              <a:rPr lang="en-US" sz="44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Janus Henderson Emerging Markets Fund</a:t>
            </a:r>
          </a:p>
        </p:txBody>
      </p:sp>
    </p:spTree>
    <p:extLst>
      <p:ext uri="{BB962C8B-B14F-4D97-AF65-F5344CB8AC3E}">
        <p14:creationId xmlns:p14="http://schemas.microsoft.com/office/powerpoint/2010/main" val="3548466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alpha val="74000"/>
                <a:lumMod val="84000"/>
                <a:lumOff val="16000"/>
              </a:schemeClr>
            </a:gs>
            <a:gs pos="100000">
              <a:schemeClr val="bg2">
                <a:shade val="45000"/>
                <a:satMod val="120000"/>
              </a:schemeClr>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724400"/>
          </a:xfrm>
        </p:spPr>
        <p:txBody>
          <a:bodyPr>
            <a:normAutofit lnSpcReduction="10000"/>
          </a:bodyPr>
          <a:lstStyle/>
          <a:p>
            <a:r>
              <a:rPr lang="en-US" sz="2400" u="sng" dirty="0">
                <a:latin typeface="Calibri" panose="020F0502020204030204" pitchFamily="34" charset="0"/>
                <a:cs typeface="Calibri" panose="020F0502020204030204" pitchFamily="34" charset="0"/>
              </a:rPr>
              <a:t>Investment Objective</a:t>
            </a:r>
            <a:r>
              <a:rPr lang="en-US" sz="2400" dirty="0">
                <a:latin typeface="Calibri" panose="020F0502020204030204" pitchFamily="34" charset="0"/>
                <a:cs typeface="Calibri" panose="020F0502020204030204" pitchFamily="34" charset="0"/>
              </a:rPr>
              <a:t>: The investment seeks long-term capital appreciation. </a:t>
            </a:r>
            <a:endParaRPr lang="en-US" sz="2400" dirty="0" smtClean="0">
              <a:latin typeface="Calibri" panose="020F0502020204030204" pitchFamily="34" charset="0"/>
              <a:cs typeface="Calibri" panose="020F0502020204030204" pitchFamily="34" charset="0"/>
            </a:endParaRPr>
          </a:p>
          <a:p>
            <a:pPr marL="137160" indent="0">
              <a:buNone/>
            </a:pPr>
            <a:endParaRPr lang="en-US" sz="2400" dirty="0" smtClean="0">
              <a:latin typeface="Calibri" panose="020F0502020204030204" pitchFamily="34" charset="0"/>
              <a:cs typeface="Calibri" panose="020F0502020204030204" pitchFamily="34" charset="0"/>
            </a:endParaRPr>
          </a:p>
          <a:p>
            <a:r>
              <a:rPr lang="en-US" sz="2400" u="sng" dirty="0" smtClean="0">
                <a:latin typeface="Calibri" panose="020F0502020204030204" pitchFamily="34" charset="0"/>
                <a:cs typeface="Calibri" panose="020F0502020204030204" pitchFamily="34" charset="0"/>
              </a:rPr>
              <a:t>Principal </a:t>
            </a:r>
            <a:r>
              <a:rPr lang="en-US" sz="2400" u="sng" dirty="0">
                <a:latin typeface="Calibri" panose="020F0502020204030204" pitchFamily="34" charset="0"/>
                <a:cs typeface="Calibri" panose="020F0502020204030204" pitchFamily="34" charset="0"/>
              </a:rPr>
              <a:t>Investment </a:t>
            </a:r>
            <a:r>
              <a:rPr lang="en-US" sz="2400" u="sng" dirty="0" smtClean="0">
                <a:latin typeface="Calibri" panose="020F0502020204030204" pitchFamily="34" charset="0"/>
                <a:cs typeface="Calibri" panose="020F0502020204030204" pitchFamily="34" charset="0"/>
              </a:rPr>
              <a:t>Strategies</a:t>
            </a:r>
            <a:r>
              <a:rPr lang="en-US" sz="2400" dirty="0" smtClean="0">
                <a:latin typeface="Calibri" panose="020F0502020204030204" pitchFamily="34" charset="0"/>
                <a:cs typeface="Calibri" panose="020F0502020204030204" pitchFamily="34" charset="0"/>
              </a:rPr>
              <a:t>: </a:t>
            </a:r>
            <a:r>
              <a:rPr lang="en-US" sz="2400" dirty="0">
                <a:latin typeface="Calibri" panose="020F0502020204030204" pitchFamily="34" charset="0"/>
                <a:cs typeface="Calibri" panose="020F0502020204030204" pitchFamily="34" charset="0"/>
              </a:rPr>
              <a:t>The investment seeks long-term capital appreciation. The fund invests at least 80% of its assets in the stocks of companies principally engaged in the development, production, or distribution of products and services related to the health care industry. These companies include, among others, pharmaceutical firms, medical supply companies, and businesses that operate hospitals and other health care facilities. It may also consider companies engaged in medical, diagnostic, biochemical, and other research and development activities. </a:t>
            </a:r>
          </a:p>
        </p:txBody>
      </p:sp>
      <p:sp>
        <p:nvSpPr>
          <p:cNvPr id="4" name="Slide Number Placeholder 3"/>
          <p:cNvSpPr>
            <a:spLocks noGrp="1"/>
          </p:cNvSpPr>
          <p:nvPr>
            <p:ph type="sldNum" sz="quarter" idx="12"/>
          </p:nvPr>
        </p:nvSpPr>
        <p:spPr/>
        <p:txBody>
          <a:bodyPr/>
          <a:lstStyle/>
          <a:p>
            <a:fld id="{1B25802B-1C1D-47CB-B414-4DFB7A867B42}" type="slidenum">
              <a:rPr lang="en-US" smtClean="0"/>
              <a:pPr/>
              <a:t>13</a:t>
            </a:fld>
            <a:endParaRPr lang="en-US"/>
          </a:p>
        </p:txBody>
      </p:sp>
      <p:sp>
        <p:nvSpPr>
          <p:cNvPr id="6" name="Rectangle 2"/>
          <p:cNvSpPr txBox="1">
            <a:spLocks noChangeArrowheads="1"/>
          </p:cNvSpPr>
          <p:nvPr/>
        </p:nvSpPr>
        <p:spPr>
          <a:xfrm>
            <a:off x="685800" y="304800"/>
            <a:ext cx="7772400" cy="1156253"/>
          </a:xfrm>
          <a:prstGeom prst="rect">
            <a:avLst/>
          </a:prstGeom>
        </p:spPr>
        <p:txBody>
          <a:bodyPr>
            <a:scene3d>
              <a:camera prst="orthographicFront"/>
              <a:lightRig rig="threePt" dir="t"/>
            </a:scene3d>
            <a:sp3d extrusionH="57150">
              <a:bevelT w="38100" h="38100"/>
            </a:sp3d>
          </a:bodyPr>
          <a:lstStyle/>
          <a:p>
            <a:pPr>
              <a:spcBef>
                <a:spcPct val="0"/>
              </a:spcBef>
              <a:defRPr/>
            </a:pPr>
            <a:r>
              <a:rPr lang="en-US" sz="44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Vanguard Health Care Fund</a:t>
            </a:r>
          </a:p>
        </p:txBody>
      </p:sp>
    </p:spTree>
    <p:extLst>
      <p:ext uri="{BB962C8B-B14F-4D97-AF65-F5344CB8AC3E}">
        <p14:creationId xmlns:p14="http://schemas.microsoft.com/office/powerpoint/2010/main" val="20291380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65000"/>
                <a:lumOff val="35000"/>
              </a:schemeClr>
            </a:gs>
            <a:gs pos="100000">
              <a:schemeClr val="bg2">
                <a:shade val="45000"/>
                <a:satMod val="120000"/>
              </a:schemeClr>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11" name="Rectangle 2"/>
          <p:cNvSpPr txBox="1">
            <a:spLocks noChangeArrowheads="1"/>
          </p:cNvSpPr>
          <p:nvPr/>
        </p:nvSpPr>
        <p:spPr>
          <a:xfrm>
            <a:off x="609600" y="304800"/>
            <a:ext cx="8077200" cy="1066800"/>
          </a:xfrm>
          <a:prstGeom prst="rect">
            <a:avLst/>
          </a:prstGeom>
        </p:spPr>
        <p:txBody>
          <a:bodyPr>
            <a:scene3d>
              <a:camera prst="orthographicFront"/>
              <a:lightRig rig="threePt" dir="t"/>
            </a:scene3d>
            <a:sp3d extrusionH="57150">
              <a:bevelT w="38100" h="38100"/>
            </a:sp3d>
          </a:bodyPr>
          <a:lstStyle/>
          <a:p>
            <a:pPr>
              <a:spcBef>
                <a:spcPct val="0"/>
              </a:spcBef>
              <a:defRPr/>
            </a:pPr>
            <a:r>
              <a:rPr lang="en-US" sz="44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LA-15-09:  Real Estate Funds</a:t>
            </a:r>
          </a:p>
        </p:txBody>
      </p:sp>
      <p:sp>
        <p:nvSpPr>
          <p:cNvPr id="10" name="Rectangle 1"/>
          <p:cNvSpPr>
            <a:spLocks noChangeArrowheads="1"/>
          </p:cNvSpPr>
          <p:nvPr/>
        </p:nvSpPr>
        <p:spPr bwMode="auto">
          <a:xfrm>
            <a:off x="400050" y="2133600"/>
            <a:ext cx="8343900" cy="3785652"/>
          </a:xfrm>
          <a:prstGeom prst="rect">
            <a:avLst/>
          </a:prstGeom>
          <a:noFill/>
          <a:ln w="9525">
            <a:noFill/>
            <a:miter lim="800000"/>
            <a:headEnd/>
            <a:tailEnd/>
          </a:ln>
        </p:spPr>
        <p:txBody>
          <a:bodyPr wrap="square">
            <a:spAutoFit/>
          </a:bodyPr>
          <a:lstStyle/>
          <a:p>
            <a:r>
              <a:rPr lang="en-US" sz="2400" dirty="0" smtClean="0">
                <a:latin typeface="Calibri" panose="020F0502020204030204" pitchFamily="34" charset="0"/>
                <a:cs typeface="Calibri" panose="020F0502020204030204" pitchFamily="34" charset="0"/>
              </a:rPr>
              <a:t>“</a:t>
            </a:r>
            <a:r>
              <a:rPr lang="en-US" sz="2400" dirty="0">
                <a:latin typeface="Calibri" panose="020F0502020204030204" pitchFamily="34" charset="0"/>
                <a:cs typeface="Calibri" panose="020F0502020204030204" pitchFamily="34" charset="0"/>
              </a:rPr>
              <a:t>For example, a general real estate fund with a stated policy to track the MSCI US REIT Index, to be principally engaged in the real estate industry, or to pursue commercial real estate opportunities, without focusing on a specific industry or single country other than the United States, would be considered to be a diversified fund. However, if a real estate mutual fund’s stated policy is to focus on real estate in an industry such as “Healthcare” or “Hotels and Resorts,” or to focus on real estate in an individual country other than the United States, OGE would consider the fund to be a sector mutual fund</a:t>
            </a:r>
            <a:r>
              <a:rPr lang="en-US" sz="2400" dirty="0" smtClean="0">
                <a:latin typeface="Calibri" panose="020F0502020204030204" pitchFamily="34" charset="0"/>
                <a:cs typeface="Calibri" panose="020F0502020204030204" pitchFamily="34" charset="0"/>
              </a:rPr>
              <a:t>.”</a:t>
            </a:r>
            <a:endParaRPr lang="en-US" sz="2400" dirty="0">
              <a:latin typeface="Calibri" panose="020F0502020204030204" pitchFamily="34" charset="0"/>
              <a:cs typeface="Calibri" panose="020F0502020204030204" pitchFamily="34" charset="0"/>
            </a:endParaRPr>
          </a:p>
        </p:txBody>
      </p:sp>
      <p:sp>
        <p:nvSpPr>
          <p:cNvPr id="3" name="Slide Number Placeholder 2"/>
          <p:cNvSpPr>
            <a:spLocks noGrp="1"/>
          </p:cNvSpPr>
          <p:nvPr>
            <p:ph type="sldNum" sz="quarter" idx="12"/>
          </p:nvPr>
        </p:nvSpPr>
        <p:spPr/>
        <p:txBody>
          <a:bodyPr/>
          <a:lstStyle/>
          <a:p>
            <a:fld id="{1B25802B-1C1D-47CB-B414-4DFB7A867B42}" type="slidenum">
              <a:rPr lang="en-US" smtClean="0"/>
              <a:pPr/>
              <a:t>14</a:t>
            </a:fld>
            <a:endParaRPr lang="en-US"/>
          </a:p>
        </p:txBody>
      </p:sp>
      <p:cxnSp>
        <p:nvCxnSpPr>
          <p:cNvPr id="7" name="Straight Connector 6"/>
          <p:cNvCxnSpPr/>
          <p:nvPr/>
        </p:nvCxnSpPr>
        <p:spPr bwMode="auto">
          <a:xfrm>
            <a:off x="0" y="1371600"/>
            <a:ext cx="9144000" cy="0"/>
          </a:xfrm>
          <a:prstGeom prst="line">
            <a:avLst/>
          </a:prstGeom>
          <a:ln w="381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44581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alpha val="74000"/>
                <a:lumMod val="89000"/>
                <a:lumOff val="11000"/>
              </a:schemeClr>
            </a:gs>
            <a:gs pos="100000">
              <a:schemeClr val="bg2">
                <a:shade val="45000"/>
                <a:satMod val="120000"/>
              </a:schemeClr>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229600" cy="4709160"/>
          </a:xfrm>
        </p:spPr>
        <p:txBody>
          <a:bodyPr>
            <a:normAutofit fontScale="85000" lnSpcReduction="10000"/>
          </a:bodyPr>
          <a:lstStyle/>
          <a:p>
            <a:r>
              <a:rPr lang="en-US" u="sng" dirty="0" smtClean="0">
                <a:latin typeface="Calibri" panose="020F0502020204030204" pitchFamily="34" charset="0"/>
                <a:cs typeface="Calibri" panose="020F0502020204030204" pitchFamily="34" charset="0"/>
              </a:rPr>
              <a:t>Investment objective</a:t>
            </a:r>
            <a:r>
              <a:rPr lang="en-US" dirty="0" smtClean="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The fund seeks above-average income and long-term capital growth, consistent with reasonable investment risk. The fund seeks to provide a yield that exceeds the </a:t>
            </a:r>
            <a:r>
              <a:rPr lang="en-US" dirty="0" smtClean="0">
                <a:latin typeface="Calibri" panose="020F0502020204030204" pitchFamily="34" charset="0"/>
                <a:cs typeface="Calibri" panose="020F0502020204030204" pitchFamily="34" charset="0"/>
              </a:rPr>
              <a:t>compo</a:t>
            </a:r>
            <a:r>
              <a:rPr lang="en-US" dirty="0">
                <a:latin typeface="Calibri" panose="020F0502020204030204" pitchFamily="34" charset="0"/>
                <a:cs typeface="Calibri" panose="020F0502020204030204" pitchFamily="34" charset="0"/>
              </a:rPr>
              <a:t>site yield of the S&amp;P 500</a:t>
            </a:r>
            <a:r>
              <a:rPr lang="en-US" baseline="30000" dirty="0">
                <a:latin typeface="Calibri" panose="020F0502020204030204" pitchFamily="34" charset="0"/>
                <a:cs typeface="Calibri" panose="020F0502020204030204" pitchFamily="34" charset="0"/>
              </a:rPr>
              <a:t>®</a:t>
            </a:r>
            <a:r>
              <a:rPr lang="en-US" dirty="0">
                <a:latin typeface="Calibri" panose="020F0502020204030204" pitchFamily="34" charset="0"/>
                <a:cs typeface="Calibri" panose="020F0502020204030204" pitchFamily="34" charset="0"/>
              </a:rPr>
              <a:t> Index.</a:t>
            </a:r>
          </a:p>
          <a:p>
            <a:endParaRPr lang="en-US" dirty="0" smtClean="0">
              <a:latin typeface="Calibri" panose="020F0502020204030204" pitchFamily="34" charset="0"/>
              <a:cs typeface="Calibri" panose="020F0502020204030204" pitchFamily="34" charset="0"/>
            </a:endParaRPr>
          </a:p>
          <a:p>
            <a:r>
              <a:rPr lang="en-US" u="sng" dirty="0" smtClean="0">
                <a:latin typeface="Calibri" panose="020F0502020204030204" pitchFamily="34" charset="0"/>
                <a:cs typeface="Calibri" panose="020F0502020204030204" pitchFamily="34" charset="0"/>
              </a:rPr>
              <a:t>Principal Investment Strategies</a:t>
            </a:r>
            <a:r>
              <a:rPr lang="en-US" dirty="0" smtClean="0">
                <a:latin typeface="Calibri" panose="020F0502020204030204" pitchFamily="34" charset="0"/>
                <a:cs typeface="Calibri" panose="020F0502020204030204" pitchFamily="34" charset="0"/>
              </a:rPr>
              <a:t>: Normally </a:t>
            </a:r>
            <a:r>
              <a:rPr lang="en-US" dirty="0">
                <a:latin typeface="Calibri" panose="020F0502020204030204" pitchFamily="34" charset="0"/>
                <a:cs typeface="Calibri" panose="020F0502020204030204" pitchFamily="34" charset="0"/>
              </a:rPr>
              <a:t>investing primarily in common stocks</a:t>
            </a:r>
            <a:r>
              <a:rPr lang="en-US" dirty="0" smtClean="0">
                <a:latin typeface="Calibri" panose="020F0502020204030204" pitchFamily="34" charset="0"/>
                <a:cs typeface="Calibri" panose="020F0502020204030204" pitchFamily="34" charset="0"/>
              </a:rPr>
              <a:t>. Normally </a:t>
            </a:r>
            <a:r>
              <a:rPr lang="en-US" dirty="0">
                <a:latin typeface="Calibri" panose="020F0502020204030204" pitchFamily="34" charset="0"/>
                <a:cs typeface="Calibri" panose="020F0502020204030204" pitchFamily="34" charset="0"/>
              </a:rPr>
              <a:t>investing at least 80% of assets in securities of companies principally engaged in the real estate industry and other real estate related investments</a:t>
            </a:r>
            <a:r>
              <a:rPr lang="en-US" dirty="0" smtClean="0">
                <a:latin typeface="Calibri" panose="020F0502020204030204" pitchFamily="34" charset="0"/>
                <a:cs typeface="Calibri" panose="020F0502020204030204" pitchFamily="34" charset="0"/>
              </a:rPr>
              <a:t>. Investing </a:t>
            </a:r>
            <a:r>
              <a:rPr lang="en-US" dirty="0">
                <a:latin typeface="Calibri" panose="020F0502020204030204" pitchFamily="34" charset="0"/>
                <a:cs typeface="Calibri" panose="020F0502020204030204" pitchFamily="34" charset="0"/>
              </a:rPr>
              <a:t>in domestic and foreign issuers</a:t>
            </a:r>
            <a:r>
              <a:rPr lang="en-US" dirty="0" smtClean="0">
                <a:latin typeface="Calibri" panose="020F0502020204030204" pitchFamily="34" charset="0"/>
                <a:cs typeface="Calibri" panose="020F0502020204030204" pitchFamily="34" charset="0"/>
              </a:rPr>
              <a:t>. Using </a:t>
            </a:r>
            <a:r>
              <a:rPr lang="en-US" dirty="0">
                <a:latin typeface="Calibri" panose="020F0502020204030204" pitchFamily="34" charset="0"/>
                <a:cs typeface="Calibri" panose="020F0502020204030204" pitchFamily="34" charset="0"/>
              </a:rPr>
              <a:t>fundamental analysis of factors such as each issuer's financial condition and industry position, as well as market and economic conditions, to select investments.</a:t>
            </a:r>
          </a:p>
          <a:p>
            <a:endParaRPr lang="en-US" dirty="0"/>
          </a:p>
        </p:txBody>
      </p:sp>
      <p:sp>
        <p:nvSpPr>
          <p:cNvPr id="4" name="Slide Number Placeholder 3"/>
          <p:cNvSpPr>
            <a:spLocks noGrp="1"/>
          </p:cNvSpPr>
          <p:nvPr>
            <p:ph type="sldNum" sz="quarter" idx="12"/>
          </p:nvPr>
        </p:nvSpPr>
        <p:spPr/>
        <p:txBody>
          <a:bodyPr/>
          <a:lstStyle/>
          <a:p>
            <a:fld id="{1B25802B-1C1D-47CB-B414-4DFB7A867B42}" type="slidenum">
              <a:rPr lang="en-US" smtClean="0"/>
              <a:pPr/>
              <a:t>15</a:t>
            </a:fld>
            <a:endParaRPr lang="en-US"/>
          </a:p>
        </p:txBody>
      </p:sp>
      <p:sp>
        <p:nvSpPr>
          <p:cNvPr id="6" name="Rectangle 2"/>
          <p:cNvSpPr txBox="1">
            <a:spLocks noChangeArrowheads="1"/>
          </p:cNvSpPr>
          <p:nvPr/>
        </p:nvSpPr>
        <p:spPr>
          <a:xfrm>
            <a:off x="1219200" y="152400"/>
            <a:ext cx="7162800" cy="1066800"/>
          </a:xfrm>
          <a:prstGeom prst="rect">
            <a:avLst/>
          </a:prstGeom>
        </p:spPr>
        <p:txBody>
          <a:bodyPr>
            <a:scene3d>
              <a:camera prst="orthographicFront"/>
              <a:lightRig rig="threePt" dir="t"/>
            </a:scene3d>
            <a:sp3d extrusionH="57150">
              <a:bevelT w="38100" h="38100"/>
            </a:sp3d>
          </a:bodyPr>
          <a:lstStyle/>
          <a:p>
            <a:pPr>
              <a:spcBef>
                <a:spcPct val="0"/>
              </a:spcBef>
              <a:defRPr/>
            </a:pPr>
            <a:r>
              <a:rPr lang="en-US" sz="44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Fidelity Real Estate Fund Investment Portfolio</a:t>
            </a:r>
          </a:p>
        </p:txBody>
      </p:sp>
    </p:spTree>
    <p:extLst>
      <p:ext uri="{BB962C8B-B14F-4D97-AF65-F5344CB8AC3E}">
        <p14:creationId xmlns:p14="http://schemas.microsoft.com/office/powerpoint/2010/main" val="34136243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65000"/>
                <a:lumOff val="35000"/>
              </a:schemeClr>
            </a:gs>
            <a:gs pos="100000">
              <a:schemeClr val="bg2">
                <a:shade val="45000"/>
                <a:satMod val="120000"/>
              </a:schemeClr>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10" name="Rectangle 1"/>
          <p:cNvSpPr>
            <a:spLocks noChangeArrowheads="1"/>
          </p:cNvSpPr>
          <p:nvPr/>
        </p:nvSpPr>
        <p:spPr bwMode="auto">
          <a:xfrm>
            <a:off x="613653" y="2514600"/>
            <a:ext cx="7924800" cy="3416320"/>
          </a:xfrm>
          <a:prstGeom prst="rect">
            <a:avLst/>
          </a:prstGeom>
          <a:noFill/>
          <a:ln w="9525">
            <a:noFill/>
            <a:miter lim="800000"/>
            <a:headEnd/>
            <a:tailEnd/>
          </a:ln>
        </p:spPr>
        <p:txBody>
          <a:bodyPr wrap="square">
            <a:spAutoFit/>
          </a:bodyPr>
          <a:lstStyle/>
          <a:p>
            <a:r>
              <a:rPr lang="en-US" sz="2400" dirty="0" smtClean="0">
                <a:latin typeface="Calibri" panose="020F0502020204030204" pitchFamily="34" charset="0"/>
                <a:cs typeface="Calibri" panose="020F0502020204030204" pitchFamily="34" charset="0"/>
              </a:rPr>
              <a:t>“ </a:t>
            </a:r>
            <a:r>
              <a:rPr lang="en-US" sz="2400" dirty="0">
                <a:latin typeface="Calibri" panose="020F0502020204030204" pitchFamily="34" charset="0"/>
                <a:cs typeface="Calibri" panose="020F0502020204030204" pitchFamily="34" charset="0"/>
              </a:rPr>
              <a:t>This Legal Advisory clarifies that mutual funds that have an investment strategy focused broadly on information technology or internet companies are “diversified” mutual funds for purposes of the regulatory exemption.  On the other hand, mutual funds with an investment strategy focused on specific information technology products or services or on a particular segment of the information technology or internet field are “sector” mutual funds for purposes of the regulatory exemption</a:t>
            </a:r>
            <a:r>
              <a:rPr lang="en-US" sz="2400" dirty="0" smtClean="0">
                <a:latin typeface="Calibri" panose="020F0502020204030204" pitchFamily="34" charset="0"/>
                <a:cs typeface="Calibri" panose="020F0502020204030204" pitchFamily="34" charset="0"/>
              </a:rPr>
              <a:t>.”</a:t>
            </a:r>
            <a:endParaRPr lang="en-US" sz="2400" u="none" dirty="0">
              <a:latin typeface="Calibri" pitchFamily="34" charset="0"/>
              <a:cs typeface="Calibri" panose="020F0502020204030204" pitchFamily="34" charset="0"/>
            </a:endParaRPr>
          </a:p>
        </p:txBody>
      </p:sp>
      <p:sp>
        <p:nvSpPr>
          <p:cNvPr id="3" name="Slide Number Placeholder 2"/>
          <p:cNvSpPr>
            <a:spLocks noGrp="1"/>
          </p:cNvSpPr>
          <p:nvPr>
            <p:ph type="sldNum" sz="quarter" idx="12"/>
          </p:nvPr>
        </p:nvSpPr>
        <p:spPr/>
        <p:txBody>
          <a:bodyPr/>
          <a:lstStyle/>
          <a:p>
            <a:fld id="{1B25802B-1C1D-47CB-B414-4DFB7A867B42}" type="slidenum">
              <a:rPr lang="en-US" smtClean="0"/>
              <a:pPr/>
              <a:t>16</a:t>
            </a:fld>
            <a:endParaRPr lang="en-US"/>
          </a:p>
        </p:txBody>
      </p:sp>
      <p:sp>
        <p:nvSpPr>
          <p:cNvPr id="7" name="Rectangle 2"/>
          <p:cNvSpPr txBox="1">
            <a:spLocks noChangeArrowheads="1"/>
          </p:cNvSpPr>
          <p:nvPr/>
        </p:nvSpPr>
        <p:spPr>
          <a:xfrm>
            <a:off x="750651" y="200045"/>
            <a:ext cx="7924800" cy="1066800"/>
          </a:xfrm>
          <a:prstGeom prst="rect">
            <a:avLst/>
          </a:prstGeom>
        </p:spPr>
        <p:txBody>
          <a:bodyPr>
            <a:scene3d>
              <a:camera prst="orthographicFront"/>
              <a:lightRig rig="threePt" dir="t"/>
            </a:scene3d>
            <a:sp3d extrusionH="57150">
              <a:bevelT w="38100" h="38100"/>
            </a:sp3d>
          </a:bodyPr>
          <a:lstStyle/>
          <a:p>
            <a:pPr>
              <a:spcBef>
                <a:spcPct val="0"/>
              </a:spcBef>
              <a:defRPr/>
            </a:pPr>
            <a:r>
              <a:rPr lang="en-US" sz="44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LA-19-06:  Information Technology Funds</a:t>
            </a:r>
          </a:p>
        </p:txBody>
      </p:sp>
      <p:cxnSp>
        <p:nvCxnSpPr>
          <p:cNvPr id="8" name="Straight Connector 7"/>
          <p:cNvCxnSpPr/>
          <p:nvPr/>
        </p:nvCxnSpPr>
        <p:spPr bwMode="auto">
          <a:xfrm>
            <a:off x="0" y="1752600"/>
            <a:ext cx="9144000" cy="0"/>
          </a:xfrm>
          <a:prstGeom prst="line">
            <a:avLst/>
          </a:prstGeom>
          <a:ln w="381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65000"/>
                <a:lumOff val="35000"/>
              </a:schemeClr>
            </a:gs>
            <a:gs pos="100000">
              <a:schemeClr val="bg2">
                <a:shade val="45000"/>
                <a:satMod val="120000"/>
              </a:schemeClr>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46238"/>
            <a:ext cx="8458200" cy="5440362"/>
          </a:xfrm>
        </p:spPr>
        <p:txBody>
          <a:bodyPr>
            <a:normAutofit fontScale="25000" lnSpcReduction="20000"/>
          </a:bodyPr>
          <a:lstStyle/>
          <a:p>
            <a:r>
              <a:rPr lang="en-US" sz="8000" u="sng" dirty="0" smtClean="0">
                <a:latin typeface="Calibri" panose="020F0502020204030204" pitchFamily="34" charset="0"/>
                <a:cs typeface="Calibri" panose="020F0502020204030204" pitchFamily="34" charset="0"/>
              </a:rPr>
              <a:t>Investment objective</a:t>
            </a:r>
            <a:r>
              <a:rPr lang="en-US" sz="8000" dirty="0" smtClean="0">
                <a:latin typeface="Calibri" panose="020F0502020204030204" pitchFamily="34" charset="0"/>
                <a:cs typeface="Calibri" panose="020F0502020204030204" pitchFamily="34" charset="0"/>
              </a:rPr>
              <a:t>: Seeks to track investment results of Dorsey Wright Technology Technical Leaders Index.</a:t>
            </a:r>
          </a:p>
          <a:p>
            <a:endParaRPr lang="en-US" sz="4000" dirty="0" smtClean="0">
              <a:latin typeface="Calibri" panose="020F0502020204030204" pitchFamily="34" charset="0"/>
              <a:cs typeface="Calibri" panose="020F0502020204030204" pitchFamily="34" charset="0"/>
            </a:endParaRPr>
          </a:p>
          <a:p>
            <a:r>
              <a:rPr lang="en-US" sz="8000" u="sng" dirty="0" smtClean="0">
                <a:latin typeface="Calibri" panose="020F0502020204030204" pitchFamily="34" charset="0"/>
                <a:cs typeface="Calibri" panose="020F0502020204030204" pitchFamily="34" charset="0"/>
              </a:rPr>
              <a:t>Principal Investment Strategies</a:t>
            </a:r>
            <a:r>
              <a:rPr lang="en-US" sz="8000" dirty="0" smtClean="0">
                <a:latin typeface="Calibri" panose="020F0502020204030204" pitchFamily="34" charset="0"/>
                <a:cs typeface="Calibri" panose="020F0502020204030204" pitchFamily="34" charset="0"/>
              </a:rPr>
              <a:t>: </a:t>
            </a:r>
            <a:r>
              <a:rPr lang="en-US" sz="8000" dirty="0">
                <a:latin typeface="Calibri" panose="020F0502020204030204" pitchFamily="34" charset="0"/>
                <a:cs typeface="Calibri" panose="020F0502020204030204" pitchFamily="34" charset="0"/>
              </a:rPr>
              <a:t>After giving each eligible security a momentum score, the </a:t>
            </a:r>
            <a:r>
              <a:rPr lang="en-US" sz="8000" dirty="0" smtClean="0">
                <a:latin typeface="Calibri" panose="020F0502020204030204" pitchFamily="34" charset="0"/>
                <a:cs typeface="Calibri" panose="020F0502020204030204" pitchFamily="34" charset="0"/>
              </a:rPr>
              <a:t>Index Provider </a:t>
            </a:r>
            <a:r>
              <a:rPr lang="en-US" sz="8000" dirty="0">
                <a:latin typeface="Calibri" panose="020F0502020204030204" pitchFamily="34" charset="0"/>
                <a:cs typeface="Calibri" panose="020F0502020204030204" pitchFamily="34" charset="0"/>
              </a:rPr>
              <a:t>selects at least 30 securities with the highest </a:t>
            </a:r>
            <a:r>
              <a:rPr lang="en-US" sz="8000" dirty="0" smtClean="0">
                <a:latin typeface="Calibri" panose="020F0502020204030204" pitchFamily="34" charset="0"/>
                <a:cs typeface="Calibri" panose="020F0502020204030204" pitchFamily="34" charset="0"/>
              </a:rPr>
              <a:t>momentum scores </a:t>
            </a:r>
            <a:r>
              <a:rPr lang="en-US" sz="8000" dirty="0">
                <a:latin typeface="Calibri" panose="020F0502020204030204" pitchFamily="34" charset="0"/>
                <a:cs typeface="Calibri" panose="020F0502020204030204" pitchFamily="34" charset="0"/>
              </a:rPr>
              <a:t>from the technology sector, as determined by the </a:t>
            </a:r>
            <a:r>
              <a:rPr lang="en-US" sz="8000" dirty="0" smtClean="0">
                <a:latin typeface="Calibri" panose="020F0502020204030204" pitchFamily="34" charset="0"/>
                <a:cs typeface="Calibri" panose="020F0502020204030204" pitchFamily="34" charset="0"/>
              </a:rPr>
              <a:t>Index Provider</a:t>
            </a:r>
            <a:r>
              <a:rPr lang="en-US" sz="8000" dirty="0">
                <a:latin typeface="Calibri" panose="020F0502020204030204" pitchFamily="34" charset="0"/>
                <a:cs typeface="Calibri" panose="020F0502020204030204" pitchFamily="34" charset="0"/>
              </a:rPr>
              <a:t>, for inclusion in the Underlying Index. Companies in the technology sector are principally </a:t>
            </a:r>
            <a:r>
              <a:rPr lang="en-US" sz="8000" dirty="0">
                <a:solidFill>
                  <a:srgbClr val="FFFF00"/>
                </a:solidFill>
                <a:latin typeface="Calibri" panose="020F0502020204030204" pitchFamily="34" charset="0"/>
                <a:cs typeface="Calibri" panose="020F0502020204030204" pitchFamily="34" charset="0"/>
              </a:rPr>
              <a:t>engaged in the business of providing technology-related products and services, including computer hardware and software, Internet, electronics and semiconductors, and wireless communication technologies.</a:t>
            </a:r>
          </a:p>
          <a:p>
            <a:endParaRPr lang="en-US" sz="4000" dirty="0" smtClean="0">
              <a:latin typeface="Calibri" panose="020F0502020204030204" pitchFamily="34" charset="0"/>
              <a:cs typeface="Calibri" panose="020F0502020204030204" pitchFamily="34" charset="0"/>
            </a:endParaRPr>
          </a:p>
          <a:p>
            <a:r>
              <a:rPr lang="en-US" sz="8000" dirty="0" smtClean="0">
                <a:latin typeface="Calibri" panose="020F0502020204030204" pitchFamily="34" charset="0"/>
                <a:cs typeface="Calibri" panose="020F0502020204030204" pitchFamily="34" charset="0"/>
              </a:rPr>
              <a:t>The Fund will concentrate its investments(i.e., invest 25% or more of the value of its total assets) insecurities of issuers in any one industry or group of industries only to the extent that the Underlying Index reflects a concentration in that industry or group of industries. The Fund will not otherwise concentrate its investments in securities of issuers in any one industry or group of industries. </a:t>
            </a:r>
            <a:r>
              <a:rPr lang="en-US" sz="8000" dirty="0" smtClean="0">
                <a:solidFill>
                  <a:srgbClr val="FFFF00"/>
                </a:solidFill>
                <a:latin typeface="Calibri" panose="020F0502020204030204" pitchFamily="34" charset="0"/>
                <a:cs typeface="Calibri" panose="020F0502020204030204" pitchFamily="34" charset="0"/>
              </a:rPr>
              <a:t>As of April 30, 2019, the Fund had significant exposure to the information technology sector. </a:t>
            </a:r>
            <a:r>
              <a:rPr lang="en-US" sz="8000" dirty="0" smtClean="0">
                <a:latin typeface="Calibri" panose="020F0502020204030204" pitchFamily="34" charset="0"/>
                <a:cs typeface="Calibri" panose="020F0502020204030204" pitchFamily="34" charset="0"/>
              </a:rPr>
              <a:t>The Fund’s portfolio holdings, and the extent to which it concentrates its investments, are likely to change over time.</a:t>
            </a:r>
          </a:p>
          <a:p>
            <a:endParaRPr lang="en-US" dirty="0"/>
          </a:p>
        </p:txBody>
      </p:sp>
      <p:sp>
        <p:nvSpPr>
          <p:cNvPr id="4" name="Slide Number Placeholder 3"/>
          <p:cNvSpPr>
            <a:spLocks noGrp="1"/>
          </p:cNvSpPr>
          <p:nvPr>
            <p:ph type="sldNum" sz="quarter" idx="12"/>
          </p:nvPr>
        </p:nvSpPr>
        <p:spPr/>
        <p:txBody>
          <a:bodyPr/>
          <a:lstStyle/>
          <a:p>
            <a:fld id="{1B25802B-1C1D-47CB-B414-4DFB7A867B42}" type="slidenum">
              <a:rPr lang="en-US" smtClean="0"/>
              <a:pPr/>
              <a:t>17</a:t>
            </a:fld>
            <a:endParaRPr lang="en-US"/>
          </a:p>
        </p:txBody>
      </p:sp>
      <p:sp>
        <p:nvSpPr>
          <p:cNvPr id="6" name="Rectangle 2"/>
          <p:cNvSpPr txBox="1">
            <a:spLocks noChangeArrowheads="1"/>
          </p:cNvSpPr>
          <p:nvPr/>
        </p:nvSpPr>
        <p:spPr>
          <a:xfrm>
            <a:off x="1066800" y="152400"/>
            <a:ext cx="7162800" cy="1066800"/>
          </a:xfrm>
          <a:prstGeom prst="rect">
            <a:avLst/>
          </a:prstGeom>
        </p:spPr>
        <p:txBody>
          <a:bodyPr>
            <a:scene3d>
              <a:camera prst="orthographicFront"/>
              <a:lightRig rig="threePt" dir="t"/>
            </a:scene3d>
            <a:sp3d extrusionH="57150">
              <a:bevelT w="38100" h="38100"/>
            </a:sp3d>
          </a:bodyPr>
          <a:lstStyle/>
          <a:p>
            <a:pPr>
              <a:spcBef>
                <a:spcPct val="0"/>
              </a:spcBef>
              <a:defRPr/>
            </a:pPr>
            <a:r>
              <a:rPr lang="en-US" sz="44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Invesco DWA Technology Momentum</a:t>
            </a:r>
          </a:p>
        </p:txBody>
      </p:sp>
    </p:spTree>
    <p:extLst>
      <p:ext uri="{BB962C8B-B14F-4D97-AF65-F5344CB8AC3E}">
        <p14:creationId xmlns:p14="http://schemas.microsoft.com/office/powerpoint/2010/main" val="8212097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65000"/>
                <a:lumOff val="35000"/>
              </a:schemeClr>
            </a:gs>
            <a:gs pos="100000">
              <a:schemeClr val="bg2">
                <a:shade val="45000"/>
                <a:satMod val="120000"/>
              </a:schemeClr>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50179" name="TextBox 4"/>
          <p:cNvSpPr txBox="1">
            <a:spLocks noChangeArrowheads="1"/>
          </p:cNvSpPr>
          <p:nvPr/>
        </p:nvSpPr>
        <p:spPr bwMode="auto">
          <a:xfrm>
            <a:off x="2335191" y="1800285"/>
            <a:ext cx="6427809" cy="4401205"/>
          </a:xfrm>
          <a:prstGeom prst="rect">
            <a:avLst/>
          </a:prstGeom>
          <a:noFill/>
          <a:ln w="9525">
            <a:noFill/>
            <a:miter lim="800000"/>
            <a:headEnd/>
            <a:tailEnd/>
          </a:ln>
        </p:spPr>
        <p:txBody>
          <a:bodyPr wrap="square">
            <a:spAutoFit/>
          </a:bodyPr>
          <a:lstStyle/>
          <a:p>
            <a:r>
              <a:rPr lang="en-US" sz="2800" u="none" dirty="0" smtClean="0">
                <a:latin typeface="Calibri" panose="020F0502020204030204" pitchFamily="34" charset="0"/>
                <a:cs typeface="Calibri" panose="020F0502020204030204" pitchFamily="34" charset="0"/>
              </a:rPr>
              <a:t>Janus Henderson Emerging Markets Fund</a:t>
            </a:r>
          </a:p>
          <a:p>
            <a:endParaRPr lang="en-US" sz="2800" dirty="0">
              <a:latin typeface="Calibri" panose="020F0502020204030204" pitchFamily="34" charset="0"/>
              <a:cs typeface="Calibri" panose="020F0502020204030204" pitchFamily="34" charset="0"/>
            </a:endParaRPr>
          </a:p>
          <a:p>
            <a:r>
              <a:rPr lang="en-US" sz="2800" dirty="0">
                <a:latin typeface="Calibri" panose="020F0502020204030204" pitchFamily="34" charset="0"/>
                <a:cs typeface="Calibri" panose="020F0502020204030204" pitchFamily="34" charset="0"/>
              </a:rPr>
              <a:t>Vanguard Health Care Fund</a:t>
            </a:r>
          </a:p>
          <a:p>
            <a:r>
              <a:rPr lang="en-US" sz="2800" dirty="0">
                <a:solidFill>
                  <a:srgbClr val="FFC000"/>
                </a:solidFill>
                <a:latin typeface="Calibri" panose="020F0502020204030204" pitchFamily="34" charset="0"/>
                <a:cs typeface="Calibri" panose="020F0502020204030204" pitchFamily="34" charset="0"/>
              </a:rPr>
              <a:t>Sector fund not eligible for </a:t>
            </a:r>
            <a:r>
              <a:rPr lang="en-US" sz="2800" dirty="0" smtClean="0">
                <a:solidFill>
                  <a:srgbClr val="FFC000"/>
                </a:solidFill>
                <a:latin typeface="Calibri" panose="020F0502020204030204" pitchFamily="34" charset="0"/>
                <a:cs typeface="Calibri" panose="020F0502020204030204" pitchFamily="34" charset="0"/>
              </a:rPr>
              <a:t>diversified Exemption</a:t>
            </a:r>
          </a:p>
          <a:p>
            <a:endParaRPr lang="en-US" sz="2800" dirty="0">
              <a:solidFill>
                <a:srgbClr val="FFC000"/>
              </a:solidFill>
              <a:latin typeface="Calibri" panose="020F0502020204030204" pitchFamily="34" charset="0"/>
              <a:cs typeface="Calibri" panose="020F0502020204030204" pitchFamily="34" charset="0"/>
            </a:endParaRPr>
          </a:p>
          <a:p>
            <a:r>
              <a:rPr lang="en-US" sz="2800" dirty="0">
                <a:latin typeface="Calibri" panose="020F0502020204030204" pitchFamily="34" charset="0"/>
                <a:cs typeface="Calibri" panose="020F0502020204030204" pitchFamily="34" charset="0"/>
              </a:rPr>
              <a:t>Fidelity Real Estate Investment </a:t>
            </a:r>
            <a:r>
              <a:rPr lang="en-US" sz="2800" dirty="0" smtClean="0">
                <a:latin typeface="Calibri" panose="020F0502020204030204" pitchFamily="34" charset="0"/>
                <a:cs typeface="Calibri" panose="020F0502020204030204" pitchFamily="34" charset="0"/>
              </a:rPr>
              <a:t>Portfolio</a:t>
            </a:r>
          </a:p>
          <a:p>
            <a:endParaRPr lang="en-US" sz="2800" dirty="0">
              <a:latin typeface="Calibri" panose="020F0502020204030204" pitchFamily="34" charset="0"/>
              <a:cs typeface="Calibri" panose="020F0502020204030204" pitchFamily="34" charset="0"/>
            </a:endParaRPr>
          </a:p>
          <a:p>
            <a:endParaRPr lang="en-US" sz="2800" dirty="0" smtClean="0">
              <a:latin typeface="Calibri" panose="020F0502020204030204" pitchFamily="34" charset="0"/>
              <a:cs typeface="Calibri" panose="020F0502020204030204" pitchFamily="34" charset="0"/>
            </a:endParaRPr>
          </a:p>
          <a:p>
            <a:r>
              <a:rPr lang="en-US" sz="2800" dirty="0" smtClean="0">
                <a:latin typeface="Calibri" panose="020F0502020204030204" pitchFamily="34" charset="0"/>
                <a:cs typeface="Calibri" panose="020F0502020204030204" pitchFamily="34" charset="0"/>
              </a:rPr>
              <a:t>Invesco </a:t>
            </a:r>
            <a:r>
              <a:rPr lang="en-US" sz="2800" dirty="0">
                <a:latin typeface="Calibri" panose="020F0502020204030204" pitchFamily="34" charset="0"/>
                <a:cs typeface="Calibri" panose="020F0502020204030204" pitchFamily="34" charset="0"/>
              </a:rPr>
              <a:t>DWA Technology </a:t>
            </a:r>
            <a:r>
              <a:rPr lang="en-US" sz="2800" dirty="0" smtClean="0">
                <a:latin typeface="Calibri" panose="020F0502020204030204" pitchFamily="34" charset="0"/>
                <a:cs typeface="Calibri" panose="020F0502020204030204" pitchFamily="34" charset="0"/>
              </a:rPr>
              <a:t>Momentum</a:t>
            </a:r>
            <a:endParaRPr lang="en-US" sz="2800" dirty="0">
              <a:latin typeface="Calibri" panose="020F0502020204030204" pitchFamily="34" charset="0"/>
              <a:cs typeface="Calibri" panose="020F0502020204030204" pitchFamily="34" charset="0"/>
            </a:endParaRPr>
          </a:p>
        </p:txBody>
      </p:sp>
      <p:sp>
        <p:nvSpPr>
          <p:cNvPr id="6" name="TextBox 5"/>
          <p:cNvSpPr txBox="1">
            <a:spLocks noChangeArrowheads="1"/>
          </p:cNvSpPr>
          <p:nvPr/>
        </p:nvSpPr>
        <p:spPr bwMode="auto">
          <a:xfrm>
            <a:off x="990600" y="1607403"/>
            <a:ext cx="1295400" cy="830997"/>
          </a:xfrm>
          <a:prstGeom prst="rect">
            <a:avLst/>
          </a:prstGeom>
          <a:noFill/>
          <a:ln w="9525">
            <a:noFill/>
            <a:miter lim="800000"/>
            <a:headEnd/>
            <a:tailEnd/>
          </a:ln>
        </p:spPr>
        <p:txBody>
          <a:bodyPr wrap="square">
            <a:spAutoFit/>
          </a:bodyPr>
          <a:lstStyle/>
          <a:p>
            <a:r>
              <a:rPr lang="en-US" sz="4800" b="1" u="none" dirty="0" smtClean="0">
                <a:solidFill>
                  <a:srgbClr val="FFFF00"/>
                </a:solidFill>
                <a:latin typeface="Calibri" panose="020F0502020204030204" pitchFamily="34" charset="0"/>
                <a:cs typeface="Calibri" panose="020F0502020204030204" pitchFamily="34" charset="0"/>
              </a:rPr>
              <a:t>Yes</a:t>
            </a:r>
            <a:endParaRPr lang="en-US" sz="4800" b="1" u="none" dirty="0">
              <a:solidFill>
                <a:srgbClr val="FFFF00"/>
              </a:solidFill>
              <a:latin typeface="Calibri" panose="020F0502020204030204" pitchFamily="34" charset="0"/>
              <a:cs typeface="Calibri" panose="020F0502020204030204" pitchFamily="34" charset="0"/>
            </a:endParaRPr>
          </a:p>
        </p:txBody>
      </p:sp>
      <p:sp>
        <p:nvSpPr>
          <p:cNvPr id="7" name="TextBox 6"/>
          <p:cNvSpPr txBox="1">
            <a:spLocks noChangeArrowheads="1"/>
          </p:cNvSpPr>
          <p:nvPr/>
        </p:nvSpPr>
        <p:spPr bwMode="auto">
          <a:xfrm>
            <a:off x="1039789" y="2667000"/>
            <a:ext cx="1246211" cy="838200"/>
          </a:xfrm>
          <a:prstGeom prst="rect">
            <a:avLst/>
          </a:prstGeom>
          <a:noFill/>
          <a:ln w="9525">
            <a:noFill/>
            <a:miter lim="800000"/>
            <a:headEnd/>
            <a:tailEnd/>
          </a:ln>
        </p:spPr>
        <p:txBody>
          <a:bodyPr wrap="square">
            <a:spAutoFit/>
          </a:bodyPr>
          <a:lstStyle/>
          <a:p>
            <a:r>
              <a:rPr lang="en-US" sz="4800" b="1" dirty="0" smtClean="0">
                <a:solidFill>
                  <a:srgbClr val="FF0000"/>
                </a:solidFill>
                <a:latin typeface="Calibri" panose="020F0502020204030204" pitchFamily="34" charset="0"/>
                <a:cs typeface="Calibri" panose="020F0502020204030204" pitchFamily="34" charset="0"/>
                <a:sym typeface="Wingdings 2" pitchFamily="18" charset="2"/>
              </a:rPr>
              <a:t>No</a:t>
            </a:r>
            <a:endParaRPr lang="en-US" sz="4800" b="1" u="none" dirty="0">
              <a:solidFill>
                <a:srgbClr val="FF0000"/>
              </a:solidFill>
              <a:latin typeface="Calibri" panose="020F0502020204030204" pitchFamily="34" charset="0"/>
              <a:cs typeface="Calibri" panose="020F0502020204030204" pitchFamily="34" charset="0"/>
            </a:endParaRPr>
          </a:p>
        </p:txBody>
      </p:sp>
      <p:sp>
        <p:nvSpPr>
          <p:cNvPr id="18" name="TextBox 17"/>
          <p:cNvSpPr txBox="1">
            <a:spLocks noChangeArrowheads="1"/>
          </p:cNvSpPr>
          <p:nvPr/>
        </p:nvSpPr>
        <p:spPr bwMode="auto">
          <a:xfrm flipH="1">
            <a:off x="1039789" y="4191000"/>
            <a:ext cx="1295401" cy="830997"/>
          </a:xfrm>
          <a:prstGeom prst="rect">
            <a:avLst/>
          </a:prstGeom>
          <a:noFill/>
          <a:ln w="9525">
            <a:noFill/>
            <a:miter lim="800000"/>
            <a:headEnd/>
            <a:tailEnd/>
          </a:ln>
        </p:spPr>
        <p:txBody>
          <a:bodyPr wrap="square">
            <a:spAutoFit/>
          </a:bodyPr>
          <a:lstStyle/>
          <a:p>
            <a:r>
              <a:rPr lang="en-US" sz="4800" b="1" dirty="0" smtClean="0">
                <a:solidFill>
                  <a:srgbClr val="FFFF00"/>
                </a:solidFill>
                <a:latin typeface="Calibri" panose="020F0502020204030204" pitchFamily="34" charset="0"/>
                <a:cs typeface="Calibri" panose="020F0502020204030204" pitchFamily="34" charset="0"/>
                <a:sym typeface="Wingdings 2" pitchFamily="18" charset="2"/>
              </a:rPr>
              <a:t>Yes</a:t>
            </a:r>
            <a:endParaRPr lang="en-US" sz="4800" b="1" u="none" dirty="0">
              <a:solidFill>
                <a:srgbClr val="FFFF00"/>
              </a:solidFill>
              <a:latin typeface="Calibri" panose="020F0502020204030204" pitchFamily="34" charset="0"/>
              <a:cs typeface="Calibri" panose="020F0502020204030204" pitchFamily="34" charset="0"/>
            </a:endParaRPr>
          </a:p>
        </p:txBody>
      </p:sp>
      <p:sp>
        <p:nvSpPr>
          <p:cNvPr id="8" name="Rectangle 7"/>
          <p:cNvSpPr/>
          <p:nvPr/>
        </p:nvSpPr>
        <p:spPr>
          <a:xfrm>
            <a:off x="1039790" y="5493603"/>
            <a:ext cx="1396742" cy="830997"/>
          </a:xfrm>
          <a:prstGeom prst="rect">
            <a:avLst/>
          </a:prstGeom>
        </p:spPr>
        <p:txBody>
          <a:bodyPr wrap="square">
            <a:spAutoFit/>
          </a:bodyPr>
          <a:lstStyle/>
          <a:p>
            <a:pPr lvl="0"/>
            <a:r>
              <a:rPr lang="en-US" sz="4800" b="1" dirty="0" smtClean="0">
                <a:solidFill>
                  <a:srgbClr val="FFFF00"/>
                </a:solidFill>
                <a:latin typeface="Calibri" panose="020F0502020204030204" pitchFamily="34" charset="0"/>
                <a:cs typeface="Calibri" panose="020F0502020204030204" pitchFamily="34" charset="0"/>
                <a:sym typeface="Wingdings 2" pitchFamily="18" charset="2"/>
              </a:rPr>
              <a:t>Yes</a:t>
            </a:r>
            <a:endParaRPr lang="en-US" sz="4800" b="1" dirty="0">
              <a:solidFill>
                <a:srgbClr val="FFFF00"/>
              </a:solidFill>
              <a:latin typeface="Calibri" panose="020F0502020204030204" pitchFamily="34" charset="0"/>
              <a:cs typeface="Calibri" panose="020F0502020204030204" pitchFamily="34" charset="0"/>
            </a:endParaRPr>
          </a:p>
        </p:txBody>
      </p:sp>
      <p:sp>
        <p:nvSpPr>
          <p:cNvPr id="11" name="Slide Number Placeholder 10"/>
          <p:cNvSpPr>
            <a:spLocks noGrp="1"/>
          </p:cNvSpPr>
          <p:nvPr>
            <p:ph type="sldNum" sz="quarter" idx="12"/>
          </p:nvPr>
        </p:nvSpPr>
        <p:spPr/>
        <p:txBody>
          <a:bodyPr/>
          <a:lstStyle/>
          <a:p>
            <a:fld id="{1B25802B-1C1D-47CB-B414-4DFB7A867B42}" type="slidenum">
              <a:rPr lang="en-US" smtClean="0"/>
              <a:pPr/>
              <a:t>18</a:t>
            </a:fld>
            <a:endParaRPr lang="en-US"/>
          </a:p>
        </p:txBody>
      </p:sp>
      <p:sp>
        <p:nvSpPr>
          <p:cNvPr id="12" name="Rectangle 2"/>
          <p:cNvSpPr txBox="1">
            <a:spLocks noChangeArrowheads="1"/>
          </p:cNvSpPr>
          <p:nvPr/>
        </p:nvSpPr>
        <p:spPr>
          <a:xfrm>
            <a:off x="2908819" y="457200"/>
            <a:ext cx="2830749" cy="1066800"/>
          </a:xfrm>
          <a:prstGeom prst="rect">
            <a:avLst/>
          </a:prstGeom>
        </p:spPr>
        <p:txBody>
          <a:bodyPr>
            <a:scene3d>
              <a:camera prst="orthographicFront"/>
              <a:lightRig rig="threePt" dir="t"/>
            </a:scene3d>
            <a:sp3d extrusionH="57150">
              <a:bevelT w="38100" h="38100"/>
            </a:sp3d>
          </a:bodyPr>
          <a:lstStyle/>
          <a:p>
            <a:pPr>
              <a:spcBef>
                <a:spcPct val="0"/>
              </a:spcBef>
              <a:defRPr/>
            </a:pPr>
            <a:r>
              <a:rPr lang="en-US" sz="44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Summary</a:t>
            </a:r>
          </a:p>
        </p:txBody>
      </p:sp>
    </p:spTree>
    <p:extLst>
      <p:ext uri="{BB962C8B-B14F-4D97-AF65-F5344CB8AC3E}">
        <p14:creationId xmlns:p14="http://schemas.microsoft.com/office/powerpoint/2010/main" val="19671403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65000"/>
                <a:lumOff val="35000"/>
              </a:schemeClr>
            </a:gs>
            <a:gs pos="100000">
              <a:schemeClr val="bg2">
                <a:shade val="45000"/>
                <a:satMod val="120000"/>
              </a:schemeClr>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11" name="Rectangle 2"/>
          <p:cNvSpPr txBox="1">
            <a:spLocks noChangeArrowheads="1"/>
          </p:cNvSpPr>
          <p:nvPr/>
        </p:nvSpPr>
        <p:spPr>
          <a:xfrm>
            <a:off x="76200" y="0"/>
            <a:ext cx="9220200" cy="1447801"/>
          </a:xfrm>
          <a:prstGeom prst="rect">
            <a:avLst/>
          </a:prstGeom>
        </p:spPr>
        <p:txBody>
          <a:bodyPr>
            <a:scene3d>
              <a:camera prst="orthographicFront"/>
              <a:lightRig rig="threePt" dir="t"/>
            </a:scene3d>
            <a:sp3d extrusionH="57150">
              <a:bevelT w="38100" h="38100"/>
            </a:sp3d>
          </a:bodyPr>
          <a:lstStyle/>
          <a:p>
            <a:pPr>
              <a:spcBef>
                <a:spcPct val="0"/>
              </a:spcBef>
              <a:defRPr/>
            </a:pPr>
            <a:r>
              <a:rPr lang="en-US" sz="44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Does the Exemption Apply?</a:t>
            </a:r>
          </a:p>
          <a:p>
            <a:pPr>
              <a:spcBef>
                <a:spcPct val="0"/>
              </a:spcBef>
              <a:defRPr/>
            </a:pPr>
            <a:r>
              <a:rPr lang="en-US" sz="44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Step 3: Is the Value of the Sector </a:t>
            </a:r>
            <a:r>
              <a:rPr lang="en-US" sz="44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F</a:t>
            </a:r>
            <a:r>
              <a:rPr lang="en-US" sz="44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und(s) Below $50,000</a:t>
            </a:r>
            <a:r>
              <a:rPr lang="en-US" sz="4400" b="1" i="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a:t>
            </a:r>
          </a:p>
          <a:p>
            <a:pPr algn="ctr">
              <a:spcBef>
                <a:spcPct val="0"/>
              </a:spcBef>
              <a:defRPr/>
            </a:pPr>
            <a:endParaRPr kumimoji="0" lang="en-US" sz="4100" b="1" i="0" u="sng"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
        <p:nvSpPr>
          <p:cNvPr id="10" name="Rectangle 1"/>
          <p:cNvSpPr>
            <a:spLocks noChangeArrowheads="1"/>
          </p:cNvSpPr>
          <p:nvPr/>
        </p:nvSpPr>
        <p:spPr bwMode="auto">
          <a:xfrm>
            <a:off x="533400" y="2779455"/>
            <a:ext cx="8153400" cy="2554545"/>
          </a:xfrm>
          <a:prstGeom prst="rect">
            <a:avLst/>
          </a:prstGeom>
          <a:noFill/>
          <a:ln w="9525">
            <a:noFill/>
            <a:miter lim="800000"/>
            <a:headEnd/>
            <a:tailEnd/>
          </a:ln>
        </p:spPr>
        <p:txBody>
          <a:bodyPr wrap="square">
            <a:spAutoFit/>
          </a:bodyPr>
          <a:lstStyle/>
          <a:p>
            <a:r>
              <a:rPr lang="en-US" sz="3200" u="none" dirty="0" smtClean="0">
                <a:latin typeface="Calibri" pitchFamily="34" charset="0"/>
              </a:rPr>
              <a:t>Is </a:t>
            </a:r>
            <a:r>
              <a:rPr lang="en-US" sz="3200" u="none" dirty="0">
                <a:latin typeface="Calibri" pitchFamily="34" charset="0"/>
              </a:rPr>
              <a:t>the </a:t>
            </a:r>
            <a:r>
              <a:rPr lang="en-US" sz="3200" u="none" dirty="0">
                <a:solidFill>
                  <a:srgbClr val="FFC000"/>
                </a:solidFill>
                <a:latin typeface="Calibri" pitchFamily="34" charset="0"/>
              </a:rPr>
              <a:t>aggregate</a:t>
            </a:r>
            <a:r>
              <a:rPr lang="en-US" sz="3200" u="none" dirty="0">
                <a:latin typeface="Calibri" pitchFamily="34" charset="0"/>
              </a:rPr>
              <a:t> market value of the employee’s interests in </a:t>
            </a:r>
            <a:r>
              <a:rPr lang="en-US" sz="3200" u="none" dirty="0">
                <a:solidFill>
                  <a:srgbClr val="FFC000"/>
                </a:solidFill>
                <a:latin typeface="Calibri" pitchFamily="34" charset="0"/>
              </a:rPr>
              <a:t>all sector mutual funds </a:t>
            </a:r>
            <a:r>
              <a:rPr lang="en-US" sz="3200" u="none" dirty="0">
                <a:latin typeface="Calibri" pitchFamily="34" charset="0"/>
              </a:rPr>
              <a:t>that concentrate in the same sector and have one or more holdings that might be affected by the particular matter </a:t>
            </a:r>
            <a:r>
              <a:rPr lang="en-US" sz="3200" u="none" dirty="0">
                <a:solidFill>
                  <a:srgbClr val="FFC000"/>
                </a:solidFill>
                <a:latin typeface="Calibri" pitchFamily="34" charset="0"/>
              </a:rPr>
              <a:t>$50,000 or less</a:t>
            </a:r>
            <a:r>
              <a:rPr lang="en-US" sz="3200" u="none" dirty="0" smtClean="0">
                <a:latin typeface="Calibri" pitchFamily="34" charset="0"/>
              </a:rPr>
              <a:t>?</a:t>
            </a:r>
          </a:p>
        </p:txBody>
      </p:sp>
      <p:sp>
        <p:nvSpPr>
          <p:cNvPr id="13" name="TextBox 12"/>
          <p:cNvSpPr txBox="1"/>
          <p:nvPr/>
        </p:nvSpPr>
        <p:spPr>
          <a:xfrm>
            <a:off x="2286000" y="5710471"/>
            <a:ext cx="4038600" cy="584775"/>
          </a:xfrm>
          <a:prstGeom prst="rect">
            <a:avLst/>
          </a:prstGeom>
          <a:noFill/>
        </p:spPr>
        <p:txBody>
          <a:bodyPr wrap="square" rtlCol="0">
            <a:spAutoFit/>
          </a:bodyPr>
          <a:lstStyle/>
          <a:p>
            <a:r>
              <a:rPr lang="en-US" sz="3200" u="none" dirty="0" smtClean="0">
                <a:latin typeface="Calibri" pitchFamily="34" charset="0"/>
              </a:rPr>
              <a:t>5 CFR § 2640.201(b)(2)</a:t>
            </a:r>
            <a:endParaRPr lang="en-US" sz="3200" u="none" dirty="0">
              <a:latin typeface="Calibri" pitchFamily="34" charset="0"/>
            </a:endParaRPr>
          </a:p>
        </p:txBody>
      </p:sp>
      <p:sp>
        <p:nvSpPr>
          <p:cNvPr id="3" name="Slide Number Placeholder 2"/>
          <p:cNvSpPr>
            <a:spLocks noGrp="1"/>
          </p:cNvSpPr>
          <p:nvPr>
            <p:ph type="sldNum" sz="quarter" idx="12"/>
          </p:nvPr>
        </p:nvSpPr>
        <p:spPr/>
        <p:txBody>
          <a:bodyPr/>
          <a:lstStyle/>
          <a:p>
            <a:fld id="{1B25802B-1C1D-47CB-B414-4DFB7A867B42}" type="slidenum">
              <a:rPr lang="en-US" smtClean="0"/>
              <a:pPr/>
              <a:t>19</a:t>
            </a:fld>
            <a:endParaRPr lang="en-US"/>
          </a:p>
        </p:txBody>
      </p:sp>
      <p:cxnSp>
        <p:nvCxnSpPr>
          <p:cNvPr id="7" name="Straight Connector 6"/>
          <p:cNvCxnSpPr/>
          <p:nvPr/>
        </p:nvCxnSpPr>
        <p:spPr bwMode="auto">
          <a:xfrm>
            <a:off x="0" y="2286000"/>
            <a:ext cx="9144000" cy="0"/>
          </a:xfrm>
          <a:prstGeom prst="line">
            <a:avLst/>
          </a:prstGeom>
          <a:ln w="381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8570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alpha val="74000"/>
                <a:lumMod val="95000"/>
                <a:lumOff val="5000"/>
              </a:schemeClr>
            </a:gs>
            <a:gs pos="100000">
              <a:schemeClr val="bg2">
                <a:shade val="45000"/>
                <a:satMod val="120000"/>
              </a:schemeClr>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18434" name="Rectangle 1"/>
          <p:cNvSpPr>
            <a:spLocks noChangeArrowheads="1"/>
          </p:cNvSpPr>
          <p:nvPr/>
        </p:nvSpPr>
        <p:spPr bwMode="auto">
          <a:xfrm>
            <a:off x="228600" y="1066800"/>
            <a:ext cx="9144000" cy="4401205"/>
          </a:xfrm>
          <a:prstGeom prst="rect">
            <a:avLst/>
          </a:prstGeom>
          <a:noFill/>
          <a:ln w="9525">
            <a:noFill/>
            <a:miter lim="800000"/>
            <a:headEnd/>
            <a:tailEnd/>
          </a:ln>
        </p:spPr>
        <p:txBody>
          <a:bodyPr wrap="square">
            <a:spAutoFit/>
          </a:bodyPr>
          <a:lstStyle/>
          <a:p>
            <a:r>
              <a:rPr lang="en-US" sz="2800" u="none" dirty="0" smtClean="0">
                <a:latin typeface="Calibri" pitchFamily="34" charset="0"/>
              </a:rPr>
              <a:t>An employee of the FDA will </a:t>
            </a:r>
            <a:r>
              <a:rPr lang="en-US" sz="2800" u="none" dirty="0">
                <a:latin typeface="Calibri" pitchFamily="34" charset="0"/>
              </a:rPr>
              <a:t>be working </a:t>
            </a:r>
            <a:r>
              <a:rPr lang="en-US" sz="2800" u="none" dirty="0" smtClean="0">
                <a:latin typeface="Calibri" pitchFamily="34" charset="0"/>
              </a:rPr>
              <a:t>on reviewing and approving requests by drug companies for new medicines.  The employee’s investment portfolio consists of: </a:t>
            </a:r>
            <a:endParaRPr lang="en-US" sz="2800" dirty="0">
              <a:latin typeface="Calibri" pitchFamily="34" charset="0"/>
            </a:endParaRPr>
          </a:p>
          <a:p>
            <a:endParaRPr lang="en-US" sz="2800" u="none" dirty="0">
              <a:latin typeface="Calibri" pitchFamily="34" charset="0"/>
            </a:endParaRPr>
          </a:p>
          <a:p>
            <a:pPr marL="342900" indent="-342900">
              <a:buFont typeface="Arial" panose="020B0604020202020204" pitchFamily="34" charset="0"/>
              <a:buChar char="•"/>
            </a:pPr>
            <a:r>
              <a:rPr lang="en-US" sz="2400" u="none" dirty="0" smtClean="0">
                <a:latin typeface="Calibri" pitchFamily="34" charset="0"/>
              </a:rPr>
              <a:t>$100,000 </a:t>
            </a:r>
            <a:r>
              <a:rPr lang="en-US" sz="2400" u="none" dirty="0">
                <a:latin typeface="Calibri" pitchFamily="34" charset="0"/>
              </a:rPr>
              <a:t>invested in </a:t>
            </a:r>
            <a:r>
              <a:rPr lang="en-US" sz="2400" u="none" dirty="0" smtClean="0">
                <a:solidFill>
                  <a:srgbClr val="FFC000"/>
                </a:solidFill>
                <a:latin typeface="Calibri" pitchFamily="34" charset="0"/>
              </a:rPr>
              <a:t>Janus Henderson Emerging Markets Fund</a:t>
            </a:r>
          </a:p>
          <a:p>
            <a:pPr marL="342900" indent="-342900">
              <a:buFont typeface="Arial" panose="020B0604020202020204" pitchFamily="34" charset="0"/>
              <a:buChar char="•"/>
            </a:pPr>
            <a:endParaRPr lang="en-US" sz="2400" dirty="0">
              <a:solidFill>
                <a:srgbClr val="FFC000"/>
              </a:solidFill>
              <a:latin typeface="Calibri" pitchFamily="34" charset="0"/>
            </a:endParaRPr>
          </a:p>
          <a:p>
            <a:pPr marL="342900" indent="-342900">
              <a:buFont typeface="Arial" panose="020B0604020202020204" pitchFamily="34" charset="0"/>
              <a:buChar char="•"/>
            </a:pPr>
            <a:r>
              <a:rPr lang="en-US" sz="2400" u="none" dirty="0" smtClean="0">
                <a:latin typeface="Calibri" pitchFamily="34" charset="0"/>
              </a:rPr>
              <a:t>$14,000 invested in </a:t>
            </a:r>
            <a:r>
              <a:rPr lang="en-US" sz="2400" u="none" dirty="0">
                <a:solidFill>
                  <a:srgbClr val="FFC000"/>
                </a:solidFill>
                <a:latin typeface="Calibri" pitchFamily="34" charset="0"/>
              </a:rPr>
              <a:t>Vanguard </a:t>
            </a:r>
            <a:r>
              <a:rPr lang="en-US" sz="2400" u="none" dirty="0" smtClean="0">
                <a:solidFill>
                  <a:srgbClr val="FFC000"/>
                </a:solidFill>
                <a:latin typeface="Calibri" pitchFamily="34" charset="0"/>
              </a:rPr>
              <a:t>Health Care Fund</a:t>
            </a:r>
          </a:p>
          <a:p>
            <a:pPr marL="342900" indent="-342900">
              <a:buFont typeface="Arial" panose="020B0604020202020204" pitchFamily="34" charset="0"/>
              <a:buChar char="•"/>
            </a:pPr>
            <a:endParaRPr lang="en-US" sz="2400" dirty="0">
              <a:solidFill>
                <a:srgbClr val="FFC000"/>
              </a:solidFill>
              <a:latin typeface="Calibri" pitchFamily="34" charset="0"/>
            </a:endParaRPr>
          </a:p>
          <a:p>
            <a:pPr marL="342900" indent="-342900">
              <a:buFont typeface="Arial" panose="020B0604020202020204" pitchFamily="34" charset="0"/>
              <a:buChar char="•"/>
            </a:pPr>
            <a:r>
              <a:rPr lang="en-US" sz="2400" dirty="0" smtClean="0">
                <a:latin typeface="Calibri" pitchFamily="34" charset="0"/>
              </a:rPr>
              <a:t>$95,000 </a:t>
            </a:r>
            <a:r>
              <a:rPr lang="en-US" sz="2400" dirty="0">
                <a:latin typeface="Calibri" pitchFamily="34" charset="0"/>
              </a:rPr>
              <a:t>invested in </a:t>
            </a:r>
            <a:r>
              <a:rPr lang="en-US" sz="2400" dirty="0" smtClean="0">
                <a:solidFill>
                  <a:srgbClr val="FFC000"/>
                </a:solidFill>
                <a:latin typeface="Calibri" pitchFamily="34" charset="0"/>
              </a:rPr>
              <a:t>Fidelity Real Estate Investment Portfolio</a:t>
            </a:r>
          </a:p>
          <a:p>
            <a:pPr marL="342900" indent="-342900">
              <a:buFont typeface="Arial" panose="020B0604020202020204" pitchFamily="34" charset="0"/>
              <a:buChar char="•"/>
            </a:pPr>
            <a:endParaRPr lang="en-US" sz="2400" dirty="0">
              <a:solidFill>
                <a:srgbClr val="FFC000"/>
              </a:solidFill>
              <a:latin typeface="Calibri" pitchFamily="34" charset="0"/>
            </a:endParaRPr>
          </a:p>
          <a:p>
            <a:pPr marL="342900" indent="-342900">
              <a:buFont typeface="Arial" panose="020B0604020202020204" pitchFamily="34" charset="0"/>
              <a:buChar char="•"/>
            </a:pPr>
            <a:r>
              <a:rPr lang="en-US" sz="2400" dirty="0" smtClean="0">
                <a:latin typeface="Calibri" pitchFamily="34" charset="0"/>
              </a:rPr>
              <a:t>$5,000,000 </a:t>
            </a:r>
            <a:r>
              <a:rPr lang="en-US" sz="2400" dirty="0">
                <a:latin typeface="Calibri" pitchFamily="34" charset="0"/>
              </a:rPr>
              <a:t>invested in </a:t>
            </a:r>
            <a:r>
              <a:rPr lang="en-US" sz="2400" dirty="0" smtClean="0">
                <a:solidFill>
                  <a:srgbClr val="FFC000"/>
                </a:solidFill>
                <a:latin typeface="Calibri" pitchFamily="34" charset="0"/>
              </a:rPr>
              <a:t>Invesco DWA Technology Momentum</a:t>
            </a:r>
            <a:endParaRPr lang="en-US" sz="2400" u="none" dirty="0" smtClean="0">
              <a:solidFill>
                <a:srgbClr val="FFC000"/>
              </a:solidFill>
              <a:latin typeface="Calibri" pitchFamily="34" charset="0"/>
            </a:endParaRPr>
          </a:p>
        </p:txBody>
      </p:sp>
      <p:sp>
        <p:nvSpPr>
          <p:cNvPr id="9" name="Title 1"/>
          <p:cNvSpPr txBox="1">
            <a:spLocks/>
          </p:cNvSpPr>
          <p:nvPr/>
        </p:nvSpPr>
        <p:spPr>
          <a:xfrm>
            <a:off x="682625" y="76200"/>
            <a:ext cx="8080375" cy="152400"/>
          </a:xfrm>
          <a:prstGeom prst="rect">
            <a:avLst/>
          </a:prstGeom>
        </p:spPr>
        <p:txBody>
          <a:bodyPr/>
          <a:lstStyle/>
          <a:p>
            <a:pPr marL="0" marR="0" lvl="1"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chemeClr val="accent2"/>
              </a:solidFill>
              <a:effectLst/>
              <a:uLnTx/>
              <a:uFillTx/>
              <a:latin typeface="+mn-lt"/>
            </a:endParaRPr>
          </a:p>
        </p:txBody>
      </p:sp>
      <p:sp>
        <p:nvSpPr>
          <p:cNvPr id="2" name="Slide Number Placeholder 1"/>
          <p:cNvSpPr>
            <a:spLocks noGrp="1"/>
          </p:cNvSpPr>
          <p:nvPr>
            <p:ph type="sldNum" sz="quarter" idx="12"/>
          </p:nvPr>
        </p:nvSpPr>
        <p:spPr/>
        <p:txBody>
          <a:bodyPr/>
          <a:lstStyle/>
          <a:p>
            <a:fld id="{1B25802B-1C1D-47CB-B414-4DFB7A867B42}"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alpha val="74000"/>
                <a:lumMod val="93000"/>
                <a:lumOff val="7000"/>
              </a:schemeClr>
            </a:gs>
            <a:gs pos="100000">
              <a:schemeClr val="bg2">
                <a:shade val="45000"/>
                <a:satMod val="120000"/>
              </a:schemeClr>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57349" name="TextBox 6"/>
          <p:cNvSpPr txBox="1">
            <a:spLocks noChangeArrowheads="1"/>
          </p:cNvSpPr>
          <p:nvPr/>
        </p:nvSpPr>
        <p:spPr bwMode="auto">
          <a:xfrm>
            <a:off x="3276600" y="1920885"/>
            <a:ext cx="4800600" cy="1508105"/>
          </a:xfrm>
          <a:prstGeom prst="rect">
            <a:avLst/>
          </a:prstGeom>
          <a:noFill/>
          <a:ln w="9525">
            <a:noFill/>
            <a:miter lim="800000"/>
            <a:headEnd/>
            <a:tailEnd/>
          </a:ln>
        </p:spPr>
        <p:txBody>
          <a:bodyPr wrap="square">
            <a:spAutoFit/>
          </a:bodyPr>
          <a:lstStyle/>
          <a:p>
            <a:endParaRPr lang="en-US" dirty="0">
              <a:solidFill>
                <a:srgbClr val="FFC000"/>
              </a:solidFill>
            </a:endParaRPr>
          </a:p>
          <a:p>
            <a:endParaRPr lang="en-US" dirty="0" smtClean="0">
              <a:solidFill>
                <a:srgbClr val="FFC000"/>
              </a:solidFill>
            </a:endParaRPr>
          </a:p>
          <a:p>
            <a:endParaRPr lang="en-US" dirty="0">
              <a:solidFill>
                <a:srgbClr val="FFC000"/>
              </a:solidFill>
            </a:endParaRPr>
          </a:p>
          <a:p>
            <a:endParaRPr lang="en-US" dirty="0">
              <a:solidFill>
                <a:srgbClr val="FFC000"/>
              </a:solidFill>
            </a:endParaRPr>
          </a:p>
          <a:p>
            <a:endParaRPr lang="en-US" sz="2000" u="none" dirty="0"/>
          </a:p>
        </p:txBody>
      </p:sp>
      <p:sp>
        <p:nvSpPr>
          <p:cNvPr id="57353" name="TextBox 4"/>
          <p:cNvSpPr txBox="1">
            <a:spLocks noChangeArrowheads="1"/>
          </p:cNvSpPr>
          <p:nvPr/>
        </p:nvSpPr>
        <p:spPr bwMode="auto">
          <a:xfrm>
            <a:off x="304800" y="1473478"/>
            <a:ext cx="8534400" cy="5016758"/>
          </a:xfrm>
          <a:prstGeom prst="rect">
            <a:avLst/>
          </a:prstGeom>
          <a:noFill/>
          <a:ln w="9525">
            <a:noFill/>
            <a:miter lim="800000"/>
            <a:headEnd/>
            <a:tailEnd/>
          </a:ln>
        </p:spPr>
        <p:txBody>
          <a:bodyPr wrap="square">
            <a:spAutoFit/>
          </a:bodyPr>
          <a:lstStyle/>
          <a:p>
            <a:r>
              <a:rPr lang="en-US" sz="2400" u="none" dirty="0" smtClean="0"/>
              <a:t>		</a:t>
            </a:r>
            <a:r>
              <a:rPr lang="en-US" sz="3200" u="none" dirty="0" smtClean="0">
                <a:latin typeface="Calibri" panose="020F0502020204030204" pitchFamily="34" charset="0"/>
                <a:cs typeface="Calibri" panose="020F0502020204030204" pitchFamily="34" charset="0"/>
              </a:rPr>
              <a:t>Vanguard  Health Care Fund</a:t>
            </a:r>
          </a:p>
          <a:p>
            <a:endParaRPr lang="en-US" sz="1600" dirty="0" smtClean="0">
              <a:solidFill>
                <a:srgbClr val="FFC000"/>
              </a:solidFill>
            </a:endParaRPr>
          </a:p>
          <a:p>
            <a:endParaRPr lang="en-US" sz="1600" dirty="0">
              <a:solidFill>
                <a:srgbClr val="FFC000"/>
              </a:solidFill>
            </a:endParaRPr>
          </a:p>
          <a:p>
            <a:endParaRPr lang="en-US" sz="1600" dirty="0" smtClean="0">
              <a:solidFill>
                <a:srgbClr val="FFC000"/>
              </a:solidFill>
            </a:endParaRPr>
          </a:p>
          <a:p>
            <a:endParaRPr lang="en-US" sz="1600" dirty="0">
              <a:solidFill>
                <a:srgbClr val="FFC000"/>
              </a:solidFill>
            </a:endParaRPr>
          </a:p>
          <a:p>
            <a:endParaRPr lang="en-US" sz="1600" dirty="0" smtClean="0">
              <a:solidFill>
                <a:srgbClr val="FFC000"/>
              </a:solidFill>
            </a:endParaRPr>
          </a:p>
          <a:p>
            <a:endParaRPr lang="en-US" sz="1600" dirty="0" smtClean="0">
              <a:solidFill>
                <a:srgbClr val="FFC000"/>
              </a:solidFill>
            </a:endParaRPr>
          </a:p>
          <a:p>
            <a:endParaRPr lang="en-US" sz="1600" dirty="0" smtClean="0">
              <a:solidFill>
                <a:srgbClr val="FFC000"/>
              </a:solidFill>
            </a:endParaRPr>
          </a:p>
          <a:p>
            <a:endParaRPr lang="en-US" sz="1600" dirty="0" smtClean="0">
              <a:solidFill>
                <a:srgbClr val="FFC000"/>
              </a:solidFill>
            </a:endParaRPr>
          </a:p>
          <a:p>
            <a:endParaRPr lang="en-US" sz="1600" dirty="0">
              <a:solidFill>
                <a:srgbClr val="FFC000"/>
              </a:solidFill>
            </a:endParaRPr>
          </a:p>
          <a:p>
            <a:r>
              <a:rPr lang="en-US" sz="2400" dirty="0" smtClean="0">
                <a:solidFill>
                  <a:srgbClr val="FFC000"/>
                </a:solidFill>
                <a:latin typeface="Calibri" panose="020F0502020204030204" pitchFamily="34" charset="0"/>
                <a:cs typeface="Calibri" panose="020F0502020204030204" pitchFamily="34" charset="0"/>
              </a:rPr>
              <a:t>*$15,000 is safely below the </a:t>
            </a:r>
            <a:r>
              <a:rPr lang="en-US" sz="2400" i="1" dirty="0" smtClean="0">
                <a:solidFill>
                  <a:srgbClr val="FFC000"/>
                </a:solidFill>
                <a:latin typeface="Calibri" panose="020F0502020204030204" pitchFamily="34" charset="0"/>
                <a:cs typeface="Calibri" panose="020F0502020204030204" pitchFamily="34" charset="0"/>
              </a:rPr>
              <a:t>de </a:t>
            </a:r>
            <a:r>
              <a:rPr lang="en-US" sz="2400" i="1" dirty="0" err="1" smtClean="0">
                <a:solidFill>
                  <a:srgbClr val="FFC000"/>
                </a:solidFill>
                <a:latin typeface="Calibri" panose="020F0502020204030204" pitchFamily="34" charset="0"/>
                <a:cs typeface="Calibri" panose="020F0502020204030204" pitchFamily="34" charset="0"/>
              </a:rPr>
              <a:t>minimis</a:t>
            </a:r>
            <a:r>
              <a:rPr lang="en-US" sz="2400" i="1" dirty="0" smtClean="0">
                <a:solidFill>
                  <a:srgbClr val="FFC000"/>
                </a:solidFill>
                <a:latin typeface="Calibri" panose="020F0502020204030204" pitchFamily="34" charset="0"/>
                <a:cs typeface="Calibri" panose="020F0502020204030204" pitchFamily="34" charset="0"/>
              </a:rPr>
              <a:t> </a:t>
            </a:r>
            <a:r>
              <a:rPr lang="en-US" sz="2400" dirty="0" smtClean="0">
                <a:solidFill>
                  <a:srgbClr val="FFC000"/>
                </a:solidFill>
                <a:latin typeface="Calibri" panose="020F0502020204030204" pitchFamily="34" charset="0"/>
                <a:cs typeface="Calibri" panose="020F0502020204030204" pitchFamily="34" charset="0"/>
              </a:rPr>
              <a:t>for sector funds </a:t>
            </a:r>
          </a:p>
          <a:p>
            <a:endParaRPr lang="en-US" sz="2000" dirty="0">
              <a:solidFill>
                <a:srgbClr val="FFC000"/>
              </a:solidFill>
              <a:latin typeface="Calibri" panose="020F0502020204030204" pitchFamily="34" charset="0"/>
              <a:cs typeface="Calibri" panose="020F0502020204030204" pitchFamily="34" charset="0"/>
            </a:endParaRPr>
          </a:p>
          <a:p>
            <a:r>
              <a:rPr lang="en-US" sz="2400" dirty="0" smtClean="0">
                <a:solidFill>
                  <a:srgbClr val="FFC000"/>
                </a:solidFill>
                <a:latin typeface="Calibri" panose="020F0502020204030204" pitchFamily="34" charset="0"/>
                <a:cs typeface="Calibri" panose="020F0502020204030204" pitchFamily="34" charset="0"/>
              </a:rPr>
              <a:t>**The nominee reviewer should make sure that the filer has been      counseled and will not be purchasing more </a:t>
            </a:r>
          </a:p>
          <a:p>
            <a:endParaRPr lang="en-US" sz="2000" dirty="0" smtClean="0">
              <a:solidFill>
                <a:srgbClr val="FFC000"/>
              </a:solidFill>
              <a:latin typeface="Calibri" panose="020F0502020204030204" pitchFamily="34" charset="0"/>
              <a:cs typeface="Calibri" panose="020F0502020204030204" pitchFamily="34" charset="0"/>
            </a:endParaRPr>
          </a:p>
          <a:p>
            <a:r>
              <a:rPr lang="en-US" sz="2400" dirty="0" smtClean="0">
                <a:solidFill>
                  <a:srgbClr val="FFC000"/>
                </a:solidFill>
                <a:latin typeface="Calibri" panose="020F0502020204030204" pitchFamily="34" charset="0"/>
                <a:cs typeface="Calibri" panose="020F0502020204030204" pitchFamily="34" charset="0"/>
              </a:rPr>
              <a:t>***Agency supplemental regulations may still require divestiture</a:t>
            </a:r>
            <a:endParaRPr lang="en-US" sz="2400" dirty="0">
              <a:solidFill>
                <a:srgbClr val="FFC000"/>
              </a:solidFill>
              <a:latin typeface="Calibri" panose="020F0502020204030204" pitchFamily="34" charset="0"/>
              <a:cs typeface="Calibri" panose="020F0502020204030204" pitchFamily="34" charset="0"/>
            </a:endParaRPr>
          </a:p>
        </p:txBody>
      </p:sp>
      <p:sp>
        <p:nvSpPr>
          <p:cNvPr id="3" name="Slide Number Placeholder 2"/>
          <p:cNvSpPr>
            <a:spLocks noGrp="1"/>
          </p:cNvSpPr>
          <p:nvPr>
            <p:ph type="sldNum" sz="quarter" idx="12"/>
          </p:nvPr>
        </p:nvSpPr>
        <p:spPr/>
        <p:txBody>
          <a:bodyPr/>
          <a:lstStyle/>
          <a:p>
            <a:fld id="{1B25802B-1C1D-47CB-B414-4DFB7A867B42}" type="slidenum">
              <a:rPr lang="en-US" smtClean="0"/>
              <a:pPr/>
              <a:t>20</a:t>
            </a:fld>
            <a:endParaRPr lang="en-US"/>
          </a:p>
        </p:txBody>
      </p:sp>
      <p:pic>
        <p:nvPicPr>
          <p:cNvPr id="5" name="Picture 4" descr="Image of the Vanguard Health Care fund dislosed on the OGE 278 with a value between $1,001-$15,000, the EIF column marked yes, and no income." title="Fund on 278"/>
          <p:cNvPicPr>
            <a:picLocks noChangeAspect="1"/>
          </p:cNvPicPr>
          <p:nvPr/>
        </p:nvPicPr>
        <p:blipFill>
          <a:blip r:embed="rId3"/>
          <a:stretch>
            <a:fillRect/>
          </a:stretch>
        </p:blipFill>
        <p:spPr>
          <a:xfrm>
            <a:off x="304800" y="2262958"/>
            <a:ext cx="8534400" cy="1618967"/>
          </a:xfrm>
          <a:prstGeom prst="rect">
            <a:avLst/>
          </a:prstGeom>
        </p:spPr>
      </p:pic>
      <p:sp>
        <p:nvSpPr>
          <p:cNvPr id="9" name="Rectangle 2"/>
          <p:cNvSpPr txBox="1">
            <a:spLocks noChangeArrowheads="1"/>
          </p:cNvSpPr>
          <p:nvPr/>
        </p:nvSpPr>
        <p:spPr>
          <a:xfrm>
            <a:off x="1181100" y="278177"/>
            <a:ext cx="6858000" cy="1066800"/>
          </a:xfrm>
          <a:prstGeom prst="rect">
            <a:avLst/>
          </a:prstGeom>
        </p:spPr>
        <p:txBody>
          <a:bodyPr>
            <a:scene3d>
              <a:camera prst="orthographicFront"/>
              <a:lightRig rig="threePt" dir="t"/>
            </a:scene3d>
            <a:sp3d extrusionH="57150">
              <a:bevelT w="38100" h="38100"/>
            </a:sp3d>
          </a:bodyPr>
          <a:lstStyle/>
          <a:p>
            <a:pPr>
              <a:spcBef>
                <a:spcPct val="0"/>
              </a:spcBef>
              <a:defRPr/>
            </a:pPr>
            <a:r>
              <a:rPr lang="en-US" sz="44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Value of the Sector Fund</a:t>
            </a:r>
          </a:p>
        </p:txBody>
      </p:sp>
      <p:cxnSp>
        <p:nvCxnSpPr>
          <p:cNvPr id="10" name="Straight Connector 9"/>
          <p:cNvCxnSpPr/>
          <p:nvPr/>
        </p:nvCxnSpPr>
        <p:spPr bwMode="auto">
          <a:xfrm>
            <a:off x="0" y="1295400"/>
            <a:ext cx="9144000" cy="0"/>
          </a:xfrm>
          <a:prstGeom prst="line">
            <a:avLst/>
          </a:prstGeom>
          <a:ln w="381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65000"/>
                <a:lumOff val="35000"/>
              </a:schemeClr>
            </a:gs>
            <a:gs pos="100000">
              <a:schemeClr val="bg2">
                <a:shade val="45000"/>
                <a:satMod val="120000"/>
              </a:schemeClr>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B25802B-1C1D-47CB-B414-4DFB7A867B42}" type="slidenum">
              <a:rPr lang="en-US" smtClean="0"/>
              <a:pPr/>
              <a:t>21</a:t>
            </a:fld>
            <a:endParaRPr lang="en-US"/>
          </a:p>
        </p:txBody>
      </p:sp>
      <p:sp>
        <p:nvSpPr>
          <p:cNvPr id="5" name="Rectangle 2"/>
          <p:cNvSpPr txBox="1">
            <a:spLocks noChangeArrowheads="1"/>
          </p:cNvSpPr>
          <p:nvPr/>
        </p:nvSpPr>
        <p:spPr>
          <a:xfrm>
            <a:off x="2838450" y="2286000"/>
            <a:ext cx="3638550" cy="1066800"/>
          </a:xfrm>
          <a:prstGeom prst="rect">
            <a:avLst/>
          </a:prstGeom>
        </p:spPr>
        <p:txBody>
          <a:bodyPr>
            <a:scene3d>
              <a:camera prst="orthographicFront"/>
              <a:lightRig rig="threePt" dir="t"/>
            </a:scene3d>
            <a:sp3d extrusionH="57150">
              <a:bevelT w="38100" h="38100"/>
            </a:sp3d>
          </a:bodyPr>
          <a:lstStyle/>
          <a:p>
            <a:pPr>
              <a:spcBef>
                <a:spcPct val="0"/>
              </a:spcBef>
              <a:defRPr/>
            </a:pPr>
            <a:r>
              <a:rPr lang="en-US" sz="44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T</a:t>
            </a:r>
            <a:r>
              <a:rPr lang="en-US" sz="44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hank You!!!</a:t>
            </a:r>
          </a:p>
        </p:txBody>
      </p:sp>
    </p:spTree>
    <p:extLst>
      <p:ext uri="{BB962C8B-B14F-4D97-AF65-F5344CB8AC3E}">
        <p14:creationId xmlns:p14="http://schemas.microsoft.com/office/powerpoint/2010/main" val="19902031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56000">
              <a:schemeClr val="bg2">
                <a:lumMod val="75000"/>
              </a:schemeClr>
            </a:gs>
            <a:gs pos="100000">
              <a:schemeClr val="bg2">
                <a:shade val="45000"/>
                <a:satMod val="120000"/>
              </a:schemeClr>
            </a:gs>
          </a:gsLst>
          <a:path path="circle">
            <a:fillToRect t="100000" r="100000"/>
          </a:path>
          <a:tileRect l="-100000" b="-100000"/>
        </a:gradFill>
        <a:effectLst/>
      </p:bgPr>
    </p:bg>
    <p:spTree>
      <p:nvGrpSpPr>
        <p:cNvPr id="1" name=""/>
        <p:cNvGrpSpPr/>
        <p:nvPr/>
      </p:nvGrpSpPr>
      <p:grpSpPr>
        <a:xfrm>
          <a:off x="0" y="0"/>
          <a:ext cx="0" cy="0"/>
          <a:chOff x="0" y="0"/>
          <a:chExt cx="0" cy="0"/>
        </a:xfrm>
      </p:grpSpPr>
      <p:cxnSp>
        <p:nvCxnSpPr>
          <p:cNvPr id="6" name="Straight Connector 5"/>
          <p:cNvCxnSpPr/>
          <p:nvPr/>
        </p:nvCxnSpPr>
        <p:spPr bwMode="auto">
          <a:xfrm>
            <a:off x="0" y="1447800"/>
            <a:ext cx="9144000" cy="0"/>
          </a:xfrm>
          <a:prstGeom prst="line">
            <a:avLst/>
          </a:prstGeom>
          <a:ln w="381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
        <p:nvSpPr>
          <p:cNvPr id="11" name="Rectangle 2"/>
          <p:cNvSpPr txBox="1">
            <a:spLocks noChangeArrowheads="1"/>
          </p:cNvSpPr>
          <p:nvPr/>
        </p:nvSpPr>
        <p:spPr>
          <a:xfrm>
            <a:off x="812260" y="297015"/>
            <a:ext cx="7467600" cy="1384853"/>
          </a:xfrm>
          <a:prstGeom prst="rect">
            <a:avLst/>
          </a:prstGeom>
        </p:spPr>
        <p:txBody>
          <a:bodyPr>
            <a:scene3d>
              <a:camera prst="orthographicFront"/>
              <a:lightRig rig="threePt" dir="t"/>
            </a:scene3d>
            <a:sp3d extrusionH="57150">
              <a:bevelT w="38100" h="38100"/>
            </a:sp3d>
          </a:bodyPr>
          <a:lstStyle/>
          <a:p>
            <a:pPr>
              <a:spcBef>
                <a:spcPct val="0"/>
              </a:spcBef>
              <a:defRPr/>
            </a:pPr>
            <a:r>
              <a:rPr lang="en-US" sz="44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Does an Exemption Apply?</a:t>
            </a:r>
          </a:p>
          <a:p>
            <a:pPr algn="ctr">
              <a:spcBef>
                <a:spcPct val="0"/>
              </a:spcBef>
              <a:defRPr/>
            </a:pPr>
            <a:endParaRPr kumimoji="0" lang="en-US" sz="4100" b="1" i="0" u="sng"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
        <p:nvSpPr>
          <p:cNvPr id="12" name="TextBox 1"/>
          <p:cNvSpPr txBox="1">
            <a:spLocks noChangeArrowheads="1"/>
          </p:cNvSpPr>
          <p:nvPr/>
        </p:nvSpPr>
        <p:spPr bwMode="auto">
          <a:xfrm>
            <a:off x="1143000" y="3329970"/>
            <a:ext cx="7848600" cy="1569660"/>
          </a:xfrm>
          <a:prstGeom prst="rect">
            <a:avLst/>
          </a:prstGeom>
          <a:noFill/>
          <a:ln w="9525">
            <a:noFill/>
            <a:miter lim="800000"/>
            <a:headEnd/>
            <a:tailEnd/>
          </a:ln>
        </p:spPr>
        <p:txBody>
          <a:bodyPr wrap="square">
            <a:spAutoFit/>
          </a:bodyPr>
          <a:lstStyle/>
          <a:p>
            <a:endParaRPr lang="en-US" sz="3200" i="1" dirty="0" smtClean="0">
              <a:latin typeface="Calibri" pitchFamily="34" charset="0"/>
            </a:endParaRPr>
          </a:p>
          <a:p>
            <a:endParaRPr lang="en-US" sz="3200" i="1" dirty="0">
              <a:latin typeface="Calibri" pitchFamily="34" charset="0"/>
            </a:endParaRPr>
          </a:p>
          <a:p>
            <a:endParaRPr lang="en-US" sz="3200" dirty="0">
              <a:latin typeface="Calibri" pitchFamily="34" charset="0"/>
            </a:endParaRPr>
          </a:p>
        </p:txBody>
      </p:sp>
      <p:sp>
        <p:nvSpPr>
          <p:cNvPr id="4" name="TextBox 3"/>
          <p:cNvSpPr txBox="1"/>
          <p:nvPr/>
        </p:nvSpPr>
        <p:spPr>
          <a:xfrm>
            <a:off x="1143000" y="2895600"/>
            <a:ext cx="7391400" cy="1569660"/>
          </a:xfrm>
          <a:prstGeom prst="rect">
            <a:avLst/>
          </a:prstGeom>
          <a:noFill/>
        </p:spPr>
        <p:txBody>
          <a:bodyPr wrap="square" rtlCol="0">
            <a:spAutoFit/>
          </a:bodyPr>
          <a:lstStyle/>
          <a:p>
            <a:pPr marL="137160" indent="0">
              <a:buNone/>
            </a:pPr>
            <a:r>
              <a:rPr lang="en-US" sz="3200" dirty="0" smtClean="0">
                <a:latin typeface="Calibri" pitchFamily="34" charset="0"/>
              </a:rPr>
              <a:t>2640.201(a</a:t>
            </a:r>
            <a:r>
              <a:rPr lang="en-US" sz="3200" dirty="0">
                <a:latin typeface="Calibri" pitchFamily="34" charset="0"/>
              </a:rPr>
              <a:t>): diversified mutual </a:t>
            </a:r>
            <a:r>
              <a:rPr lang="en-US" sz="3200" dirty="0" smtClean="0">
                <a:latin typeface="Calibri" pitchFamily="34" charset="0"/>
              </a:rPr>
              <a:t>funds</a:t>
            </a:r>
          </a:p>
          <a:p>
            <a:pPr marL="137160" indent="0">
              <a:buNone/>
            </a:pPr>
            <a:endParaRPr lang="en-US" sz="3200" dirty="0">
              <a:latin typeface="Calibri" pitchFamily="34" charset="0"/>
            </a:endParaRPr>
          </a:p>
          <a:p>
            <a:pPr marL="137160" indent="0">
              <a:buNone/>
            </a:pPr>
            <a:r>
              <a:rPr lang="en-US" sz="3200" dirty="0" smtClean="0">
                <a:latin typeface="Calibri" pitchFamily="34" charset="0"/>
              </a:rPr>
              <a:t>2640.201(b</a:t>
            </a:r>
            <a:r>
              <a:rPr lang="en-US" sz="3200" dirty="0">
                <a:latin typeface="Calibri" pitchFamily="34" charset="0"/>
              </a:rPr>
              <a:t>): sector mutual funds</a:t>
            </a:r>
          </a:p>
        </p:txBody>
      </p:sp>
      <p:sp>
        <p:nvSpPr>
          <p:cNvPr id="5" name="Slide Number Placeholder 4"/>
          <p:cNvSpPr>
            <a:spLocks noGrp="1"/>
          </p:cNvSpPr>
          <p:nvPr>
            <p:ph type="sldNum" sz="quarter" idx="12"/>
          </p:nvPr>
        </p:nvSpPr>
        <p:spPr/>
        <p:txBody>
          <a:bodyPr/>
          <a:lstStyle/>
          <a:p>
            <a:fld id="{1B25802B-1C1D-47CB-B414-4DFB7A867B42}" type="slidenum">
              <a:rPr lang="en-US" smtClean="0"/>
              <a:pPr/>
              <a:t>3</a:t>
            </a:fld>
            <a:endParaRPr lang="en-US"/>
          </a:p>
        </p:txBody>
      </p:sp>
    </p:spTree>
    <p:extLst>
      <p:ext uri="{BB962C8B-B14F-4D97-AF65-F5344CB8AC3E}">
        <p14:creationId xmlns:p14="http://schemas.microsoft.com/office/powerpoint/2010/main" val="11157028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94000"/>
                <a:lumOff val="6000"/>
                <a:alpha val="74000"/>
              </a:schemeClr>
            </a:gs>
            <a:gs pos="100000">
              <a:schemeClr val="bg2">
                <a:shade val="45000"/>
                <a:satMod val="120000"/>
              </a:schemeClr>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11" name="TextBox 10"/>
          <p:cNvSpPr txBox="1"/>
          <p:nvPr/>
        </p:nvSpPr>
        <p:spPr>
          <a:xfrm>
            <a:off x="762000" y="2017152"/>
            <a:ext cx="7543800" cy="4401205"/>
          </a:xfrm>
          <a:prstGeom prst="rect">
            <a:avLst/>
          </a:prstGeom>
          <a:noFill/>
        </p:spPr>
        <p:txBody>
          <a:bodyPr wrap="square" rtlCol="0">
            <a:spAutoFit/>
          </a:bodyPr>
          <a:lstStyle/>
          <a:p>
            <a:r>
              <a:rPr lang="en-US" sz="2400" dirty="0" smtClean="0">
                <a:latin typeface="Calibri" panose="020F0502020204030204" pitchFamily="34" charset="0"/>
                <a:cs typeface="Calibri" panose="020F0502020204030204" pitchFamily="34" charset="0"/>
              </a:rPr>
              <a:t>2640.201(a)</a:t>
            </a:r>
            <a:r>
              <a:rPr lang="en-US" sz="2400" dirty="0">
                <a:latin typeface="Calibri" panose="020F0502020204030204" pitchFamily="34" charset="0"/>
                <a:cs typeface="Calibri" panose="020F0502020204030204" pitchFamily="34" charset="0"/>
              </a:rPr>
              <a:t> </a:t>
            </a:r>
            <a:r>
              <a:rPr lang="en-US" sz="2400" i="1" dirty="0">
                <a:latin typeface="Calibri" panose="020F0502020204030204" pitchFamily="34" charset="0"/>
                <a:cs typeface="Calibri" panose="020F0502020204030204" pitchFamily="34" charset="0"/>
              </a:rPr>
              <a:t>Diversified mutual funds and unit investment trusts.</a:t>
            </a:r>
            <a:r>
              <a:rPr lang="en-US" sz="2400" dirty="0">
                <a:latin typeface="Calibri" panose="020F0502020204030204" pitchFamily="34" charset="0"/>
                <a:cs typeface="Calibri" panose="020F0502020204030204" pitchFamily="34" charset="0"/>
              </a:rPr>
              <a:t> An employee may participate in any particular matter affecting one or more holdings of a </a:t>
            </a:r>
            <a:r>
              <a:rPr lang="en-US" sz="2400" dirty="0">
                <a:solidFill>
                  <a:srgbClr val="FFFF00"/>
                </a:solidFill>
                <a:latin typeface="Calibri" panose="020F0502020204030204" pitchFamily="34" charset="0"/>
                <a:cs typeface="Calibri" panose="020F0502020204030204" pitchFamily="34" charset="0"/>
              </a:rPr>
              <a:t>diversified</a:t>
            </a:r>
            <a:r>
              <a:rPr lang="en-US" sz="2400" dirty="0">
                <a:latin typeface="Calibri" panose="020F0502020204030204" pitchFamily="34" charset="0"/>
                <a:cs typeface="Calibri" panose="020F0502020204030204" pitchFamily="34" charset="0"/>
              </a:rPr>
              <a:t> </a:t>
            </a:r>
            <a:r>
              <a:rPr lang="en-US" sz="2400" dirty="0">
                <a:solidFill>
                  <a:srgbClr val="00B0F0"/>
                </a:solidFill>
                <a:latin typeface="Calibri" panose="020F0502020204030204" pitchFamily="34" charset="0"/>
                <a:cs typeface="Calibri" panose="020F0502020204030204" pitchFamily="34" charset="0"/>
              </a:rPr>
              <a:t>mutual fund </a:t>
            </a:r>
            <a:r>
              <a:rPr lang="en-US" sz="2400" dirty="0">
                <a:latin typeface="Calibri" panose="020F0502020204030204" pitchFamily="34" charset="0"/>
                <a:cs typeface="Calibri" panose="020F0502020204030204" pitchFamily="34" charset="0"/>
              </a:rPr>
              <a:t>or a diversified </a:t>
            </a:r>
            <a:r>
              <a:rPr lang="en-US" sz="2400" dirty="0">
                <a:solidFill>
                  <a:srgbClr val="00B0F0"/>
                </a:solidFill>
                <a:latin typeface="Calibri" panose="020F0502020204030204" pitchFamily="34" charset="0"/>
                <a:cs typeface="Calibri" panose="020F0502020204030204" pitchFamily="34" charset="0"/>
              </a:rPr>
              <a:t>unit investment trust </a:t>
            </a:r>
            <a:r>
              <a:rPr lang="en-US" sz="2400" dirty="0">
                <a:latin typeface="Calibri" panose="020F0502020204030204" pitchFamily="34" charset="0"/>
                <a:cs typeface="Calibri" panose="020F0502020204030204" pitchFamily="34" charset="0"/>
              </a:rPr>
              <a:t>where the disqualifying financial interest in the matter arises because of the ownership of an interest in the fund </a:t>
            </a:r>
            <a:r>
              <a:rPr lang="en-US" sz="2400" dirty="0" smtClean="0">
                <a:latin typeface="Calibri" panose="020F0502020204030204" pitchFamily="34" charset="0"/>
                <a:cs typeface="Calibri" panose="020F0502020204030204" pitchFamily="34" charset="0"/>
              </a:rPr>
              <a:t>or trust.</a:t>
            </a:r>
          </a:p>
          <a:p>
            <a:endParaRPr lang="en-US" sz="2400" dirty="0">
              <a:latin typeface="Calibri" panose="020F0502020204030204" pitchFamily="34" charset="0"/>
              <a:cs typeface="Calibri" panose="020F0502020204030204" pitchFamily="34" charset="0"/>
            </a:endParaRPr>
          </a:p>
          <a:p>
            <a:r>
              <a:rPr lang="en-US" sz="2400" dirty="0" smtClean="0">
                <a:solidFill>
                  <a:srgbClr val="00B0F0"/>
                </a:solidFill>
                <a:latin typeface="Calibri" panose="020F0502020204030204" pitchFamily="34" charset="0"/>
                <a:cs typeface="Calibri" panose="020F0502020204030204" pitchFamily="34" charset="0"/>
              </a:rPr>
              <a:t>**Is it a mutual fund/unit investment trust?</a:t>
            </a:r>
          </a:p>
          <a:p>
            <a:r>
              <a:rPr lang="en-US" sz="2400" dirty="0" smtClean="0">
                <a:solidFill>
                  <a:srgbClr val="FFFF00"/>
                </a:solidFill>
                <a:latin typeface="Calibri" panose="020F0502020204030204" pitchFamily="34" charset="0"/>
                <a:cs typeface="Calibri" panose="020F0502020204030204" pitchFamily="34" charset="0"/>
              </a:rPr>
              <a:t>***Is it diversified?  </a:t>
            </a:r>
          </a:p>
          <a:p>
            <a:endParaRPr lang="en-US" sz="2000" u="none" dirty="0">
              <a:latin typeface="Calibri" pitchFamily="34" charset="0"/>
            </a:endParaRPr>
          </a:p>
          <a:p>
            <a:endParaRPr lang="en-US" sz="2000" u="none" dirty="0">
              <a:latin typeface="Calibri" pitchFamily="34" charset="0"/>
            </a:endParaRPr>
          </a:p>
        </p:txBody>
      </p:sp>
      <p:sp>
        <p:nvSpPr>
          <p:cNvPr id="13" name="Rectangle 2"/>
          <p:cNvSpPr txBox="1">
            <a:spLocks noChangeArrowheads="1"/>
          </p:cNvSpPr>
          <p:nvPr/>
        </p:nvSpPr>
        <p:spPr>
          <a:xfrm>
            <a:off x="1257300" y="228600"/>
            <a:ext cx="6553200" cy="1384853"/>
          </a:xfrm>
          <a:prstGeom prst="rect">
            <a:avLst/>
          </a:prstGeom>
        </p:spPr>
        <p:txBody>
          <a:bodyPr>
            <a:scene3d>
              <a:camera prst="orthographicFront"/>
              <a:lightRig rig="threePt" dir="t"/>
            </a:scene3d>
            <a:sp3d extrusionH="57150">
              <a:bevelT w="38100" h="38100"/>
            </a:sp3d>
          </a:bodyPr>
          <a:lstStyle/>
          <a:p>
            <a:pPr>
              <a:spcBef>
                <a:spcPct val="0"/>
              </a:spcBef>
              <a:defRPr/>
            </a:pPr>
            <a:r>
              <a:rPr lang="en-US" sz="4400" b="1"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Diversified - Exemption</a:t>
            </a:r>
            <a:endParaRPr kumimoji="0" lang="en-US" sz="4100" b="1" i="0" u="sng"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
        <p:nvSpPr>
          <p:cNvPr id="2" name="Slide Number Placeholder 1"/>
          <p:cNvSpPr>
            <a:spLocks noGrp="1"/>
          </p:cNvSpPr>
          <p:nvPr>
            <p:ph type="sldNum" sz="quarter" idx="12"/>
          </p:nvPr>
        </p:nvSpPr>
        <p:spPr/>
        <p:txBody>
          <a:bodyPr/>
          <a:lstStyle/>
          <a:p>
            <a:fld id="{1B25802B-1C1D-47CB-B414-4DFB7A867B42}" type="slidenum">
              <a:rPr lang="en-US" smtClean="0"/>
              <a:pPr/>
              <a:t>4</a:t>
            </a:fld>
            <a:endParaRPr lang="en-US"/>
          </a:p>
        </p:txBody>
      </p:sp>
      <p:cxnSp>
        <p:nvCxnSpPr>
          <p:cNvPr id="6" name="Straight Connector 5"/>
          <p:cNvCxnSpPr/>
          <p:nvPr/>
        </p:nvCxnSpPr>
        <p:spPr bwMode="auto">
          <a:xfrm>
            <a:off x="0" y="1295400"/>
            <a:ext cx="9144000" cy="0"/>
          </a:xfrm>
          <a:prstGeom prst="line">
            <a:avLst/>
          </a:prstGeom>
          <a:ln w="381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98753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alpha val="74000"/>
                <a:lumMod val="98000"/>
              </a:schemeClr>
            </a:gs>
            <a:gs pos="100000">
              <a:schemeClr val="bg2">
                <a:shade val="45000"/>
                <a:satMod val="120000"/>
              </a:schemeClr>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11" name="TextBox 10"/>
          <p:cNvSpPr txBox="1"/>
          <p:nvPr/>
        </p:nvSpPr>
        <p:spPr>
          <a:xfrm>
            <a:off x="457200" y="1752600"/>
            <a:ext cx="8305800" cy="4770537"/>
          </a:xfrm>
          <a:prstGeom prst="rect">
            <a:avLst/>
          </a:prstGeom>
          <a:noFill/>
        </p:spPr>
        <p:txBody>
          <a:bodyPr wrap="square" rtlCol="0">
            <a:spAutoFit/>
          </a:bodyPr>
          <a:lstStyle/>
          <a:p>
            <a:r>
              <a:rPr lang="en-US" sz="2400" dirty="0" smtClean="0">
                <a:latin typeface="Calibri" panose="020F0502020204030204" pitchFamily="34" charset="0"/>
                <a:cs typeface="Calibri" panose="020F0502020204030204" pitchFamily="34" charset="0"/>
              </a:rPr>
              <a:t>2640.201(b)</a:t>
            </a:r>
            <a:r>
              <a:rPr lang="en-US" sz="2400" i="1" dirty="0" smtClean="0">
                <a:latin typeface="Calibri" panose="020F0502020204030204" pitchFamily="34" charset="0"/>
                <a:cs typeface="Calibri" panose="020F0502020204030204" pitchFamily="34" charset="0"/>
              </a:rPr>
              <a:t>Sector </a:t>
            </a:r>
            <a:r>
              <a:rPr lang="en-US" sz="2400" i="1" dirty="0">
                <a:latin typeface="Calibri" panose="020F0502020204030204" pitchFamily="34" charset="0"/>
                <a:cs typeface="Calibri" panose="020F0502020204030204" pitchFamily="34" charset="0"/>
              </a:rPr>
              <a:t>mutual funds.</a:t>
            </a:r>
            <a:r>
              <a:rPr lang="en-US" sz="2000" dirty="0">
                <a:latin typeface="Calibri" panose="020F0502020204030204" pitchFamily="34" charset="0"/>
                <a:cs typeface="Calibri" panose="020F0502020204030204" pitchFamily="34" charset="0"/>
              </a:rPr>
              <a:t> (1) An employee may participate in any particular matter affecting one or more holdings of a </a:t>
            </a:r>
            <a:r>
              <a:rPr lang="en-US" sz="2000" dirty="0">
                <a:solidFill>
                  <a:srgbClr val="FFFF00"/>
                </a:solidFill>
                <a:latin typeface="Calibri" panose="020F0502020204030204" pitchFamily="34" charset="0"/>
                <a:cs typeface="Calibri" panose="020F0502020204030204" pitchFamily="34" charset="0"/>
              </a:rPr>
              <a:t>sector</a:t>
            </a:r>
            <a:r>
              <a:rPr lang="en-US" sz="2000" dirty="0">
                <a:latin typeface="Calibri" panose="020F0502020204030204" pitchFamily="34" charset="0"/>
                <a:cs typeface="Calibri" panose="020F0502020204030204" pitchFamily="34" charset="0"/>
              </a:rPr>
              <a:t> </a:t>
            </a:r>
            <a:r>
              <a:rPr lang="en-US" sz="2000" dirty="0">
                <a:solidFill>
                  <a:srgbClr val="00B0F0"/>
                </a:solidFill>
                <a:latin typeface="Calibri" panose="020F0502020204030204" pitchFamily="34" charset="0"/>
                <a:cs typeface="Calibri" panose="020F0502020204030204" pitchFamily="34" charset="0"/>
              </a:rPr>
              <a:t>mutual fund </a:t>
            </a:r>
            <a:r>
              <a:rPr lang="en-US" sz="2000" dirty="0">
                <a:latin typeface="Calibri" panose="020F0502020204030204" pitchFamily="34" charset="0"/>
                <a:cs typeface="Calibri" panose="020F0502020204030204" pitchFamily="34" charset="0"/>
              </a:rPr>
              <a:t>or a sector </a:t>
            </a:r>
            <a:r>
              <a:rPr lang="en-US" sz="2000" dirty="0">
                <a:solidFill>
                  <a:srgbClr val="00B0F0"/>
                </a:solidFill>
                <a:latin typeface="Calibri" panose="020F0502020204030204" pitchFamily="34" charset="0"/>
                <a:cs typeface="Calibri" panose="020F0502020204030204" pitchFamily="34" charset="0"/>
              </a:rPr>
              <a:t>unit investment trust </a:t>
            </a:r>
            <a:r>
              <a:rPr lang="en-US" sz="2000" dirty="0">
                <a:latin typeface="Calibri" panose="020F0502020204030204" pitchFamily="34" charset="0"/>
                <a:cs typeface="Calibri" panose="020F0502020204030204" pitchFamily="34" charset="0"/>
              </a:rPr>
              <a:t>where the affected holding is not invested in the sector in which the fund or trust concentrates, and where the disqualifying financial interest in the matter arises because of ownership of an interest in the fund or unit investment trust.</a:t>
            </a:r>
          </a:p>
          <a:p>
            <a:r>
              <a:rPr lang="en-US" sz="2000" dirty="0">
                <a:latin typeface="Calibri" panose="020F0502020204030204" pitchFamily="34" charset="0"/>
                <a:cs typeface="Calibri" panose="020F0502020204030204" pitchFamily="34" charset="0"/>
              </a:rPr>
              <a:t>(2)(</a:t>
            </a:r>
            <a:r>
              <a:rPr lang="en-US" sz="2000" dirty="0" err="1">
                <a:latin typeface="Calibri" panose="020F0502020204030204" pitchFamily="34" charset="0"/>
                <a:cs typeface="Calibri" panose="020F0502020204030204" pitchFamily="34" charset="0"/>
              </a:rPr>
              <a:t>i</a:t>
            </a:r>
            <a:r>
              <a:rPr lang="en-US" sz="2000" dirty="0">
                <a:latin typeface="Calibri" panose="020F0502020204030204" pitchFamily="34" charset="0"/>
                <a:cs typeface="Calibri" panose="020F0502020204030204" pitchFamily="34" charset="0"/>
              </a:rPr>
              <a:t>) An employee may participate in a particular matter affecting one or more holdings of a </a:t>
            </a:r>
            <a:r>
              <a:rPr lang="en-US" sz="2000" dirty="0">
                <a:solidFill>
                  <a:srgbClr val="FFFF00"/>
                </a:solidFill>
                <a:latin typeface="Calibri" panose="020F0502020204030204" pitchFamily="34" charset="0"/>
                <a:cs typeface="Calibri" panose="020F0502020204030204" pitchFamily="34" charset="0"/>
              </a:rPr>
              <a:t>sector </a:t>
            </a:r>
            <a:r>
              <a:rPr lang="en-US" sz="2000" dirty="0">
                <a:solidFill>
                  <a:srgbClr val="00B0F0"/>
                </a:solidFill>
                <a:latin typeface="Calibri" panose="020F0502020204030204" pitchFamily="34" charset="0"/>
                <a:cs typeface="Calibri" panose="020F0502020204030204" pitchFamily="34" charset="0"/>
              </a:rPr>
              <a:t>mutual fund </a:t>
            </a:r>
            <a:r>
              <a:rPr lang="en-US" sz="2000" dirty="0">
                <a:latin typeface="Calibri" panose="020F0502020204030204" pitchFamily="34" charset="0"/>
                <a:cs typeface="Calibri" panose="020F0502020204030204" pitchFamily="34" charset="0"/>
              </a:rPr>
              <a:t>or a </a:t>
            </a:r>
            <a:r>
              <a:rPr lang="en-US" sz="2000" dirty="0">
                <a:solidFill>
                  <a:srgbClr val="FFFF00"/>
                </a:solidFill>
                <a:latin typeface="Calibri" panose="020F0502020204030204" pitchFamily="34" charset="0"/>
                <a:cs typeface="Calibri" panose="020F0502020204030204" pitchFamily="34" charset="0"/>
              </a:rPr>
              <a:t>sector</a:t>
            </a:r>
            <a:r>
              <a:rPr lang="en-US" sz="2000" dirty="0">
                <a:latin typeface="Calibri" panose="020F0502020204030204" pitchFamily="34" charset="0"/>
                <a:cs typeface="Calibri" panose="020F0502020204030204" pitchFamily="34" charset="0"/>
              </a:rPr>
              <a:t> </a:t>
            </a:r>
            <a:r>
              <a:rPr lang="en-US" sz="2000" dirty="0">
                <a:solidFill>
                  <a:srgbClr val="00B0F0"/>
                </a:solidFill>
                <a:latin typeface="Calibri" panose="020F0502020204030204" pitchFamily="34" charset="0"/>
                <a:cs typeface="Calibri" panose="020F0502020204030204" pitchFamily="34" charset="0"/>
              </a:rPr>
              <a:t>unit investment trust </a:t>
            </a:r>
            <a:r>
              <a:rPr lang="en-US" sz="2000" dirty="0">
                <a:latin typeface="Calibri" panose="020F0502020204030204" pitchFamily="34" charset="0"/>
                <a:cs typeface="Calibri" panose="020F0502020204030204" pitchFamily="34" charset="0"/>
              </a:rPr>
              <a:t>where the disqualifying financial interest in the matter arises because of ownership of an interest in the fund or the unit investment trust and the aggregate market value of interests in any sector fund or funds and any sector unit investment trust or trusts does not exceed $50,000</a:t>
            </a:r>
            <a:r>
              <a:rPr lang="en-US" sz="2000" dirty="0" smtClean="0">
                <a:latin typeface="Calibri" panose="020F0502020204030204" pitchFamily="34" charset="0"/>
                <a:cs typeface="Calibri" panose="020F0502020204030204" pitchFamily="34" charset="0"/>
              </a:rPr>
              <a:t>.</a:t>
            </a:r>
            <a:endParaRPr lang="en-US" sz="2000" dirty="0">
              <a:latin typeface="Calibri" panose="020F0502020204030204" pitchFamily="34" charset="0"/>
              <a:cs typeface="Calibri" panose="020F0502020204030204" pitchFamily="34" charset="0"/>
            </a:endParaRPr>
          </a:p>
          <a:p>
            <a:endParaRPr lang="en-US" sz="2000" dirty="0" smtClean="0">
              <a:solidFill>
                <a:srgbClr val="FF0000"/>
              </a:solidFill>
              <a:latin typeface="Calibri" panose="020F0502020204030204" pitchFamily="34" charset="0"/>
              <a:cs typeface="Calibri" panose="020F0502020204030204" pitchFamily="34" charset="0"/>
            </a:endParaRPr>
          </a:p>
          <a:p>
            <a:r>
              <a:rPr lang="en-US" sz="2000" dirty="0" smtClean="0">
                <a:solidFill>
                  <a:srgbClr val="00B0F0"/>
                </a:solidFill>
                <a:latin typeface="Calibri" panose="020F0502020204030204" pitchFamily="34" charset="0"/>
                <a:cs typeface="Calibri" panose="020F0502020204030204" pitchFamily="34" charset="0"/>
              </a:rPr>
              <a:t>***Is it </a:t>
            </a:r>
            <a:r>
              <a:rPr lang="en-US" sz="2000" dirty="0">
                <a:solidFill>
                  <a:srgbClr val="00B0F0"/>
                </a:solidFill>
                <a:latin typeface="Calibri" panose="020F0502020204030204" pitchFamily="34" charset="0"/>
                <a:cs typeface="Calibri" panose="020F0502020204030204" pitchFamily="34" charset="0"/>
              </a:rPr>
              <a:t>a mutual fund/unit investment </a:t>
            </a:r>
            <a:r>
              <a:rPr lang="en-US" sz="2000" dirty="0" smtClean="0">
                <a:solidFill>
                  <a:srgbClr val="00B0F0"/>
                </a:solidFill>
                <a:latin typeface="Calibri" panose="020F0502020204030204" pitchFamily="34" charset="0"/>
                <a:cs typeface="Calibri" panose="020F0502020204030204" pitchFamily="34" charset="0"/>
              </a:rPr>
              <a:t>trust</a:t>
            </a:r>
          </a:p>
          <a:p>
            <a:r>
              <a:rPr lang="en-US" sz="2000" dirty="0" smtClean="0">
                <a:solidFill>
                  <a:srgbClr val="FFFF00"/>
                </a:solidFill>
                <a:latin typeface="Calibri" panose="020F0502020204030204" pitchFamily="34" charset="0"/>
                <a:cs typeface="Calibri" panose="020F0502020204030204" pitchFamily="34" charset="0"/>
              </a:rPr>
              <a:t>***If it’s not diversified, it’s sector</a:t>
            </a:r>
            <a:endParaRPr lang="en-US" sz="2000" dirty="0">
              <a:solidFill>
                <a:srgbClr val="FFFF00"/>
              </a:solidFill>
              <a:latin typeface="Calibri" panose="020F0502020204030204" pitchFamily="34" charset="0"/>
              <a:cs typeface="Calibri" panose="020F0502020204030204" pitchFamily="34" charset="0"/>
            </a:endParaRPr>
          </a:p>
        </p:txBody>
      </p:sp>
      <p:sp>
        <p:nvSpPr>
          <p:cNvPr id="13" name="Rectangle 2"/>
          <p:cNvSpPr txBox="1">
            <a:spLocks noChangeArrowheads="1"/>
          </p:cNvSpPr>
          <p:nvPr/>
        </p:nvSpPr>
        <p:spPr>
          <a:xfrm>
            <a:off x="1219200" y="202905"/>
            <a:ext cx="6858000" cy="1384853"/>
          </a:xfrm>
          <a:prstGeom prst="rect">
            <a:avLst/>
          </a:prstGeom>
        </p:spPr>
        <p:txBody>
          <a:bodyPr>
            <a:scene3d>
              <a:camera prst="orthographicFront"/>
              <a:lightRig rig="threePt" dir="t"/>
            </a:scene3d>
            <a:sp3d extrusionH="57150">
              <a:bevelT w="38100" h="38100"/>
            </a:sp3d>
          </a:bodyPr>
          <a:lstStyle/>
          <a:p>
            <a:pPr>
              <a:spcBef>
                <a:spcPct val="0"/>
              </a:spcBef>
              <a:defRPr/>
            </a:pPr>
            <a:r>
              <a:rPr lang="en-US" sz="4400" b="1"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Sector Fund- Exemption</a:t>
            </a:r>
            <a:endParaRPr kumimoji="0" lang="en-US" sz="4100" b="1" i="0" u="sng"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
        <p:nvSpPr>
          <p:cNvPr id="2" name="Slide Number Placeholder 1"/>
          <p:cNvSpPr>
            <a:spLocks noGrp="1"/>
          </p:cNvSpPr>
          <p:nvPr>
            <p:ph type="sldNum" sz="quarter" idx="12"/>
          </p:nvPr>
        </p:nvSpPr>
        <p:spPr/>
        <p:txBody>
          <a:bodyPr/>
          <a:lstStyle/>
          <a:p>
            <a:fld id="{1B25802B-1C1D-47CB-B414-4DFB7A867B42}" type="slidenum">
              <a:rPr lang="en-US" smtClean="0"/>
              <a:pPr/>
              <a:t>5</a:t>
            </a:fld>
            <a:endParaRPr lang="en-US"/>
          </a:p>
        </p:txBody>
      </p:sp>
      <p:cxnSp>
        <p:nvCxnSpPr>
          <p:cNvPr id="6" name="Straight Connector 5"/>
          <p:cNvCxnSpPr/>
          <p:nvPr/>
        </p:nvCxnSpPr>
        <p:spPr bwMode="auto">
          <a:xfrm>
            <a:off x="0" y="1219200"/>
            <a:ext cx="9144000" cy="0"/>
          </a:xfrm>
          <a:prstGeom prst="line">
            <a:avLst/>
          </a:prstGeom>
          <a:ln w="381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36778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65000"/>
                <a:lumOff val="35000"/>
              </a:schemeClr>
            </a:gs>
            <a:gs pos="100000">
              <a:schemeClr val="bg2">
                <a:shade val="45000"/>
                <a:satMod val="120000"/>
              </a:schemeClr>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11" name="Rectangle 2"/>
          <p:cNvSpPr txBox="1">
            <a:spLocks noChangeArrowheads="1"/>
          </p:cNvSpPr>
          <p:nvPr/>
        </p:nvSpPr>
        <p:spPr>
          <a:xfrm>
            <a:off x="723900" y="139147"/>
            <a:ext cx="7696200" cy="1384853"/>
          </a:xfrm>
          <a:prstGeom prst="rect">
            <a:avLst/>
          </a:prstGeom>
        </p:spPr>
        <p:txBody>
          <a:bodyPr>
            <a:scene3d>
              <a:camera prst="orthographicFront"/>
              <a:lightRig rig="threePt" dir="t"/>
            </a:scene3d>
            <a:sp3d extrusionH="57150">
              <a:bevelT w="38100" h="38100"/>
            </a:sp3d>
          </a:bodyPr>
          <a:lstStyle/>
          <a:p>
            <a:pPr>
              <a:spcBef>
                <a:spcPct val="0"/>
              </a:spcBef>
              <a:defRPr/>
            </a:pPr>
            <a:r>
              <a:rPr lang="en-US" sz="44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Does the Exemption Apply?</a:t>
            </a:r>
          </a:p>
          <a:p>
            <a:pPr>
              <a:spcBef>
                <a:spcPct val="0"/>
              </a:spcBef>
              <a:defRPr/>
            </a:pPr>
            <a:r>
              <a:rPr lang="en-US" sz="44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Step 1: Is it a Mutual </a:t>
            </a:r>
            <a:r>
              <a:rPr lang="en-US" sz="44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F</a:t>
            </a:r>
            <a:r>
              <a:rPr lang="en-US" sz="44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und?</a:t>
            </a:r>
          </a:p>
          <a:p>
            <a:pPr algn="ctr">
              <a:spcBef>
                <a:spcPct val="0"/>
              </a:spcBef>
              <a:defRPr/>
            </a:pPr>
            <a:endParaRPr kumimoji="0" lang="en-US" sz="4100" b="1" i="0" u="sng"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
        <p:nvSpPr>
          <p:cNvPr id="12" name="TextBox 1"/>
          <p:cNvSpPr txBox="1">
            <a:spLocks noChangeArrowheads="1"/>
          </p:cNvSpPr>
          <p:nvPr/>
        </p:nvSpPr>
        <p:spPr bwMode="auto">
          <a:xfrm>
            <a:off x="571499" y="2568476"/>
            <a:ext cx="7962901" cy="3108543"/>
          </a:xfrm>
          <a:prstGeom prst="rect">
            <a:avLst/>
          </a:prstGeom>
          <a:noFill/>
          <a:ln w="9525">
            <a:noFill/>
            <a:miter lim="800000"/>
            <a:headEnd/>
            <a:tailEnd/>
          </a:ln>
        </p:spPr>
        <p:txBody>
          <a:bodyPr wrap="square">
            <a:spAutoFit/>
          </a:bodyPr>
          <a:lstStyle/>
          <a:p>
            <a:r>
              <a:rPr lang="en-US" sz="2800" i="1" dirty="0" smtClean="0">
                <a:latin typeface="Calibri" pitchFamily="34" charset="0"/>
              </a:rPr>
              <a:t>Mutual </a:t>
            </a:r>
            <a:r>
              <a:rPr lang="en-US" sz="2800" i="1" dirty="0">
                <a:latin typeface="Calibri" pitchFamily="34" charset="0"/>
              </a:rPr>
              <a:t>fund</a:t>
            </a:r>
            <a:r>
              <a:rPr lang="en-US" sz="2800" dirty="0">
                <a:latin typeface="Calibri" pitchFamily="34" charset="0"/>
              </a:rPr>
              <a:t> means an entity which is </a:t>
            </a:r>
            <a:r>
              <a:rPr lang="en-US" sz="2800" dirty="0">
                <a:solidFill>
                  <a:srgbClr val="FFFF00"/>
                </a:solidFill>
                <a:latin typeface="Calibri" pitchFamily="34" charset="0"/>
              </a:rPr>
              <a:t>registered as a management company under the Investment Company Act of 1940</a:t>
            </a:r>
            <a:r>
              <a:rPr lang="en-US" sz="2800" dirty="0">
                <a:latin typeface="Calibri" pitchFamily="34" charset="0"/>
              </a:rPr>
              <a:t>, as amended (15 U.S.C. 80a–1 et seq. ). For purposes of this part, the term mutual fund includes open-end and closed-end mutual funds and registered money market funds</a:t>
            </a:r>
            <a:r>
              <a:rPr lang="en-US" sz="2800" dirty="0" smtClean="0">
                <a:latin typeface="Calibri" pitchFamily="34" charset="0"/>
              </a:rPr>
              <a:t>. </a:t>
            </a:r>
          </a:p>
          <a:p>
            <a:r>
              <a:rPr lang="en-US" sz="2800" dirty="0">
                <a:latin typeface="Calibri" pitchFamily="34" charset="0"/>
              </a:rPr>
              <a:t>	</a:t>
            </a:r>
            <a:r>
              <a:rPr lang="en-US" sz="2800" dirty="0" smtClean="0">
                <a:latin typeface="Calibri" pitchFamily="34" charset="0"/>
              </a:rPr>
              <a:t>		5 </a:t>
            </a:r>
            <a:r>
              <a:rPr lang="en-US" sz="2800" dirty="0">
                <a:latin typeface="Calibri" pitchFamily="34" charset="0"/>
              </a:rPr>
              <a:t>CFR § 2640.102(k</a:t>
            </a:r>
            <a:r>
              <a:rPr lang="en-US" sz="2800" dirty="0" smtClean="0">
                <a:latin typeface="Calibri" pitchFamily="34" charset="0"/>
              </a:rPr>
              <a:t>)</a:t>
            </a:r>
            <a:endParaRPr lang="en-US" sz="2800" dirty="0">
              <a:latin typeface="Calibri" pitchFamily="34" charset="0"/>
            </a:endParaRPr>
          </a:p>
        </p:txBody>
      </p:sp>
      <p:sp>
        <p:nvSpPr>
          <p:cNvPr id="3" name="Slide Number Placeholder 2"/>
          <p:cNvSpPr>
            <a:spLocks noGrp="1"/>
          </p:cNvSpPr>
          <p:nvPr>
            <p:ph type="sldNum" sz="quarter" idx="12"/>
          </p:nvPr>
        </p:nvSpPr>
        <p:spPr/>
        <p:txBody>
          <a:bodyPr/>
          <a:lstStyle/>
          <a:p>
            <a:fld id="{1B25802B-1C1D-47CB-B414-4DFB7A867B42}" type="slidenum">
              <a:rPr lang="en-US" smtClean="0"/>
              <a:pPr/>
              <a:t>6</a:t>
            </a:fld>
            <a:endParaRPr lang="en-US"/>
          </a:p>
        </p:txBody>
      </p:sp>
      <p:cxnSp>
        <p:nvCxnSpPr>
          <p:cNvPr id="7" name="Straight Connector 6"/>
          <p:cNvCxnSpPr/>
          <p:nvPr/>
        </p:nvCxnSpPr>
        <p:spPr bwMode="auto">
          <a:xfrm>
            <a:off x="0" y="1752600"/>
            <a:ext cx="9144000" cy="0"/>
          </a:xfrm>
          <a:prstGeom prst="line">
            <a:avLst/>
          </a:prstGeom>
          <a:ln w="381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81046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65000"/>
                <a:lumOff val="35000"/>
              </a:schemeClr>
            </a:gs>
            <a:gs pos="100000">
              <a:schemeClr val="bg2">
                <a:shade val="45000"/>
                <a:satMod val="120000"/>
              </a:schemeClr>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11" name="Rectangle 2"/>
          <p:cNvSpPr txBox="1">
            <a:spLocks noChangeArrowheads="1"/>
          </p:cNvSpPr>
          <p:nvPr/>
        </p:nvSpPr>
        <p:spPr>
          <a:xfrm>
            <a:off x="222115" y="285062"/>
            <a:ext cx="8915400" cy="1384853"/>
          </a:xfrm>
          <a:prstGeom prst="rect">
            <a:avLst/>
          </a:prstGeom>
        </p:spPr>
        <p:txBody>
          <a:bodyPr>
            <a:scene3d>
              <a:camera prst="orthographicFront"/>
              <a:lightRig rig="threePt" dir="t"/>
            </a:scene3d>
            <a:sp3d extrusionH="57150">
              <a:bevelT w="38100" h="38100"/>
            </a:sp3d>
          </a:bodyPr>
          <a:lstStyle/>
          <a:p>
            <a:pPr>
              <a:spcBef>
                <a:spcPct val="0"/>
              </a:spcBef>
              <a:defRPr/>
            </a:pPr>
            <a:r>
              <a:rPr lang="en-US" sz="44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Is </a:t>
            </a:r>
            <a:r>
              <a:rPr lang="en-US" sz="44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t</a:t>
            </a:r>
            <a:r>
              <a:rPr lang="en-US" sz="44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he Fund Reported </a:t>
            </a:r>
            <a:r>
              <a:rPr lang="en-US" sz="44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C</a:t>
            </a:r>
            <a:r>
              <a:rPr lang="en-US" sz="44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orrectly?</a:t>
            </a:r>
          </a:p>
          <a:p>
            <a:pPr algn="ctr">
              <a:spcBef>
                <a:spcPct val="0"/>
              </a:spcBef>
              <a:defRPr/>
            </a:pPr>
            <a:endParaRPr kumimoji="0" lang="en-US" sz="4100" b="1" i="0" u="sng"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
        <p:nvSpPr>
          <p:cNvPr id="12" name="TextBox 1"/>
          <p:cNvSpPr txBox="1">
            <a:spLocks noChangeArrowheads="1"/>
          </p:cNvSpPr>
          <p:nvPr/>
        </p:nvSpPr>
        <p:spPr bwMode="auto">
          <a:xfrm>
            <a:off x="652563" y="2397117"/>
            <a:ext cx="7838873" cy="3170099"/>
          </a:xfrm>
          <a:prstGeom prst="rect">
            <a:avLst/>
          </a:prstGeom>
          <a:noFill/>
          <a:ln w="9525">
            <a:noFill/>
            <a:miter lim="800000"/>
            <a:headEnd/>
            <a:tailEnd/>
          </a:ln>
        </p:spPr>
        <p:txBody>
          <a:bodyPr wrap="square">
            <a:spAutoFit/>
          </a:bodyPr>
          <a:lstStyle/>
          <a:p>
            <a:r>
              <a:rPr lang="en-US" sz="2800" b="1" dirty="0" smtClean="0">
                <a:latin typeface="Calibri" panose="020F0502020204030204" pitchFamily="34" charset="0"/>
                <a:cs typeface="Calibri" panose="020F0502020204030204" pitchFamily="34" charset="0"/>
              </a:rPr>
              <a:t>The </a:t>
            </a:r>
            <a:r>
              <a:rPr lang="en-US" sz="2800" b="1" dirty="0">
                <a:latin typeface="Calibri" panose="020F0502020204030204" pitchFamily="34" charset="0"/>
                <a:cs typeface="Calibri" panose="020F0502020204030204" pitchFamily="34" charset="0"/>
              </a:rPr>
              <a:t>full name of the fund </a:t>
            </a:r>
            <a:r>
              <a:rPr lang="en-US" sz="2800" b="1" dirty="0" smtClean="0">
                <a:latin typeface="Calibri" panose="020F0502020204030204" pitchFamily="34" charset="0"/>
                <a:cs typeface="Calibri" panose="020F0502020204030204" pitchFamily="34" charset="0"/>
              </a:rPr>
              <a:t>needs to be disclosed (the fund class does not need to be reported) </a:t>
            </a:r>
            <a:endParaRPr lang="en-US" sz="2800" b="1" dirty="0">
              <a:latin typeface="Calibri" panose="020F0502020204030204" pitchFamily="34" charset="0"/>
              <a:cs typeface="Calibri" panose="020F0502020204030204" pitchFamily="34" charset="0"/>
            </a:endParaRPr>
          </a:p>
          <a:p>
            <a:r>
              <a:rPr lang="en-US" sz="2400" b="1" dirty="0">
                <a:latin typeface="Calibri" panose="020F0502020204030204" pitchFamily="34" charset="0"/>
                <a:cs typeface="Calibri" panose="020F0502020204030204" pitchFamily="34" charset="0"/>
              </a:rPr>
              <a:t>	</a:t>
            </a:r>
            <a:endParaRPr lang="en-US" sz="2400" b="1" dirty="0" smtClean="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400" dirty="0" smtClean="0">
                <a:latin typeface="Calibri" panose="020F0502020204030204" pitchFamily="34" charset="0"/>
                <a:cs typeface="Calibri" panose="020F0502020204030204" pitchFamily="34" charset="0"/>
              </a:rPr>
              <a:t>“Fidelity Smaller Companies fund” when full name is “Fidelity </a:t>
            </a:r>
            <a:r>
              <a:rPr lang="en-US" sz="2400" u="sng" dirty="0" smtClean="0">
                <a:latin typeface="Calibri" panose="020F0502020204030204" pitchFamily="34" charset="0"/>
                <a:cs typeface="Calibri" panose="020F0502020204030204" pitchFamily="34" charset="0"/>
              </a:rPr>
              <a:t>Japan</a:t>
            </a:r>
            <a:r>
              <a:rPr lang="en-US" sz="2400" dirty="0" smtClean="0">
                <a:latin typeface="Calibri" panose="020F0502020204030204" pitchFamily="34" charset="0"/>
                <a:cs typeface="Calibri" panose="020F0502020204030204" pitchFamily="34" charset="0"/>
              </a:rPr>
              <a:t> Smaller Companies fund”</a:t>
            </a:r>
          </a:p>
          <a:p>
            <a:endParaRPr lang="en-US" sz="2400" dirty="0" smtClean="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400" dirty="0" smtClean="0">
                <a:latin typeface="Calibri" panose="020F0502020204030204" pitchFamily="34" charset="0"/>
                <a:cs typeface="Calibri" panose="020F0502020204030204" pitchFamily="34" charset="0"/>
              </a:rPr>
              <a:t>“iShares MSCI Europe ETF” when full name is “iShares MSCI Europe </a:t>
            </a:r>
            <a:r>
              <a:rPr lang="en-US" sz="2400" u="sng" dirty="0" smtClean="0">
                <a:latin typeface="Calibri" panose="020F0502020204030204" pitchFamily="34" charset="0"/>
                <a:cs typeface="Calibri" panose="020F0502020204030204" pitchFamily="34" charset="0"/>
              </a:rPr>
              <a:t>Financials</a:t>
            </a:r>
            <a:r>
              <a:rPr lang="en-US" sz="2400" dirty="0" smtClean="0">
                <a:latin typeface="Calibri" panose="020F0502020204030204" pitchFamily="34" charset="0"/>
                <a:cs typeface="Calibri" panose="020F0502020204030204" pitchFamily="34" charset="0"/>
              </a:rPr>
              <a:t> ETF”</a:t>
            </a:r>
          </a:p>
        </p:txBody>
      </p:sp>
      <p:sp>
        <p:nvSpPr>
          <p:cNvPr id="4" name="Slide Number Placeholder 3"/>
          <p:cNvSpPr>
            <a:spLocks noGrp="1"/>
          </p:cNvSpPr>
          <p:nvPr>
            <p:ph type="sldNum" sz="quarter" idx="12"/>
          </p:nvPr>
        </p:nvSpPr>
        <p:spPr/>
        <p:txBody>
          <a:bodyPr/>
          <a:lstStyle/>
          <a:p>
            <a:fld id="{1B25802B-1C1D-47CB-B414-4DFB7A867B42}" type="slidenum">
              <a:rPr lang="en-US" smtClean="0"/>
              <a:pPr/>
              <a:t>7</a:t>
            </a:fld>
            <a:endParaRPr lang="en-US"/>
          </a:p>
        </p:txBody>
      </p:sp>
      <p:cxnSp>
        <p:nvCxnSpPr>
          <p:cNvPr id="7" name="Straight Connector 6"/>
          <p:cNvCxnSpPr/>
          <p:nvPr/>
        </p:nvCxnSpPr>
        <p:spPr bwMode="auto">
          <a:xfrm>
            <a:off x="0" y="1341089"/>
            <a:ext cx="9144000" cy="0"/>
          </a:xfrm>
          <a:prstGeom prst="line">
            <a:avLst/>
          </a:prstGeom>
          <a:ln w="381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65000"/>
                <a:lumOff val="35000"/>
              </a:schemeClr>
            </a:gs>
            <a:gs pos="100000">
              <a:schemeClr val="bg2">
                <a:shade val="45000"/>
                <a:satMod val="120000"/>
              </a:schemeClr>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11" name="Rectangle 2"/>
          <p:cNvSpPr txBox="1">
            <a:spLocks noChangeArrowheads="1"/>
          </p:cNvSpPr>
          <p:nvPr/>
        </p:nvSpPr>
        <p:spPr>
          <a:xfrm>
            <a:off x="222115" y="285062"/>
            <a:ext cx="8915400" cy="1384853"/>
          </a:xfrm>
          <a:prstGeom prst="rect">
            <a:avLst/>
          </a:prstGeom>
        </p:spPr>
        <p:txBody>
          <a:bodyPr>
            <a:scene3d>
              <a:camera prst="orthographicFront"/>
              <a:lightRig rig="threePt" dir="t"/>
            </a:scene3d>
            <a:sp3d extrusionH="57150">
              <a:bevelT w="38100" h="38100"/>
            </a:sp3d>
          </a:bodyPr>
          <a:lstStyle/>
          <a:p>
            <a:pPr algn="ctr">
              <a:spcBef>
                <a:spcPct val="0"/>
              </a:spcBef>
              <a:defRPr/>
            </a:pPr>
            <a:r>
              <a:rPr lang="en-US" sz="44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Ticker Symbols</a:t>
            </a:r>
          </a:p>
          <a:p>
            <a:pPr algn="ctr">
              <a:spcBef>
                <a:spcPct val="0"/>
              </a:spcBef>
              <a:defRPr/>
            </a:pPr>
            <a:endParaRPr kumimoji="0" lang="en-US" sz="4100" b="1" i="0" u="sng"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
        <p:nvSpPr>
          <p:cNvPr id="12" name="TextBox 1"/>
          <p:cNvSpPr txBox="1">
            <a:spLocks noChangeArrowheads="1"/>
          </p:cNvSpPr>
          <p:nvPr/>
        </p:nvSpPr>
        <p:spPr bwMode="auto">
          <a:xfrm>
            <a:off x="215631" y="1341089"/>
            <a:ext cx="8275806" cy="4278094"/>
          </a:xfrm>
          <a:prstGeom prst="rect">
            <a:avLst/>
          </a:prstGeom>
          <a:noFill/>
          <a:ln w="9525">
            <a:noFill/>
            <a:miter lim="800000"/>
            <a:headEnd/>
            <a:tailEnd/>
          </a:ln>
        </p:spPr>
        <p:txBody>
          <a:bodyPr wrap="square">
            <a:spAutoFit/>
          </a:bodyPr>
          <a:lstStyle/>
          <a:p>
            <a:pPr marL="800100" lvl="1" indent="-342900">
              <a:buClr>
                <a:srgbClr val="92D050"/>
              </a:buClr>
              <a:buFont typeface="Arial" panose="020B0604020202020204" pitchFamily="34" charset="0"/>
              <a:buChar char="•"/>
            </a:pPr>
            <a:endParaRPr lang="en-US" sz="2400" dirty="0" smtClean="0">
              <a:latin typeface="Calibri" pitchFamily="34" charset="0"/>
            </a:endParaRPr>
          </a:p>
          <a:p>
            <a:pPr marL="800100" lvl="1" indent="-342900">
              <a:buClr>
                <a:srgbClr val="92D050"/>
              </a:buClr>
              <a:buFont typeface="Arial" panose="020B0604020202020204" pitchFamily="34" charset="0"/>
              <a:buChar char="•"/>
            </a:pPr>
            <a:endParaRPr lang="en-US" sz="2400" dirty="0">
              <a:latin typeface="Calibri" pitchFamily="34" charset="0"/>
            </a:endParaRPr>
          </a:p>
          <a:p>
            <a:pPr marL="800100" lvl="1" indent="-342900">
              <a:buClr>
                <a:srgbClr val="92D050"/>
              </a:buClr>
              <a:buFont typeface="Arial" panose="020B0604020202020204" pitchFamily="34" charset="0"/>
              <a:buChar char="•"/>
            </a:pPr>
            <a:endParaRPr lang="en-US" sz="2800" dirty="0" smtClean="0">
              <a:latin typeface="Calibri" pitchFamily="34" charset="0"/>
            </a:endParaRPr>
          </a:p>
          <a:p>
            <a:pPr lvl="1">
              <a:buClr>
                <a:srgbClr val="92D050"/>
              </a:buClr>
            </a:pPr>
            <a:r>
              <a:rPr lang="en-US" sz="2800" dirty="0" smtClean="0">
                <a:latin typeface="Calibri" pitchFamily="34" charset="0"/>
              </a:rPr>
              <a:t>Janus Henderson Emerging </a:t>
            </a:r>
            <a:r>
              <a:rPr lang="en-US" sz="2800" dirty="0">
                <a:latin typeface="Calibri" pitchFamily="34" charset="0"/>
              </a:rPr>
              <a:t>Markets </a:t>
            </a:r>
            <a:r>
              <a:rPr lang="en-US" sz="2800" dirty="0" smtClean="0">
                <a:latin typeface="Calibri" pitchFamily="34" charset="0"/>
              </a:rPr>
              <a:t>Fund - HEMDX</a:t>
            </a:r>
            <a:endParaRPr lang="en-US" sz="2800" dirty="0">
              <a:latin typeface="Calibri" pitchFamily="34" charset="0"/>
            </a:endParaRPr>
          </a:p>
          <a:p>
            <a:pPr lvl="1">
              <a:buClr>
                <a:srgbClr val="92D050"/>
              </a:buClr>
            </a:pPr>
            <a:endParaRPr lang="en-US" sz="2800" dirty="0">
              <a:latin typeface="Calibri" pitchFamily="34" charset="0"/>
            </a:endParaRPr>
          </a:p>
          <a:p>
            <a:pPr lvl="1">
              <a:buClr>
                <a:srgbClr val="92D050"/>
              </a:buClr>
            </a:pPr>
            <a:r>
              <a:rPr lang="en-US" sz="2800" dirty="0" smtClean="0">
                <a:latin typeface="Calibri" pitchFamily="34" charset="0"/>
              </a:rPr>
              <a:t>Vanguard </a:t>
            </a:r>
            <a:r>
              <a:rPr lang="en-US" sz="2800" dirty="0">
                <a:latin typeface="Calibri" pitchFamily="34" charset="0"/>
              </a:rPr>
              <a:t>Health Care </a:t>
            </a:r>
            <a:r>
              <a:rPr lang="en-US" sz="2800" dirty="0" smtClean="0">
                <a:latin typeface="Calibri" pitchFamily="34" charset="0"/>
              </a:rPr>
              <a:t>Fund - VGHCX</a:t>
            </a:r>
            <a:endParaRPr lang="en-US" sz="2800" dirty="0">
              <a:latin typeface="Calibri" pitchFamily="34" charset="0"/>
            </a:endParaRPr>
          </a:p>
          <a:p>
            <a:pPr lvl="1">
              <a:buClr>
                <a:srgbClr val="92D050"/>
              </a:buClr>
              <a:buFont typeface="Arial" pitchFamily="34" charset="0"/>
              <a:buChar char="•"/>
            </a:pPr>
            <a:endParaRPr lang="en-US" sz="2800" dirty="0">
              <a:latin typeface="Calibri" pitchFamily="34" charset="0"/>
            </a:endParaRPr>
          </a:p>
          <a:p>
            <a:pPr lvl="1">
              <a:buClr>
                <a:srgbClr val="92D050"/>
              </a:buClr>
            </a:pPr>
            <a:r>
              <a:rPr lang="en-US" sz="2800" dirty="0" smtClean="0">
                <a:latin typeface="Calibri" pitchFamily="34" charset="0"/>
              </a:rPr>
              <a:t>Fidelity </a:t>
            </a:r>
            <a:r>
              <a:rPr lang="en-US" sz="2800" dirty="0">
                <a:latin typeface="Calibri" pitchFamily="34" charset="0"/>
              </a:rPr>
              <a:t>Real Estate Investment </a:t>
            </a:r>
            <a:r>
              <a:rPr lang="en-US" sz="2800" dirty="0" smtClean="0">
                <a:latin typeface="Calibri" pitchFamily="34" charset="0"/>
              </a:rPr>
              <a:t>Portfolio - FRESX</a:t>
            </a:r>
            <a:endParaRPr lang="en-US" sz="2800" dirty="0">
              <a:latin typeface="Calibri" pitchFamily="34" charset="0"/>
            </a:endParaRPr>
          </a:p>
          <a:p>
            <a:pPr lvl="1">
              <a:buClr>
                <a:srgbClr val="92D050"/>
              </a:buClr>
              <a:buFont typeface="Arial" pitchFamily="34" charset="0"/>
              <a:buChar char="•"/>
            </a:pPr>
            <a:endParaRPr lang="en-US" sz="2800" dirty="0">
              <a:latin typeface="Calibri" pitchFamily="34" charset="0"/>
            </a:endParaRPr>
          </a:p>
          <a:p>
            <a:pPr lvl="1">
              <a:buClr>
                <a:srgbClr val="92D050"/>
              </a:buClr>
            </a:pPr>
            <a:r>
              <a:rPr lang="en-US" sz="2800" dirty="0" smtClean="0">
                <a:latin typeface="Calibri" pitchFamily="34" charset="0"/>
              </a:rPr>
              <a:t>Invesco </a:t>
            </a:r>
            <a:r>
              <a:rPr lang="en-US" sz="2800" dirty="0">
                <a:latin typeface="Calibri" pitchFamily="34" charset="0"/>
              </a:rPr>
              <a:t>DWA Technology </a:t>
            </a:r>
            <a:r>
              <a:rPr lang="en-US" sz="2800" dirty="0" smtClean="0">
                <a:latin typeface="Calibri" pitchFamily="34" charset="0"/>
              </a:rPr>
              <a:t>Momentum - PTF</a:t>
            </a:r>
            <a:endParaRPr lang="en-US" sz="2800" dirty="0">
              <a:latin typeface="Calibri" pitchFamily="34" charset="0"/>
            </a:endParaRPr>
          </a:p>
        </p:txBody>
      </p:sp>
      <p:sp>
        <p:nvSpPr>
          <p:cNvPr id="4" name="Slide Number Placeholder 3"/>
          <p:cNvSpPr>
            <a:spLocks noGrp="1"/>
          </p:cNvSpPr>
          <p:nvPr>
            <p:ph type="sldNum" sz="quarter" idx="12"/>
          </p:nvPr>
        </p:nvSpPr>
        <p:spPr/>
        <p:txBody>
          <a:bodyPr/>
          <a:lstStyle/>
          <a:p>
            <a:fld id="{1B25802B-1C1D-47CB-B414-4DFB7A867B42}" type="slidenum">
              <a:rPr lang="en-US" smtClean="0"/>
              <a:pPr/>
              <a:t>8</a:t>
            </a:fld>
            <a:endParaRPr lang="en-US"/>
          </a:p>
        </p:txBody>
      </p:sp>
      <p:cxnSp>
        <p:nvCxnSpPr>
          <p:cNvPr id="7" name="Straight Connector 6"/>
          <p:cNvCxnSpPr/>
          <p:nvPr/>
        </p:nvCxnSpPr>
        <p:spPr bwMode="auto">
          <a:xfrm>
            <a:off x="0" y="1341089"/>
            <a:ext cx="9144000" cy="0"/>
          </a:xfrm>
          <a:prstGeom prst="line">
            <a:avLst/>
          </a:prstGeom>
          <a:ln w="381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59492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alpha val="74000"/>
                <a:lumMod val="93000"/>
                <a:lumOff val="7000"/>
              </a:schemeClr>
            </a:gs>
            <a:gs pos="100000">
              <a:schemeClr val="bg2">
                <a:shade val="45000"/>
                <a:satMod val="120000"/>
              </a:schemeClr>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11" name="Rectangle 2"/>
          <p:cNvSpPr txBox="1">
            <a:spLocks noChangeArrowheads="1"/>
          </p:cNvSpPr>
          <p:nvPr/>
        </p:nvSpPr>
        <p:spPr>
          <a:xfrm>
            <a:off x="228600" y="291547"/>
            <a:ext cx="9067800" cy="1156253"/>
          </a:xfrm>
          <a:prstGeom prst="rect">
            <a:avLst/>
          </a:prstGeom>
        </p:spPr>
        <p:txBody>
          <a:bodyPr>
            <a:scene3d>
              <a:camera prst="orthographicFront"/>
              <a:lightRig rig="threePt" dir="t"/>
            </a:scene3d>
            <a:sp3d extrusionH="57150">
              <a:bevelT w="38100" h="38100"/>
            </a:sp3d>
          </a:bodyPr>
          <a:lstStyle/>
          <a:p>
            <a:pPr>
              <a:spcBef>
                <a:spcPct val="0"/>
              </a:spcBef>
              <a:defRPr/>
            </a:pPr>
            <a:r>
              <a:rPr lang="en-US" sz="44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Times New Roman" pitchFamily="18" charset="0"/>
              </a:rPr>
              <a:t>Exchange Traded Funds (ETFs)</a:t>
            </a:r>
            <a:endParaRPr kumimoji="0" lang="en-US" sz="4100" b="1" i="0" u="sng"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
        <p:nvSpPr>
          <p:cNvPr id="12" name="TextBox 1"/>
          <p:cNvSpPr txBox="1">
            <a:spLocks noChangeArrowheads="1"/>
          </p:cNvSpPr>
          <p:nvPr/>
        </p:nvSpPr>
        <p:spPr bwMode="auto">
          <a:xfrm>
            <a:off x="76200" y="1631752"/>
            <a:ext cx="8991600" cy="5047536"/>
          </a:xfrm>
          <a:prstGeom prst="rect">
            <a:avLst/>
          </a:prstGeom>
          <a:noFill/>
          <a:ln w="9525">
            <a:noFill/>
            <a:miter lim="800000"/>
            <a:headEnd/>
            <a:tailEnd/>
          </a:ln>
        </p:spPr>
        <p:txBody>
          <a:bodyPr wrap="square">
            <a:spAutoFit/>
          </a:bodyPr>
          <a:lstStyle/>
          <a:p>
            <a:r>
              <a:rPr lang="en-US" sz="2800" b="1" dirty="0" smtClean="0">
                <a:latin typeface="Calibri" panose="020F0502020204030204" pitchFamily="34" charset="0"/>
                <a:cs typeface="Calibri" panose="020F0502020204030204" pitchFamily="34" charset="0"/>
              </a:rPr>
              <a:t>Most </a:t>
            </a:r>
            <a:r>
              <a:rPr lang="en-US" sz="2800" b="1" dirty="0">
                <a:latin typeface="Calibri" pitchFamily="34" charset="0"/>
                <a:cs typeface="Calibri" panose="020F0502020204030204" pitchFamily="34" charset="0"/>
              </a:rPr>
              <a:t>exchange-traded funds </a:t>
            </a:r>
            <a:r>
              <a:rPr lang="en-US" sz="2800" b="1" dirty="0" smtClean="0">
                <a:latin typeface="Calibri" pitchFamily="34" charset="0"/>
                <a:cs typeface="Calibri" panose="020F0502020204030204" pitchFamily="34" charset="0"/>
              </a:rPr>
              <a:t>are:</a:t>
            </a:r>
          </a:p>
          <a:p>
            <a:pPr marL="342900" indent="-342900">
              <a:buFont typeface="Arial" panose="020B0604020202020204" pitchFamily="34" charset="0"/>
              <a:buChar char="•"/>
            </a:pPr>
            <a:endParaRPr lang="en-US" sz="2400" b="1" dirty="0" smtClean="0">
              <a:latin typeface="Calibri" pitchFamily="34" charset="0"/>
              <a:cs typeface="Calibri" panose="020F0502020204030204" pitchFamily="34" charset="0"/>
            </a:endParaRPr>
          </a:p>
          <a:p>
            <a:pPr marL="342900" indent="-342900">
              <a:buFont typeface="Arial" panose="020B0604020202020204" pitchFamily="34" charset="0"/>
              <a:buChar char="•"/>
            </a:pPr>
            <a:r>
              <a:rPr lang="en-US" sz="2400" b="1" dirty="0" smtClean="0">
                <a:latin typeface="Calibri" pitchFamily="34" charset="0"/>
                <a:cs typeface="Calibri" panose="020F0502020204030204" pitchFamily="34" charset="0"/>
              </a:rPr>
              <a:t>organized </a:t>
            </a:r>
            <a:r>
              <a:rPr lang="en-US" sz="2400" b="1" dirty="0">
                <a:latin typeface="Calibri" pitchFamily="34" charset="0"/>
                <a:cs typeface="Calibri" panose="020F0502020204030204" pitchFamily="34" charset="0"/>
              </a:rPr>
              <a:t>either as open-end investment management companies or as unit investment </a:t>
            </a:r>
            <a:r>
              <a:rPr lang="en-US" sz="2400" b="1" dirty="0" smtClean="0">
                <a:latin typeface="Calibri" pitchFamily="34" charset="0"/>
                <a:cs typeface="Calibri" panose="020F0502020204030204" pitchFamily="34" charset="0"/>
              </a:rPr>
              <a:t>trusts</a:t>
            </a:r>
          </a:p>
          <a:p>
            <a:pPr marL="342900" indent="-342900">
              <a:buFont typeface="Arial" panose="020B0604020202020204" pitchFamily="34" charset="0"/>
              <a:buChar char="•"/>
            </a:pPr>
            <a:endParaRPr lang="en-US" sz="2400" b="1" dirty="0" smtClean="0">
              <a:latin typeface="Calibri" pitchFamily="34" charset="0"/>
              <a:cs typeface="Calibri" panose="020F0502020204030204" pitchFamily="34" charset="0"/>
            </a:endParaRPr>
          </a:p>
          <a:p>
            <a:pPr marL="342900" indent="-342900">
              <a:buFont typeface="Arial" panose="020B0604020202020204" pitchFamily="34" charset="0"/>
              <a:buChar char="•"/>
            </a:pPr>
            <a:r>
              <a:rPr lang="en-US" sz="2400" b="1" dirty="0" smtClean="0">
                <a:latin typeface="Calibri" pitchFamily="34" charset="0"/>
                <a:cs typeface="Calibri" panose="020F0502020204030204" pitchFamily="34" charset="0"/>
              </a:rPr>
              <a:t>registered </a:t>
            </a:r>
            <a:r>
              <a:rPr lang="en-US" sz="2400" b="1" dirty="0">
                <a:latin typeface="Calibri" pitchFamily="34" charset="0"/>
                <a:cs typeface="Calibri" panose="020F0502020204030204" pitchFamily="34" charset="0"/>
              </a:rPr>
              <a:t>with the Securities and Exchange Commission (SEC) under the same statutory authorities as traditional mutual </a:t>
            </a:r>
            <a:r>
              <a:rPr lang="en-US" sz="2400" b="1" dirty="0" smtClean="0">
                <a:latin typeface="Calibri" pitchFamily="34" charset="0"/>
                <a:cs typeface="Calibri" panose="020F0502020204030204" pitchFamily="34" charset="0"/>
              </a:rPr>
              <a:t>funds</a:t>
            </a:r>
          </a:p>
          <a:p>
            <a:pPr marL="342900" indent="-342900">
              <a:buFont typeface="Arial" panose="020B0604020202020204" pitchFamily="34" charset="0"/>
              <a:buChar char="•"/>
            </a:pPr>
            <a:endParaRPr lang="en-US" sz="2400" b="1" dirty="0">
              <a:latin typeface="Calibri" pitchFamily="34" charset="0"/>
              <a:cs typeface="Calibri" panose="020F0502020204030204" pitchFamily="34" charset="0"/>
            </a:endParaRPr>
          </a:p>
          <a:p>
            <a:pPr marL="342900" indent="-342900">
              <a:buFont typeface="Arial" panose="020B0604020202020204" pitchFamily="34" charset="0"/>
              <a:buChar char="•"/>
            </a:pPr>
            <a:r>
              <a:rPr lang="en-US" sz="2400" b="1" dirty="0" smtClean="0">
                <a:latin typeface="Calibri" pitchFamily="34" charset="0"/>
                <a:cs typeface="Calibri" panose="020F0502020204030204" pitchFamily="34" charset="0"/>
              </a:rPr>
              <a:t>qualify </a:t>
            </a:r>
            <a:r>
              <a:rPr lang="en-US" sz="2400" b="1" dirty="0">
                <a:latin typeface="Calibri" pitchFamily="34" charset="0"/>
                <a:cs typeface="Calibri" panose="020F0502020204030204" pitchFamily="34" charset="0"/>
              </a:rPr>
              <a:t>for the exemptions in 5 C.F.R. Part 2640 for mutual funds and unit investment trusts.</a:t>
            </a:r>
          </a:p>
          <a:p>
            <a:pPr lvl="1">
              <a:buFont typeface="Arial" pitchFamily="34" charset="0"/>
              <a:buChar char="•"/>
            </a:pPr>
            <a:endParaRPr lang="en-US" sz="2400" b="1" dirty="0">
              <a:solidFill>
                <a:schemeClr val="bg1"/>
              </a:solidFill>
              <a:latin typeface="Calibri" pitchFamily="34" charset="0"/>
              <a:cs typeface="Calibri" panose="020F0502020204030204" pitchFamily="34" charset="0"/>
            </a:endParaRPr>
          </a:p>
          <a:p>
            <a:pPr marL="137160" indent="0" algn="just">
              <a:buNone/>
            </a:pPr>
            <a:r>
              <a:rPr lang="en-US" b="1" dirty="0" smtClean="0">
                <a:solidFill>
                  <a:srgbClr val="FFFF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***ETFs </a:t>
            </a:r>
            <a:r>
              <a:rPr lang="en-US" b="1" dirty="0">
                <a:solidFill>
                  <a:srgbClr val="FFFF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invested in commodities and commodity futures usually do not meet the definitions for mutual fund or unit investment trust because often registered with the Commodity Futures Trading Commission.  </a:t>
            </a:r>
            <a:r>
              <a:rPr lang="en-US" b="1" dirty="0" smtClean="0">
                <a:solidFill>
                  <a:srgbClr val="FFFF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Example</a:t>
            </a:r>
            <a:r>
              <a:rPr lang="en-US" b="1" dirty="0">
                <a:solidFill>
                  <a:srgbClr val="FFFF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iShares Gold </a:t>
            </a:r>
            <a:r>
              <a:rPr lang="en-US" b="1" dirty="0" smtClean="0">
                <a:solidFill>
                  <a:srgbClr val="FFFF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Trust</a:t>
            </a:r>
            <a:endParaRPr lang="en-US" i="1" dirty="0">
              <a:solidFill>
                <a:srgbClr val="FFFF00"/>
              </a:solidFill>
              <a:latin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12"/>
          </p:nvPr>
        </p:nvSpPr>
        <p:spPr/>
        <p:txBody>
          <a:bodyPr/>
          <a:lstStyle/>
          <a:p>
            <a:fld id="{1B25802B-1C1D-47CB-B414-4DFB7A867B42}" type="slidenum">
              <a:rPr lang="en-US" smtClean="0"/>
              <a:pPr/>
              <a:t>9</a:t>
            </a:fld>
            <a:endParaRPr lang="en-US" dirty="0"/>
          </a:p>
        </p:txBody>
      </p:sp>
      <p:cxnSp>
        <p:nvCxnSpPr>
          <p:cNvPr id="7" name="Straight Connector 6"/>
          <p:cNvCxnSpPr/>
          <p:nvPr/>
        </p:nvCxnSpPr>
        <p:spPr bwMode="auto">
          <a:xfrm>
            <a:off x="0" y="1447800"/>
            <a:ext cx="9144000" cy="0"/>
          </a:xfrm>
          <a:prstGeom prst="line">
            <a:avLst/>
          </a:prstGeom>
          <a:ln w="381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328296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5385</TotalTime>
  <Words>1214</Words>
  <Application>Microsoft Office PowerPoint</Application>
  <PresentationFormat>On-screen Show (4:3)</PresentationFormat>
  <Paragraphs>162</Paragraphs>
  <Slides>21</Slides>
  <Notes>16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Arial</vt:lpstr>
      <vt:lpstr>Book Antiqua</vt:lpstr>
      <vt:lpstr>Calibri</vt:lpstr>
      <vt:lpstr>Lucida Sans</vt:lpstr>
      <vt:lpstr>Times New Roman</vt:lpstr>
      <vt:lpstr>Wingdings</vt:lpstr>
      <vt:lpstr>Wingdings 2</vt:lpstr>
      <vt:lpstr>Wingdings 3</vt:lpstr>
      <vt:lpstr>Apex</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US Office of Government Ethics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clkanepi</dc:creator>
  <cp:lastModifiedBy>Patrick Shepherd</cp:lastModifiedBy>
  <cp:revision>368</cp:revision>
  <dcterms:created xsi:type="dcterms:W3CDTF">2014-03-04T14:47:31Z</dcterms:created>
  <dcterms:modified xsi:type="dcterms:W3CDTF">2020-09-30T12:38:00Z</dcterms:modified>
</cp:coreProperties>
</file>