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256" r:id="rId2"/>
    <p:sldId id="257" r:id="rId3"/>
    <p:sldId id="259" r:id="rId4"/>
    <p:sldId id="258" r:id="rId5"/>
    <p:sldId id="267" r:id="rId6"/>
    <p:sldId id="260" r:id="rId7"/>
    <p:sldId id="261" r:id="rId8"/>
    <p:sldId id="262" r:id="rId9"/>
    <p:sldId id="263" r:id="rId10"/>
    <p:sldId id="264" r:id="rId11"/>
    <p:sldId id="265" r:id="rId12"/>
    <p:sldId id="268" r:id="rId13"/>
    <p:sldId id="266"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D6DC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021" autoAdjust="0"/>
    <p:restoredTop sz="59428" autoAdjust="0"/>
  </p:normalViewPr>
  <p:slideViewPr>
    <p:cSldViewPr snapToGrid="0">
      <p:cViewPr varScale="1">
        <p:scale>
          <a:sx n="53" d="100"/>
          <a:sy n="53" d="100"/>
        </p:scale>
        <p:origin x="2203" y="58"/>
      </p:cViewPr>
      <p:guideLst/>
    </p:cSldViewPr>
  </p:slideViewPr>
  <p:notesTextViewPr>
    <p:cViewPr>
      <p:scale>
        <a:sx n="1" d="1"/>
        <a:sy n="1" d="1"/>
      </p:scale>
      <p:origin x="0" y="0"/>
    </p:cViewPr>
  </p:notesTextViewPr>
  <p:notesViewPr>
    <p:cSldViewPr snapToGrid="0">
      <p:cViewPr varScale="1">
        <p:scale>
          <a:sx n="63" d="100"/>
          <a:sy n="63" d="100"/>
        </p:scale>
        <p:origin x="1373" y="6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B689448-AEB2-42ED-8EFB-242237CAE1E5}" type="datetimeFigureOut">
              <a:rPr lang="en-US" smtClean="0"/>
              <a:t>8/13/2021</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C7E66DE-8EF4-463D-8DD8-683C2D1CA750}" type="slidenum">
              <a:rPr lang="en-US" smtClean="0"/>
              <a:t>‹#›</a:t>
            </a:fld>
            <a:endParaRPr lang="en-US"/>
          </a:p>
        </p:txBody>
      </p:sp>
    </p:spTree>
    <p:extLst>
      <p:ext uri="{BB962C8B-B14F-4D97-AF65-F5344CB8AC3E}">
        <p14:creationId xmlns:p14="http://schemas.microsoft.com/office/powerpoint/2010/main" val="23084606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Hello and welcome to Part 1 of Ethics Considerations for Crowdsourced Fundraising.</a:t>
            </a:r>
          </a:p>
          <a:p>
            <a:endParaRPr lang="en-US" dirty="0"/>
          </a:p>
          <a:p>
            <a:r>
              <a:rPr lang="en-US" dirty="0"/>
              <a:t>My name is Maura Leary, and I'm an assistant counsel at the Office of Government Ethics.   </a:t>
            </a:r>
            <a:r>
              <a:rPr lang="en-US" dirty="0" smtClean="0"/>
              <a:t>In this training, I’m going to discuss </a:t>
            </a:r>
            <a:r>
              <a:rPr lang="en-US" b="1" dirty="0" smtClean="0"/>
              <a:t>soliciting </a:t>
            </a:r>
            <a:r>
              <a:rPr lang="en-US" dirty="0"/>
              <a:t>gifts from crowdsourcing campaigns.  After you finish this training, I highly recommend watching Part </a:t>
            </a:r>
            <a:r>
              <a:rPr lang="en-US" dirty="0" smtClean="0"/>
              <a:t>2, </a:t>
            </a:r>
            <a:r>
              <a:rPr lang="en-US" dirty="0"/>
              <a:t>where my colleague, David </a:t>
            </a:r>
            <a:r>
              <a:rPr lang="en-US" dirty="0" smtClean="0"/>
              <a:t>Taube, </a:t>
            </a:r>
            <a:r>
              <a:rPr lang="en-US" dirty="0"/>
              <a:t>discusses </a:t>
            </a:r>
            <a:r>
              <a:rPr lang="en-US" b="1" dirty="0"/>
              <a:t>accepting </a:t>
            </a:r>
            <a:r>
              <a:rPr lang="en-US" dirty="0"/>
              <a:t>gifts </a:t>
            </a:r>
            <a:r>
              <a:rPr lang="en-US" dirty="0" smtClean="0"/>
              <a:t>from crowdsourcing campaigns </a:t>
            </a:r>
            <a:endParaRPr lang="en-US" dirty="0"/>
          </a:p>
          <a:p>
            <a:endParaRPr lang="en-US" dirty="0"/>
          </a:p>
        </p:txBody>
      </p:sp>
      <p:sp>
        <p:nvSpPr>
          <p:cNvPr id="4" name="Slide Number Placeholder 3"/>
          <p:cNvSpPr>
            <a:spLocks noGrp="1"/>
          </p:cNvSpPr>
          <p:nvPr>
            <p:ph type="sldNum" sz="quarter" idx="10"/>
          </p:nvPr>
        </p:nvSpPr>
        <p:spPr/>
        <p:txBody>
          <a:bodyPr/>
          <a:lstStyle/>
          <a:p>
            <a:fld id="{AC7E66DE-8EF4-463D-8DD8-683C2D1CA750}" type="slidenum">
              <a:rPr lang="en-US" smtClean="0"/>
              <a:t>1</a:t>
            </a:fld>
            <a:endParaRPr lang="en-US"/>
          </a:p>
        </p:txBody>
      </p:sp>
    </p:spTree>
    <p:extLst>
      <p:ext uri="{BB962C8B-B14F-4D97-AF65-F5344CB8AC3E}">
        <p14:creationId xmlns:p14="http://schemas.microsoft.com/office/powerpoint/2010/main" val="32245959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We’ve spent a lot of time talking about more general </a:t>
            </a:r>
            <a:r>
              <a:rPr lang="en-US" baseline="0" dirty="0" smtClean="0"/>
              <a:t>crowdfunding, which anyone can donate to. But what about using platforms like this to set up a campaign specifically for your federal co-workers? Say, someone in your office is dealing with a health issue, for example. </a:t>
            </a:r>
          </a:p>
          <a:p>
            <a:endParaRPr lang="en-US" baseline="0" dirty="0" smtClean="0"/>
          </a:p>
          <a:p>
            <a:r>
              <a:rPr lang="en-US" baseline="0" dirty="0" smtClean="0"/>
              <a:t>Generally speaking, this is not a great idea, and this is for a few reasons:  </a:t>
            </a:r>
          </a:p>
          <a:p>
            <a:pPr marL="228600" indent="-228600">
              <a:buAutoNum type="arabicParenR"/>
            </a:pPr>
            <a:r>
              <a:rPr lang="en-US" baseline="0" dirty="0" smtClean="0"/>
              <a:t>The gifts rules apply differently to different categories of employees.  So, some employees, such as subordinates, and contractors, who are prohibited sources, would not be permitted to donate to the online </a:t>
            </a:r>
            <a:r>
              <a:rPr lang="en-US" baseline="0" dirty="0" err="1" smtClean="0"/>
              <a:t>funraiser</a:t>
            </a:r>
            <a:r>
              <a:rPr lang="en-US" baseline="0" dirty="0" smtClean="0"/>
              <a:t>.  This can create confusion. </a:t>
            </a:r>
          </a:p>
          <a:p>
            <a:pPr marL="228600" indent="-228600">
              <a:buAutoNum type="arabicParenR"/>
            </a:pPr>
            <a:r>
              <a:rPr lang="en-US" baseline="0" dirty="0" smtClean="0"/>
              <a:t>Also, the public nature of these platforms can cause the appearance of pressure on employees to donate to these personal causes, which we certainly want to avoid. </a:t>
            </a:r>
          </a:p>
          <a:p>
            <a:pPr marL="228600" indent="-228600">
              <a:buAutoNum type="arabicParenR"/>
            </a:pPr>
            <a:r>
              <a:rPr lang="en-US" baseline="0" dirty="0" smtClean="0"/>
              <a:t>There’s other ways to support employees in the same office – so online fundraising is discouraged. </a:t>
            </a:r>
          </a:p>
          <a:p>
            <a:pPr marL="228600" indent="-228600">
              <a:buAutoNum type="arabicParenR"/>
            </a:pPr>
            <a:endParaRPr lang="en-US" baseline="0" dirty="0" smtClean="0"/>
          </a:p>
          <a:p>
            <a:pPr marL="0" indent="0">
              <a:buNone/>
            </a:pPr>
            <a:endParaRPr lang="en-US" dirty="0" smtClean="0"/>
          </a:p>
        </p:txBody>
      </p:sp>
      <p:sp>
        <p:nvSpPr>
          <p:cNvPr id="4" name="Slide Number Placeholder 3"/>
          <p:cNvSpPr>
            <a:spLocks noGrp="1"/>
          </p:cNvSpPr>
          <p:nvPr>
            <p:ph type="sldNum" sz="quarter" idx="10"/>
          </p:nvPr>
        </p:nvSpPr>
        <p:spPr/>
        <p:txBody>
          <a:bodyPr/>
          <a:lstStyle/>
          <a:p>
            <a:fld id="{AC7E66DE-8EF4-463D-8DD8-683C2D1CA750}" type="slidenum">
              <a:rPr lang="en-US" smtClean="0"/>
              <a:t>10</a:t>
            </a:fld>
            <a:endParaRPr lang="en-US"/>
          </a:p>
        </p:txBody>
      </p:sp>
    </p:spTree>
    <p:extLst>
      <p:ext uri="{BB962C8B-B14F-4D97-AF65-F5344CB8AC3E}">
        <p14:creationId xmlns:p14="http://schemas.microsoft.com/office/powerpoint/2010/main" val="392462258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Now, since </a:t>
            </a:r>
            <a:r>
              <a:rPr lang="en-US" baseline="0" dirty="0" smtClean="0"/>
              <a:t>the gifts rules only apply to federal employees, it’s possible for a federal employee to create a crowdsourced fundraiser for a non-employee, such as a friend.  </a:t>
            </a:r>
          </a:p>
          <a:p>
            <a:endParaRPr lang="en-US" baseline="0" dirty="0" smtClean="0"/>
          </a:p>
          <a:p>
            <a:r>
              <a:rPr lang="en-US" baseline="0" dirty="0" smtClean="0"/>
              <a:t>Even then, you still need to be careful!  It’s important to be clear that the beneficiary is </a:t>
            </a:r>
            <a:r>
              <a:rPr lang="en-US" i="1" baseline="0" dirty="0" smtClean="0"/>
              <a:t>not</a:t>
            </a:r>
            <a:r>
              <a:rPr lang="en-US" i="0" baseline="0" dirty="0" smtClean="0"/>
              <a:t> a government employee and you should still avoid mentioning your government position, as again, your position shouldn’t be used to induce benefits.  This would be another great opportunity to consult with your ethics official.  </a:t>
            </a:r>
          </a:p>
          <a:p>
            <a:endParaRPr lang="en-US" i="0" baseline="0" dirty="0" smtClean="0"/>
          </a:p>
          <a:p>
            <a:r>
              <a:rPr lang="en-US" i="0" baseline="0" dirty="0" smtClean="0"/>
              <a:t>One final note on creating crowdsourced fundraisers– everything we’ve discussed today applies to fundraising for individuals.  If you are interested in fundraising for a non-profit, look to 5 CFR 2635.808© for guidance. </a:t>
            </a:r>
            <a:endParaRPr lang="en-US" dirty="0"/>
          </a:p>
        </p:txBody>
      </p:sp>
      <p:sp>
        <p:nvSpPr>
          <p:cNvPr id="4" name="Slide Number Placeholder 3"/>
          <p:cNvSpPr>
            <a:spLocks noGrp="1"/>
          </p:cNvSpPr>
          <p:nvPr>
            <p:ph type="sldNum" sz="quarter" idx="10"/>
          </p:nvPr>
        </p:nvSpPr>
        <p:spPr/>
        <p:txBody>
          <a:bodyPr/>
          <a:lstStyle/>
          <a:p>
            <a:fld id="{AC7E66DE-8EF4-463D-8DD8-683C2D1CA750}" type="slidenum">
              <a:rPr lang="en-US" smtClean="0"/>
              <a:t>11</a:t>
            </a:fld>
            <a:endParaRPr lang="en-US"/>
          </a:p>
        </p:txBody>
      </p:sp>
    </p:spTree>
    <p:extLst>
      <p:ext uri="{BB962C8B-B14F-4D97-AF65-F5344CB8AC3E}">
        <p14:creationId xmlns:p14="http://schemas.microsoft.com/office/powerpoint/2010/main" val="242057771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That’s it for Part 1 of this training.  Thank you so much for</a:t>
            </a:r>
            <a:r>
              <a:rPr lang="en-US" baseline="0" dirty="0" smtClean="0"/>
              <a:t> watching!  I wanted to end with a friendly reminder that you can always get more information about ethics topics by talking to your agency ethics official or checking the OGE website, at www.oge.gov.</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p:txBody>
      </p:sp>
      <p:sp>
        <p:nvSpPr>
          <p:cNvPr id="4" name="Slide Number Placeholder 3"/>
          <p:cNvSpPr>
            <a:spLocks noGrp="1"/>
          </p:cNvSpPr>
          <p:nvPr>
            <p:ph type="sldNum" sz="quarter" idx="10"/>
          </p:nvPr>
        </p:nvSpPr>
        <p:spPr/>
        <p:txBody>
          <a:bodyPr/>
          <a:lstStyle/>
          <a:p>
            <a:fld id="{AC7E66DE-8EF4-463D-8DD8-683C2D1CA750}" type="slidenum">
              <a:rPr lang="en-US" smtClean="0"/>
              <a:t>12</a:t>
            </a:fld>
            <a:endParaRPr lang="en-US"/>
          </a:p>
        </p:txBody>
      </p:sp>
    </p:spTree>
    <p:extLst>
      <p:ext uri="{BB962C8B-B14F-4D97-AF65-F5344CB8AC3E}">
        <p14:creationId xmlns:p14="http://schemas.microsoft.com/office/powerpoint/2010/main" val="107296176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Please stay tuned</a:t>
            </a:r>
            <a:r>
              <a:rPr lang="en-US" baseline="0" dirty="0" smtClean="0"/>
              <a:t> for Part 2 of this training, Accepting Donations from Crowdsourced Fundraisers. </a:t>
            </a:r>
            <a:endParaRPr lang="en-US" dirty="0"/>
          </a:p>
        </p:txBody>
      </p:sp>
      <p:sp>
        <p:nvSpPr>
          <p:cNvPr id="4" name="Slide Number Placeholder 3"/>
          <p:cNvSpPr>
            <a:spLocks noGrp="1"/>
          </p:cNvSpPr>
          <p:nvPr>
            <p:ph type="sldNum" sz="quarter" idx="10"/>
          </p:nvPr>
        </p:nvSpPr>
        <p:spPr/>
        <p:txBody>
          <a:bodyPr/>
          <a:lstStyle/>
          <a:p>
            <a:fld id="{AC7E66DE-8EF4-463D-8DD8-683C2D1CA750}" type="slidenum">
              <a:rPr lang="en-US" smtClean="0"/>
              <a:t>13</a:t>
            </a:fld>
            <a:endParaRPr lang="en-US"/>
          </a:p>
        </p:txBody>
      </p:sp>
    </p:spTree>
    <p:extLst>
      <p:ext uri="{BB962C8B-B14F-4D97-AF65-F5344CB8AC3E}">
        <p14:creationId xmlns:p14="http://schemas.microsoft.com/office/powerpoint/2010/main" val="6395440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baseline="0" dirty="0" smtClean="0"/>
          </a:p>
          <a:p>
            <a:r>
              <a:rPr lang="en-US" b="0" baseline="0" dirty="0" smtClean="0"/>
              <a:t>**SLIDE**</a:t>
            </a:r>
            <a:endParaRPr lang="en-US" dirty="0" smtClean="0"/>
          </a:p>
          <a:p>
            <a:endParaRPr lang="en-US" dirty="0"/>
          </a:p>
          <a:p>
            <a:r>
              <a:rPr lang="en-US" dirty="0" smtClean="0"/>
              <a:t>Crowdsourced fundraising, or “crowdfunding,” is defined as the practice of obtaining needed funding by soliciting contributions from a large number of people.  </a:t>
            </a:r>
          </a:p>
          <a:p>
            <a:endParaRPr lang="en-US" dirty="0"/>
          </a:p>
          <a:p>
            <a:r>
              <a:rPr lang="en-US" dirty="0" smtClean="0"/>
              <a:t>We’re focusing here on ethics considerations for </a:t>
            </a:r>
            <a:r>
              <a:rPr lang="en-US" i="1" dirty="0" smtClean="0"/>
              <a:t>online</a:t>
            </a:r>
            <a:r>
              <a:rPr lang="en-US" dirty="0" smtClean="0"/>
              <a:t> crowdfunding on sites such as GoFundMe</a:t>
            </a:r>
            <a:r>
              <a:rPr lang="en-US" baseline="0" dirty="0" smtClean="0"/>
              <a:t> or Kickstarter</a:t>
            </a:r>
            <a:endParaRPr lang="en-US" dirty="0" smtClean="0"/>
          </a:p>
        </p:txBody>
      </p:sp>
      <p:sp>
        <p:nvSpPr>
          <p:cNvPr id="4" name="Slide Number Placeholder 3"/>
          <p:cNvSpPr>
            <a:spLocks noGrp="1"/>
          </p:cNvSpPr>
          <p:nvPr>
            <p:ph type="sldNum" sz="quarter" idx="10"/>
          </p:nvPr>
        </p:nvSpPr>
        <p:spPr/>
        <p:txBody>
          <a:bodyPr/>
          <a:lstStyle/>
          <a:p>
            <a:fld id="{AC7E66DE-8EF4-463D-8DD8-683C2D1CA750}" type="slidenum">
              <a:rPr lang="en-US" smtClean="0"/>
              <a:t>2</a:t>
            </a:fld>
            <a:endParaRPr lang="en-US"/>
          </a:p>
        </p:txBody>
      </p:sp>
    </p:spTree>
    <p:extLst>
      <p:ext uri="{BB962C8B-B14F-4D97-AF65-F5344CB8AC3E}">
        <p14:creationId xmlns:p14="http://schemas.microsoft.com/office/powerpoint/2010/main" val="35239791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 wanted to start by talking</a:t>
            </a:r>
            <a:r>
              <a:rPr lang="en-US" baseline="0" dirty="0" smtClean="0"/>
              <a:t> a little bit about </a:t>
            </a:r>
            <a:r>
              <a:rPr lang="en-US" i="1" baseline="0" dirty="0" smtClean="0"/>
              <a:t>why </a:t>
            </a:r>
            <a:r>
              <a:rPr lang="en-US" i="0" baseline="0" dirty="0" smtClean="0"/>
              <a:t>this issue is important enough that OGE felt it was appropriate to address it in a legal advisory and through this training. </a:t>
            </a:r>
          </a:p>
          <a:p>
            <a:endParaRPr lang="en-US" i="0" baseline="0" dirty="0" smtClean="0"/>
          </a:p>
          <a:p>
            <a:r>
              <a:rPr lang="en-US" i="0" baseline="0" dirty="0" smtClean="0"/>
              <a:t>Technology has changed how people ask for and receive financial assistance – sites like GoFundMe have become incredibly common for all sorts of issues.  And, real-world events can impact a lot of people – including federal employees. In 2019, many federal employees were furloughed without pay for over a month.  Since Mar of 2020, we’ve all been dealing with a world-wide pandemic.  </a:t>
            </a:r>
          </a:p>
          <a:p>
            <a:endParaRPr lang="en-US" i="0" baseline="0" dirty="0" smtClean="0"/>
          </a:p>
          <a:p>
            <a:r>
              <a:rPr lang="en-US" i="0" baseline="0" dirty="0" smtClean="0"/>
              <a:t>These sorts of events caused many federal employees to turn to crowdsourced fundraising for assistance – and it can be hard to remember, particularly in stressful and trying times, that gift rules apply even off-duty, even to issues not related to your federal job.  So OGE</a:t>
            </a:r>
            <a:r>
              <a:rPr lang="en-US" i="0" dirty="0" smtClean="0"/>
              <a:t> is</a:t>
            </a:r>
            <a:r>
              <a:rPr lang="en-US" i="0" baseline="0" dirty="0" smtClean="0"/>
              <a:t> trying to provide ethics officials and employees with tools to address these </a:t>
            </a:r>
            <a:r>
              <a:rPr lang="en-US" i="0" baseline="0" dirty="0" err="1" smtClean="0"/>
              <a:t>isses</a:t>
            </a:r>
            <a:r>
              <a:rPr lang="en-US" i="0" baseline="0" dirty="0" smtClean="0"/>
              <a:t> as they come up</a:t>
            </a:r>
            <a:r>
              <a:rPr lang="en-US" i="0" dirty="0" smtClean="0"/>
              <a:t> in real time. </a:t>
            </a:r>
            <a:r>
              <a:rPr lang="en-US" i="0" baseline="0" dirty="0" smtClean="0"/>
              <a:t> </a:t>
            </a:r>
          </a:p>
        </p:txBody>
      </p:sp>
      <p:sp>
        <p:nvSpPr>
          <p:cNvPr id="4" name="Slide Number Placeholder 3"/>
          <p:cNvSpPr>
            <a:spLocks noGrp="1"/>
          </p:cNvSpPr>
          <p:nvPr>
            <p:ph type="sldNum" sz="quarter" idx="10"/>
          </p:nvPr>
        </p:nvSpPr>
        <p:spPr/>
        <p:txBody>
          <a:bodyPr/>
          <a:lstStyle/>
          <a:p>
            <a:fld id="{AC7E66DE-8EF4-463D-8DD8-683C2D1CA750}" type="slidenum">
              <a:rPr lang="en-US" smtClean="0"/>
              <a:t>3</a:t>
            </a:fld>
            <a:endParaRPr lang="en-US"/>
          </a:p>
        </p:txBody>
      </p:sp>
    </p:spTree>
    <p:extLst>
      <p:ext uri="{BB962C8B-B14F-4D97-AF65-F5344CB8AC3E}">
        <p14:creationId xmlns:p14="http://schemas.microsoft.com/office/powerpoint/2010/main" val="40269383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There are two key ideas that ethics</a:t>
            </a:r>
            <a:r>
              <a:rPr lang="en-US" baseline="0" dirty="0" smtClean="0"/>
              <a:t> officials and employees should keep in mind when thinking about crowdsourcing. </a:t>
            </a:r>
          </a:p>
          <a:p>
            <a:endParaRPr lang="en-US"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First,</a:t>
            </a:r>
            <a:r>
              <a:rPr lang="en-US" baseline="0" dirty="0" smtClean="0"/>
              <a:t> the gift rules  - which can be found in 5 C.F.R. Part 2635, subparts B and C – generally apply to funds that are solicited or donated through crowdsourcing.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smtClean="0"/>
              <a:t>But, applying the gift rules can be tricky in this context.  SO,  any employee thinking about engaging in crowdsourced fundraising, or accepting funds from a crowdsourcing campaign, needs to talk to their ethics officials to get guidance. </a:t>
            </a:r>
          </a:p>
          <a:p>
            <a:endParaRPr lang="en-US" baseline="0" dirty="0" smtClean="0"/>
          </a:p>
          <a:p>
            <a:r>
              <a:rPr lang="en-US" baseline="0" dirty="0" smtClean="0"/>
              <a:t>**SLIDE**</a:t>
            </a:r>
            <a:endParaRPr lang="en-US" dirty="0" smtClean="0"/>
          </a:p>
          <a:p>
            <a:endParaRPr lang="en-US" dirty="0"/>
          </a:p>
        </p:txBody>
      </p:sp>
      <p:sp>
        <p:nvSpPr>
          <p:cNvPr id="4" name="Slide Number Placeholder 3"/>
          <p:cNvSpPr>
            <a:spLocks noGrp="1"/>
          </p:cNvSpPr>
          <p:nvPr>
            <p:ph type="sldNum" sz="quarter" idx="10"/>
          </p:nvPr>
        </p:nvSpPr>
        <p:spPr/>
        <p:txBody>
          <a:bodyPr/>
          <a:lstStyle/>
          <a:p>
            <a:fld id="{AC7E66DE-8EF4-463D-8DD8-683C2D1CA750}" type="slidenum">
              <a:rPr lang="en-US" smtClean="0"/>
              <a:t>4</a:t>
            </a:fld>
            <a:endParaRPr lang="en-US"/>
          </a:p>
        </p:txBody>
      </p:sp>
    </p:spTree>
    <p:extLst>
      <p:ext uri="{BB962C8B-B14F-4D97-AF65-F5344CB8AC3E}">
        <p14:creationId xmlns:p14="http://schemas.microsoft.com/office/powerpoint/2010/main" val="16649185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When we say, our gift</a:t>
            </a:r>
            <a:r>
              <a:rPr lang="en-US" baseline="0" dirty="0" smtClean="0"/>
              <a:t> rules generally apply, this flow-chart for gifts analysis is a really helpful resource.  </a:t>
            </a:r>
          </a:p>
          <a:p>
            <a:endParaRPr lang="en-US" baseline="0" dirty="0" smtClean="0"/>
          </a:p>
          <a:p>
            <a:r>
              <a:rPr lang="en-US" baseline="0" dirty="0" smtClean="0"/>
              <a:t>1) First, is it a gift at all? According to our rules, </a:t>
            </a:r>
            <a:r>
              <a:rPr lang="en-US" sz="1200" b="0" i="1" kern="1200" dirty="0" smtClean="0">
                <a:solidFill>
                  <a:schemeClr val="tx1"/>
                </a:solidFill>
                <a:effectLst/>
                <a:latin typeface="+mn-lt"/>
                <a:ea typeface="+mn-ea"/>
                <a:cs typeface="+mn-cs"/>
              </a:rPr>
              <a:t>Gift</a:t>
            </a:r>
            <a:r>
              <a:rPr lang="en-US" sz="1200" b="0" i="0" kern="1200" dirty="0" smtClean="0">
                <a:solidFill>
                  <a:schemeClr val="tx1"/>
                </a:solidFill>
                <a:effectLst/>
                <a:latin typeface="+mn-lt"/>
                <a:ea typeface="+mn-ea"/>
                <a:cs typeface="+mn-cs"/>
              </a:rPr>
              <a:t> includes any gratuity, favor, discount, entertainment, hospitality, loan, forbearance, or other item having monetary value.</a:t>
            </a:r>
            <a:r>
              <a:rPr lang="en-US" baseline="0" dirty="0" smtClean="0"/>
              <a:t>"  You can find this definition in 5 C.F.R. § 2635.203(b).  There are certain specific exclusions from this definition, but let’s stick with the broad definition for now.</a:t>
            </a:r>
          </a:p>
          <a:p>
            <a:pPr marL="685800" marR="0" lvl="1" indent="-228600" algn="l" defTabSz="914400" rtl="0" eaLnBrk="1" fontAlgn="auto" latinLnBrk="0" hangingPunct="1">
              <a:lnSpc>
                <a:spcPct val="100000"/>
              </a:lnSpc>
              <a:spcBef>
                <a:spcPts val="0"/>
              </a:spcBef>
              <a:spcAft>
                <a:spcPts val="0"/>
              </a:spcAft>
              <a:buClrTx/>
              <a:buSzTx/>
              <a:buFontTx/>
              <a:buAutoNum type="arabicParenR"/>
              <a:tabLst/>
              <a:defRPr/>
            </a:pPr>
            <a:r>
              <a:rPr lang="en-US" baseline="0" dirty="0" smtClean="0"/>
              <a:t>As the flow-cart shows, if the item is </a:t>
            </a:r>
            <a:r>
              <a:rPr lang="en-US" i="1" baseline="0" dirty="0" smtClean="0"/>
              <a:t>not a gift</a:t>
            </a:r>
            <a:r>
              <a:rPr lang="en-US" i="0" baseline="0" dirty="0" smtClean="0"/>
              <a:t>, it can be accepted. </a:t>
            </a:r>
          </a:p>
          <a:p>
            <a:pPr marL="685800" marR="0" lvl="1" indent="-228600" algn="l" defTabSz="914400" rtl="0" eaLnBrk="1" fontAlgn="auto" latinLnBrk="0" hangingPunct="1">
              <a:lnSpc>
                <a:spcPct val="100000"/>
              </a:lnSpc>
              <a:spcBef>
                <a:spcPts val="0"/>
              </a:spcBef>
              <a:spcAft>
                <a:spcPts val="0"/>
              </a:spcAft>
              <a:buClrTx/>
              <a:buSzTx/>
              <a:buFontTx/>
              <a:buAutoNum type="arabicParenR"/>
              <a:tabLst/>
              <a:defRPr/>
            </a:pPr>
            <a:endParaRPr lang="en-US" baseline="0" dirty="0" smtClean="0"/>
          </a:p>
          <a:p>
            <a:pPr marL="228600" indent="-228600">
              <a:buAutoNum type="arabicParenR" startAt="2"/>
            </a:pPr>
            <a:r>
              <a:rPr lang="en-US" baseline="0" dirty="0" smtClean="0"/>
              <a:t>Once you’ve identified something as a gift, you then need to determine whether it’s prohibited. There are two general prohibitions relating to gifts – one for gifts from outside sources and a separate prohibition for gifts from your federal co-workers.  We'll talk about both prohibitions later in the training – but keep in mind that if a gift is not prohibited (as defined by our rules) it </a:t>
            </a:r>
            <a:r>
              <a:rPr lang="en-US" i="1" baseline="0" dirty="0" smtClean="0"/>
              <a:t>can be accepted. </a:t>
            </a:r>
          </a:p>
          <a:p>
            <a:pPr marL="228600" indent="-228600">
              <a:buAutoNum type="arabicParenR" startAt="2"/>
            </a:pPr>
            <a:endParaRPr lang="en-US" i="1" baseline="0" dirty="0" smtClean="0"/>
          </a:p>
          <a:p>
            <a:pPr marL="228600" indent="-228600">
              <a:buAutoNum type="arabicParenR" startAt="2"/>
            </a:pPr>
            <a:r>
              <a:rPr lang="en-US" i="0" baseline="0" dirty="0" smtClean="0"/>
              <a:t>If an item is a prohibited gift, then you need to determine whether an exception applies.  We’ll talk about appropriate exceptions, too – and remember that if an exception applies </a:t>
            </a:r>
            <a:r>
              <a:rPr lang="en-US" i="1" baseline="0" dirty="0" smtClean="0"/>
              <a:t>the gift can be accepted. </a:t>
            </a:r>
            <a:r>
              <a:rPr lang="en-US" i="0" baseline="0" dirty="0" smtClean="0"/>
              <a:t> </a:t>
            </a:r>
          </a:p>
          <a:p>
            <a:pPr marL="228600" indent="-228600">
              <a:buAutoNum type="arabicParenR" startAt="2"/>
            </a:pPr>
            <a:endParaRPr lang="en-US" i="0" baseline="0" dirty="0" smtClean="0"/>
          </a:p>
          <a:p>
            <a:pPr marL="0" indent="0">
              <a:buNone/>
            </a:pPr>
            <a:r>
              <a:rPr lang="en-US" i="0" baseline="0" dirty="0" smtClean="0"/>
              <a:t>You need to go through all three of the questions before making a determination that an item cannot be accepted. </a:t>
            </a:r>
          </a:p>
          <a:p>
            <a:pPr marL="228600" indent="-228600">
              <a:buAutoNum type="arabicParenR" startAt="2"/>
            </a:pPr>
            <a:endParaRPr lang="en-US" baseline="0" dirty="0" smtClean="0"/>
          </a:p>
          <a:p>
            <a:endParaRPr lang="en-US" dirty="0"/>
          </a:p>
        </p:txBody>
      </p:sp>
      <p:sp>
        <p:nvSpPr>
          <p:cNvPr id="4" name="Slide Number Placeholder 3"/>
          <p:cNvSpPr>
            <a:spLocks noGrp="1"/>
          </p:cNvSpPr>
          <p:nvPr>
            <p:ph type="sldNum" sz="quarter" idx="10"/>
          </p:nvPr>
        </p:nvSpPr>
        <p:spPr/>
        <p:txBody>
          <a:bodyPr/>
          <a:lstStyle/>
          <a:p>
            <a:fld id="{AC7E66DE-8EF4-463D-8DD8-683C2D1CA750}" type="slidenum">
              <a:rPr lang="en-US" smtClean="0"/>
              <a:t>5</a:t>
            </a:fld>
            <a:endParaRPr lang="en-US"/>
          </a:p>
        </p:txBody>
      </p:sp>
    </p:spTree>
    <p:extLst>
      <p:ext uri="{BB962C8B-B14F-4D97-AF65-F5344CB8AC3E}">
        <p14:creationId xmlns:p14="http://schemas.microsoft.com/office/powerpoint/2010/main" val="28498252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 to re-iterate – this is the same</a:t>
            </a:r>
            <a:r>
              <a:rPr lang="en-US" baseline="0" dirty="0" smtClean="0"/>
              <a:t> analysis to use when thinking through setting up a crowdsourced fundraiser to solicit donations.  </a:t>
            </a:r>
          </a:p>
          <a:p>
            <a:endParaRPr lang="en-US" baseline="0" dirty="0" smtClean="0"/>
          </a:p>
          <a:p>
            <a:pPr marL="228600" indent="-228600">
              <a:buAutoNum type="arabicParenR"/>
            </a:pPr>
            <a:r>
              <a:rPr lang="en-US" baseline="0" dirty="0" smtClean="0"/>
              <a:t>Is it a gift?  Generally speaking, you’re asking for an item of monetary value (money!) and there are no exclusions under 5 CFR 2635.203(b) that would generally apply– so, yes,</a:t>
            </a:r>
            <a:r>
              <a:rPr lang="en-US" dirty="0" smtClean="0"/>
              <a:t> you’re most likely soliciting gifts when setting up a crowdsourced fundraiser.  </a:t>
            </a:r>
          </a:p>
          <a:p>
            <a:endParaRPr lang="en-US" baseline="0" dirty="0" smtClean="0"/>
          </a:p>
          <a:p>
            <a:pPr marL="228600" indent="-228600">
              <a:buAutoNum type="arabicParenR"/>
            </a:pPr>
            <a:r>
              <a:rPr lang="en-US" dirty="0" smtClean="0"/>
              <a:t>Y</a:t>
            </a:r>
            <a:r>
              <a:rPr lang="en-US" baseline="0" dirty="0" smtClean="0"/>
              <a:t>ou can’t solicit gifts from</a:t>
            </a:r>
            <a:r>
              <a:rPr lang="en-US" dirty="0" smtClean="0"/>
              <a:t> </a:t>
            </a:r>
            <a:r>
              <a:rPr lang="en-US" baseline="0" dirty="0" smtClean="0"/>
              <a:t>prohibited sources.  A prohibited source is </a:t>
            </a:r>
            <a:r>
              <a:rPr lang="en-US" baseline="0" dirty="0" err="1" smtClean="0"/>
              <a:t>definied</a:t>
            </a:r>
            <a:r>
              <a:rPr lang="en-US" baseline="0" dirty="0" smtClean="0"/>
              <a:t> in 5 CFR 2635.203(d) but a useful working definition is a person that does or would like to do business with your agency, or a person regulated by your agency.  You can’t direct a crowdsourcing solicitation to any person that you know, or have reason to think, that person falls into that category. </a:t>
            </a:r>
            <a:r>
              <a:rPr lang="en-US" dirty="0" smtClean="0"/>
              <a:t> </a:t>
            </a:r>
          </a:p>
          <a:p>
            <a:pPr marL="228600" indent="-228600">
              <a:buAutoNum type="arabicParenR"/>
            </a:pPr>
            <a:endParaRPr lang="en-US" dirty="0"/>
          </a:p>
          <a:p>
            <a:pPr marL="228600" indent="-228600">
              <a:buAutoNum type="arabicParenR"/>
            </a:pPr>
            <a:r>
              <a:rPr lang="en-US" sz="1200" b="0" i="0" kern="1200" dirty="0" smtClean="0">
                <a:solidFill>
                  <a:schemeClr val="tx1"/>
                </a:solidFill>
                <a:effectLst/>
                <a:latin typeface="+mn-lt"/>
                <a:ea typeface="+mn-ea"/>
                <a:cs typeface="+mn-cs"/>
              </a:rPr>
              <a:t> You also</a:t>
            </a:r>
            <a:r>
              <a:rPr lang="en-US" sz="1200" b="0" i="0" kern="1200" baseline="0" dirty="0" smtClean="0">
                <a:solidFill>
                  <a:schemeClr val="tx1"/>
                </a:solidFill>
                <a:effectLst/>
                <a:latin typeface="+mn-lt"/>
                <a:ea typeface="+mn-ea"/>
                <a:cs typeface="+mn-cs"/>
              </a:rPr>
              <a:t> can’t solicit </a:t>
            </a:r>
            <a:r>
              <a:rPr lang="en-US" baseline="0" dirty="0" smtClean="0"/>
              <a:t>gifts given because of your official position;</a:t>
            </a:r>
          </a:p>
          <a:p>
            <a:pPr marL="228600" indent="-228600">
              <a:buAutoNum type="arabicParenR"/>
            </a:pPr>
            <a:endParaRPr lang="en-US" baseline="0" dirty="0" smtClean="0"/>
          </a:p>
          <a:p>
            <a:pPr marL="228600" indent="-228600">
              <a:buAutoNum type="arabicParenR"/>
            </a:pPr>
            <a:r>
              <a:rPr lang="en-US" baseline="0" dirty="0" smtClean="0"/>
              <a:t>These rules apply UNLESS there’s an applicable exception. </a:t>
            </a:r>
          </a:p>
          <a:p>
            <a:pPr marL="0" indent="0">
              <a:buNone/>
            </a:pPr>
            <a:endParaRPr lang="en-US" dirty="0"/>
          </a:p>
        </p:txBody>
      </p:sp>
      <p:sp>
        <p:nvSpPr>
          <p:cNvPr id="4" name="Slide Number Placeholder 3"/>
          <p:cNvSpPr>
            <a:spLocks noGrp="1"/>
          </p:cNvSpPr>
          <p:nvPr>
            <p:ph type="sldNum" sz="quarter" idx="10"/>
          </p:nvPr>
        </p:nvSpPr>
        <p:spPr/>
        <p:txBody>
          <a:bodyPr/>
          <a:lstStyle/>
          <a:p>
            <a:fld id="{AC7E66DE-8EF4-463D-8DD8-683C2D1CA750}" type="slidenum">
              <a:rPr lang="en-US" smtClean="0"/>
              <a:t>6</a:t>
            </a:fld>
            <a:endParaRPr lang="en-US"/>
          </a:p>
        </p:txBody>
      </p:sp>
    </p:spTree>
    <p:extLst>
      <p:ext uri="{BB962C8B-B14F-4D97-AF65-F5344CB8AC3E}">
        <p14:creationId xmlns:p14="http://schemas.microsoft.com/office/powerpoint/2010/main" val="39248247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There is one important exception that is</a:t>
            </a:r>
            <a:r>
              <a:rPr lang="en-US" baseline="0" dirty="0" smtClean="0"/>
              <a:t> highly relevant to crowdsourced fundraising:  the personal relationship exception.  </a:t>
            </a:r>
          </a:p>
          <a:p>
            <a:endParaRPr lang="en-US"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smtClean="0"/>
              <a:t>Under this exception, </a:t>
            </a:r>
            <a:r>
              <a:rPr lang="en-US" dirty="0" smtClean="0"/>
              <a:t>Employees may solicit a gift from an individual under circumstances which make clear that the gift is motivated by a family relationship or personal friendship rather than their federal position.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As</a:t>
            </a:r>
            <a:r>
              <a:rPr lang="en-US" baseline="0" dirty="0" smtClean="0"/>
              <a:t> you can imagine, a lot of the time, a person might donate to someone’s GoFundMe page because </a:t>
            </a:r>
            <a:r>
              <a:rPr lang="en-US" i="1" baseline="0" dirty="0" smtClean="0"/>
              <a:t>they know that person</a:t>
            </a:r>
            <a:r>
              <a:rPr lang="en-US" i="0" baseline="0" dirty="0" smtClean="0"/>
              <a:t> and that </a:t>
            </a:r>
            <a:r>
              <a:rPr lang="en-US" i="1" baseline="0" dirty="0" smtClean="0"/>
              <a:t>personal relationship </a:t>
            </a:r>
            <a:r>
              <a:rPr lang="en-US" i="0" baseline="0" dirty="0" smtClean="0"/>
              <a:t>is motivating the donation.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i="0"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i="1" baseline="0" dirty="0" smtClean="0"/>
              <a:t>THIS IS PERMISSIBLE. </a:t>
            </a:r>
            <a:r>
              <a:rPr lang="en-US" dirty="0" smtClean="0"/>
              <a:t>Example from LA 20-07: College roommate donates to employee’s online fundraiser for unexpected home repair expenses after a storm.  As long as the circumstances indicate that the gift is motivated by the friendship, this donation may be accepted.  That analysis applies even if </a:t>
            </a:r>
            <a:r>
              <a:rPr lang="en-US" i="1" dirty="0" smtClean="0"/>
              <a:t>the roommate is a prohibited source.  Say, the employees work at DoD and the </a:t>
            </a:r>
            <a:r>
              <a:rPr lang="en-US" i="1" baseline="0" dirty="0" smtClean="0"/>
              <a:t>roommate works at Raytheon.  As long as the circumstances indicate that the relationship</a:t>
            </a:r>
            <a:r>
              <a:rPr lang="en-US" i="1" dirty="0" smtClean="0"/>
              <a:t> motivated the donation, this gift may be accepted.  </a:t>
            </a:r>
            <a:endParaRPr lang="en-US" i="1"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i="1" dirty="0" smtClean="0"/>
              <a:t>Here’s a useful</a:t>
            </a:r>
            <a:r>
              <a:rPr lang="en-US" i="1" baseline="0" dirty="0" smtClean="0"/>
              <a:t> tip: </a:t>
            </a:r>
            <a:r>
              <a:rPr lang="en-US" i="1" baseline="0" dirty="0" err="1" smtClean="0"/>
              <a:t>a</a:t>
            </a:r>
            <a:r>
              <a:rPr lang="en-US" i="1" dirty="0" err="1" smtClean="0"/>
              <a:t>ne</a:t>
            </a:r>
            <a:r>
              <a:rPr lang="en-US" i="1" dirty="0" smtClean="0"/>
              <a:t> good way to make sure you’re in</a:t>
            </a:r>
            <a:r>
              <a:rPr lang="en-US" i="1" baseline="0" dirty="0" smtClean="0"/>
              <a:t> safe ethical territory is to only send information about a crowdsourced fundraising campaign to people with whom you have a close personal relationship.  </a:t>
            </a:r>
            <a:endParaRPr lang="en-US" i="1" dirty="0"/>
          </a:p>
        </p:txBody>
      </p:sp>
      <p:sp>
        <p:nvSpPr>
          <p:cNvPr id="4" name="Slide Number Placeholder 3"/>
          <p:cNvSpPr>
            <a:spLocks noGrp="1"/>
          </p:cNvSpPr>
          <p:nvPr>
            <p:ph type="sldNum" sz="quarter" idx="10"/>
          </p:nvPr>
        </p:nvSpPr>
        <p:spPr/>
        <p:txBody>
          <a:bodyPr/>
          <a:lstStyle/>
          <a:p>
            <a:fld id="{AC7E66DE-8EF4-463D-8DD8-683C2D1CA750}" type="slidenum">
              <a:rPr lang="en-US" smtClean="0"/>
              <a:t>7</a:t>
            </a:fld>
            <a:endParaRPr lang="en-US"/>
          </a:p>
        </p:txBody>
      </p:sp>
    </p:spTree>
    <p:extLst>
      <p:ext uri="{BB962C8B-B14F-4D97-AF65-F5344CB8AC3E}">
        <p14:creationId xmlns:p14="http://schemas.microsoft.com/office/powerpoint/2010/main" val="425216029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We’ve discussed soliciting gifts from prohibited sources, and</a:t>
            </a:r>
            <a:r>
              <a:rPr lang="en-US" baseline="0" dirty="0" smtClean="0"/>
              <a:t> when exceptions to that general prohibition might apply.  </a:t>
            </a:r>
          </a:p>
          <a:p>
            <a:endParaRPr lang="en-US"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smtClean="0"/>
              <a:t>What about soliciting gifts based on your official position?  The key thing to keep in mind here is that </a:t>
            </a:r>
            <a:r>
              <a:rPr lang="en-US" dirty="0" smtClean="0"/>
              <a:t>If the solicitation directly ties the intended use of donations to an employee’s federal job, there is a strong inference that any donations would be given because of an employee’s official position.</a:t>
            </a:r>
            <a:r>
              <a:rPr lang="en-US" baseline="0" dirty="0" smtClean="0"/>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smtClean="0"/>
              <a:t>In addition, employees are prohibited from using their federal position to induce a benefit or indicate government endorsement of any activity, including a solicitation. </a:t>
            </a:r>
            <a:endParaRPr lang="en-US" dirty="0" smtClean="0"/>
          </a:p>
        </p:txBody>
      </p:sp>
      <p:sp>
        <p:nvSpPr>
          <p:cNvPr id="4" name="Slide Number Placeholder 3"/>
          <p:cNvSpPr>
            <a:spLocks noGrp="1"/>
          </p:cNvSpPr>
          <p:nvPr>
            <p:ph type="sldNum" sz="quarter" idx="10"/>
          </p:nvPr>
        </p:nvSpPr>
        <p:spPr/>
        <p:txBody>
          <a:bodyPr/>
          <a:lstStyle/>
          <a:p>
            <a:fld id="{AC7E66DE-8EF4-463D-8DD8-683C2D1CA750}" type="slidenum">
              <a:rPr lang="en-US" smtClean="0"/>
              <a:t>8</a:t>
            </a:fld>
            <a:endParaRPr lang="en-US"/>
          </a:p>
        </p:txBody>
      </p:sp>
    </p:spTree>
    <p:extLst>
      <p:ext uri="{BB962C8B-B14F-4D97-AF65-F5344CB8AC3E}">
        <p14:creationId xmlns:p14="http://schemas.microsoft.com/office/powerpoint/2010/main" val="36631103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 we know referencing</a:t>
            </a:r>
            <a:r>
              <a:rPr lang="en-US" baseline="0" dirty="0" smtClean="0"/>
              <a:t> your federal position in a crowdsourcing campaign  is a problem – what are some examples? (LIST) </a:t>
            </a:r>
          </a:p>
          <a:p>
            <a:endParaRPr lang="en-US" baseline="0" dirty="0" smtClean="0"/>
          </a:p>
          <a:p>
            <a:r>
              <a:rPr lang="en-US" baseline="0" dirty="0" smtClean="0"/>
              <a:t>These all run afoul of prohibitions against soliciting because of your official position.  Now, some of these examples more directly violate the rule than others, but a good rule of thumb is for employees to avoid referencing their federal employment entirely. </a:t>
            </a:r>
            <a:endParaRPr lang="en-US" dirty="0"/>
          </a:p>
        </p:txBody>
      </p:sp>
      <p:sp>
        <p:nvSpPr>
          <p:cNvPr id="4" name="Slide Number Placeholder 3"/>
          <p:cNvSpPr>
            <a:spLocks noGrp="1"/>
          </p:cNvSpPr>
          <p:nvPr>
            <p:ph type="sldNum" sz="quarter" idx="10"/>
          </p:nvPr>
        </p:nvSpPr>
        <p:spPr/>
        <p:txBody>
          <a:bodyPr/>
          <a:lstStyle/>
          <a:p>
            <a:fld id="{AC7E66DE-8EF4-463D-8DD8-683C2D1CA750}" type="slidenum">
              <a:rPr lang="en-US" smtClean="0"/>
              <a:t>9</a:t>
            </a:fld>
            <a:endParaRPr lang="en-US"/>
          </a:p>
        </p:txBody>
      </p:sp>
    </p:spTree>
    <p:extLst>
      <p:ext uri="{BB962C8B-B14F-4D97-AF65-F5344CB8AC3E}">
        <p14:creationId xmlns:p14="http://schemas.microsoft.com/office/powerpoint/2010/main" val="25153671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userDrawn="1"/>
        </p:nvSpPr>
        <p:spPr>
          <a:xfrm>
            <a:off x="-93785" y="6557108"/>
            <a:ext cx="9300308" cy="39858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dirty="0"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Click to edit Master subtitle style</a:t>
            </a:r>
            <a:endParaRPr lang="en-US" dirty="0"/>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800E5918-0D5C-4C5C-8E4B-8A1209F8911A}" type="datetimeFigureOut">
              <a:rPr lang="en-US" smtClean="0"/>
              <a:t>8/13/2021</a:t>
            </a:fld>
            <a:endParaRPr lang="en-U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BCD1AB61-7301-4341-ADDE-E58A270E02B5}" type="slidenum">
              <a:rPr lang="en-US" smtClean="0"/>
              <a:t>‹#›</a:t>
            </a:fld>
            <a:endParaRPr lang="en-US"/>
          </a:p>
        </p:txBody>
      </p:sp>
    </p:spTree>
    <p:extLst>
      <p:ext uri="{BB962C8B-B14F-4D97-AF65-F5344CB8AC3E}">
        <p14:creationId xmlns:p14="http://schemas.microsoft.com/office/powerpoint/2010/main" val="5902439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8289482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41551755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2464486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Tree>
    <p:extLst>
      <p:ext uri="{BB962C8B-B14F-4D97-AF65-F5344CB8AC3E}">
        <p14:creationId xmlns:p14="http://schemas.microsoft.com/office/powerpoint/2010/main" val="37105219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41356585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7975779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Tree>
    <p:extLst>
      <p:ext uri="{BB962C8B-B14F-4D97-AF65-F5344CB8AC3E}">
        <p14:creationId xmlns:p14="http://schemas.microsoft.com/office/powerpoint/2010/main" val="2778260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0741950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Tree>
    <p:extLst>
      <p:ext uri="{BB962C8B-B14F-4D97-AF65-F5344CB8AC3E}">
        <p14:creationId xmlns:p14="http://schemas.microsoft.com/office/powerpoint/2010/main" val="21931985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Tree>
    <p:extLst>
      <p:ext uri="{BB962C8B-B14F-4D97-AF65-F5344CB8AC3E}">
        <p14:creationId xmlns:p14="http://schemas.microsoft.com/office/powerpoint/2010/main" val="10636148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Rectangle 7"/>
          <p:cNvSpPr/>
          <p:nvPr userDrawn="1"/>
        </p:nvSpPr>
        <p:spPr>
          <a:xfrm>
            <a:off x="0" y="6611815"/>
            <a:ext cx="9144000" cy="246185"/>
          </a:xfrm>
          <a:prstGeom prst="rect">
            <a:avLst/>
          </a:prstGeom>
          <a:solidFill>
            <a:srgbClr val="3D6DC3"/>
          </a:solidFill>
        </p:spPr>
        <p:style>
          <a:lnRef idx="2">
            <a:schemeClr val="accent1">
              <a:shade val="50000"/>
            </a:schemeClr>
          </a:lnRef>
          <a:fillRef idx="1">
            <a:schemeClr val="accent1"/>
          </a:fillRef>
          <a:effectRef idx="0">
            <a:schemeClr val="accent1"/>
          </a:effectRef>
          <a:fontRef idx="minor">
            <a:schemeClr val="lt1"/>
          </a:fontRef>
        </p:style>
        <p:txBody>
          <a:bodyPr rIns="365760" bIns="73152" rtlCol="0" anchor="ctr"/>
          <a:lstStyle/>
          <a:p>
            <a:pPr marL="233363" indent="0" algn="l">
              <a:tabLst>
                <a:tab pos="8574088" algn="r"/>
              </a:tabLst>
            </a:pPr>
            <a:r>
              <a:rPr lang="en-US" sz="1200" dirty="0" smtClean="0">
                <a:ln>
                  <a:noFill/>
                </a:ln>
                <a:solidFill>
                  <a:schemeClr val="bg2">
                    <a:lumMod val="90000"/>
                  </a:schemeClr>
                </a:solidFill>
                <a:latin typeface="Californian FB" panose="0207040306080B030204" pitchFamily="18" charset="0"/>
                <a:cs typeface="Courier New" panose="02070309020205020404" pitchFamily="49" charset="0"/>
              </a:rPr>
              <a:t>Crowdsourcing</a:t>
            </a:r>
            <a:r>
              <a:rPr lang="en-US" sz="1200" baseline="0" dirty="0" smtClean="0">
                <a:ln>
                  <a:noFill/>
                </a:ln>
                <a:solidFill>
                  <a:schemeClr val="bg2">
                    <a:lumMod val="90000"/>
                  </a:schemeClr>
                </a:solidFill>
                <a:latin typeface="Californian FB" panose="0207040306080B030204" pitchFamily="18" charset="0"/>
                <a:cs typeface="Courier New" panose="02070309020205020404" pitchFamily="49" charset="0"/>
              </a:rPr>
              <a:t> Part I</a:t>
            </a:r>
            <a:r>
              <a:rPr lang="en-US" sz="1200" dirty="0" smtClean="0">
                <a:ln>
                  <a:noFill/>
                </a:ln>
                <a:solidFill>
                  <a:schemeClr val="bg2">
                    <a:lumMod val="90000"/>
                  </a:schemeClr>
                </a:solidFill>
                <a:latin typeface="Californian FB" panose="0207040306080B030204" pitchFamily="18" charset="0"/>
                <a:cs typeface="Courier New" panose="02070309020205020404" pitchFamily="49" charset="0"/>
              </a:rPr>
              <a:t> (March </a:t>
            </a:r>
            <a:r>
              <a:rPr lang="en-US" sz="1200" baseline="0" dirty="0" smtClean="0">
                <a:ln>
                  <a:noFill/>
                </a:ln>
                <a:solidFill>
                  <a:schemeClr val="bg2">
                    <a:lumMod val="90000"/>
                  </a:schemeClr>
                </a:solidFill>
                <a:latin typeface="Californian FB" panose="0207040306080B030204" pitchFamily="18" charset="0"/>
                <a:cs typeface="Courier New" panose="02070309020205020404" pitchFamily="49" charset="0"/>
              </a:rPr>
              <a:t>2021)</a:t>
            </a:r>
            <a:r>
              <a:rPr lang="en-US" sz="1100" baseline="0" dirty="0" smtClean="0">
                <a:ln>
                  <a:noFill/>
                </a:ln>
                <a:solidFill>
                  <a:schemeClr val="bg2">
                    <a:lumMod val="90000"/>
                  </a:schemeClr>
                </a:solidFill>
                <a:latin typeface="Courier New" panose="02070309020205020404" pitchFamily="49" charset="0"/>
                <a:cs typeface="Courier New" panose="02070309020205020404" pitchFamily="49" charset="0"/>
              </a:rPr>
              <a:t>	</a:t>
            </a:r>
            <a:fld id="{9D5A8F09-A2C2-44FF-BB46-3F2B97A519D7}" type="slidenum">
              <a:rPr lang="en-US" sz="1100" smtClean="0">
                <a:ln>
                  <a:noFill/>
                </a:ln>
                <a:solidFill>
                  <a:schemeClr val="bg2">
                    <a:lumMod val="90000"/>
                  </a:schemeClr>
                </a:solidFill>
                <a:latin typeface="Courier New" panose="02070309020205020404" pitchFamily="49" charset="0"/>
                <a:cs typeface="Courier New" panose="02070309020205020404" pitchFamily="49" charset="0"/>
              </a:rPr>
              <a:pPr marL="233363" indent="0" algn="l">
                <a:tabLst>
                  <a:tab pos="8574088" algn="r"/>
                </a:tabLst>
              </a:pPr>
              <a:t>‹#›</a:t>
            </a:fld>
            <a:endParaRPr lang="en-US" dirty="0">
              <a:ln>
                <a:noFill/>
              </a:ln>
              <a:solidFill>
                <a:schemeClr val="bg2">
                  <a:lumMod val="90000"/>
                </a:schemeClr>
              </a:solidFill>
            </a:endParaRPr>
          </a:p>
        </p:txBody>
      </p:sp>
    </p:spTree>
    <p:extLst>
      <p:ext uri="{BB962C8B-B14F-4D97-AF65-F5344CB8AC3E}">
        <p14:creationId xmlns:p14="http://schemas.microsoft.com/office/powerpoint/2010/main" val="35601968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Ethics Considerations</a:t>
            </a:r>
            <a:br>
              <a:rPr lang="en-US" dirty="0" smtClean="0"/>
            </a:br>
            <a:r>
              <a:rPr lang="en-US" dirty="0" smtClean="0"/>
              <a:t>for</a:t>
            </a:r>
            <a:br>
              <a:rPr lang="en-US" dirty="0" smtClean="0"/>
            </a:br>
            <a:r>
              <a:rPr lang="en-US" dirty="0" smtClean="0"/>
              <a:t>Crowdsourced Fundraising</a:t>
            </a:r>
            <a:endParaRPr lang="en-US" dirty="0"/>
          </a:p>
        </p:txBody>
      </p:sp>
      <p:sp>
        <p:nvSpPr>
          <p:cNvPr id="3" name="Subtitle 2"/>
          <p:cNvSpPr>
            <a:spLocks noGrp="1"/>
          </p:cNvSpPr>
          <p:nvPr>
            <p:ph type="subTitle" idx="1"/>
          </p:nvPr>
        </p:nvSpPr>
        <p:spPr/>
        <p:txBody>
          <a:bodyPr/>
          <a:lstStyle/>
          <a:p>
            <a:r>
              <a:rPr lang="en-US" dirty="0" smtClean="0"/>
              <a:t>Part 1: Overview and Soliciting Donations</a:t>
            </a:r>
          </a:p>
          <a:p>
            <a:r>
              <a:rPr lang="en-US" dirty="0" smtClean="0"/>
              <a:t>[date]</a:t>
            </a:r>
          </a:p>
          <a:p>
            <a:r>
              <a:rPr lang="en-US" dirty="0" smtClean="0"/>
              <a:t>Maura Leary, Ethics Law and Policy Branch</a:t>
            </a:r>
            <a:endParaRPr lang="en-US" dirty="0"/>
          </a:p>
        </p:txBody>
      </p:sp>
    </p:spTree>
    <p:extLst>
      <p:ext uri="{BB962C8B-B14F-4D97-AF65-F5344CB8AC3E}">
        <p14:creationId xmlns:p14="http://schemas.microsoft.com/office/powerpoint/2010/main" val="38306219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Crowdsourced </a:t>
            </a:r>
            <a:r>
              <a:rPr lang="en-US" b="1" dirty="0" smtClean="0"/>
              <a:t>Fundraising in the Federal Workplace</a:t>
            </a:r>
            <a:endParaRPr lang="en-US" b="1" dirty="0"/>
          </a:p>
        </p:txBody>
      </p:sp>
      <p:sp>
        <p:nvSpPr>
          <p:cNvPr id="3" name="Content Placeholder 2"/>
          <p:cNvSpPr>
            <a:spLocks noGrp="1"/>
          </p:cNvSpPr>
          <p:nvPr>
            <p:ph idx="1"/>
          </p:nvPr>
        </p:nvSpPr>
        <p:spPr/>
        <p:txBody>
          <a:bodyPr/>
          <a:lstStyle/>
          <a:p>
            <a:r>
              <a:rPr lang="en-US" dirty="0" smtClean="0"/>
              <a:t>Generally discouraged.  Why?</a:t>
            </a:r>
            <a:endParaRPr lang="en-US" dirty="0"/>
          </a:p>
          <a:p>
            <a:r>
              <a:rPr lang="en-US" dirty="0" smtClean="0"/>
              <a:t>Rules apply differently to different employees:</a:t>
            </a:r>
          </a:p>
          <a:p>
            <a:pPr lvl="1"/>
            <a:r>
              <a:rPr lang="en-US" dirty="0" smtClean="0"/>
              <a:t>Subordinates can’t solicit or give contributions from another employee to a superior/employee making more pay (5 CFR § 2635.302)</a:t>
            </a:r>
          </a:p>
          <a:p>
            <a:pPr lvl="1"/>
            <a:r>
              <a:rPr lang="en-US" dirty="0" smtClean="0"/>
              <a:t>Contractors can’t donate since they are prohibited sources</a:t>
            </a:r>
            <a:endParaRPr lang="en-US" dirty="0"/>
          </a:p>
          <a:p>
            <a:r>
              <a:rPr lang="en-US" dirty="0" smtClean="0"/>
              <a:t>Pressure to donate due to public nature of crowdsourced fundraising platforms </a:t>
            </a:r>
          </a:p>
          <a:p>
            <a:endParaRPr lang="en-US" dirty="0"/>
          </a:p>
          <a:p>
            <a:endParaRPr lang="en-US" dirty="0" smtClean="0"/>
          </a:p>
        </p:txBody>
      </p:sp>
    </p:spTree>
    <p:extLst>
      <p:ext uri="{BB962C8B-B14F-4D97-AF65-F5344CB8AC3E}">
        <p14:creationId xmlns:p14="http://schemas.microsoft.com/office/powerpoint/2010/main" val="14844492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Creating Fundraisers for </a:t>
            </a:r>
            <a:br>
              <a:rPr lang="en-US" b="1" dirty="0" smtClean="0"/>
            </a:br>
            <a:r>
              <a:rPr lang="en-US" b="1" dirty="0" smtClean="0"/>
              <a:t>Non-Federal Employees </a:t>
            </a:r>
            <a:endParaRPr lang="en-US" b="1" dirty="0"/>
          </a:p>
        </p:txBody>
      </p:sp>
      <p:sp>
        <p:nvSpPr>
          <p:cNvPr id="3" name="Content Placeholder 2"/>
          <p:cNvSpPr>
            <a:spLocks noGrp="1"/>
          </p:cNvSpPr>
          <p:nvPr>
            <p:ph idx="1"/>
          </p:nvPr>
        </p:nvSpPr>
        <p:spPr/>
        <p:txBody>
          <a:bodyPr/>
          <a:lstStyle/>
          <a:p>
            <a:r>
              <a:rPr lang="en-US" dirty="0" smtClean="0"/>
              <a:t>These rules </a:t>
            </a:r>
            <a:r>
              <a:rPr lang="en-US" dirty="0"/>
              <a:t>apply only to federal </a:t>
            </a:r>
            <a:r>
              <a:rPr lang="en-US" dirty="0" smtClean="0"/>
              <a:t>employees –it is possible to create a crowdsourced fundraiser for a non-employee.  Need to:</a:t>
            </a:r>
          </a:p>
          <a:p>
            <a:pPr lvl="1"/>
            <a:r>
              <a:rPr lang="en-US" dirty="0" smtClean="0"/>
              <a:t>Carefully designate that beneficiary is a non-employee </a:t>
            </a:r>
          </a:p>
          <a:p>
            <a:pPr lvl="1"/>
            <a:r>
              <a:rPr lang="en-US" dirty="0" smtClean="0"/>
              <a:t>Avoid using your government position to induce donations for your friends/relatives </a:t>
            </a:r>
          </a:p>
          <a:p>
            <a:pPr lvl="1"/>
            <a:endParaRPr lang="en-US" dirty="0"/>
          </a:p>
          <a:p>
            <a:r>
              <a:rPr lang="en-US" dirty="0" smtClean="0"/>
              <a:t>NOTE:  If creating a fundraiser for a nonprofit organization, activity regulated by 5 CFR § 2635.808(c).</a:t>
            </a:r>
          </a:p>
          <a:p>
            <a:pPr lvl="1"/>
            <a:endParaRPr lang="en-US" dirty="0"/>
          </a:p>
        </p:txBody>
      </p:sp>
    </p:spTree>
    <p:extLst>
      <p:ext uri="{BB962C8B-B14F-4D97-AF65-F5344CB8AC3E}">
        <p14:creationId xmlns:p14="http://schemas.microsoft.com/office/powerpoint/2010/main" val="42031774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t>Thank you…</a:t>
            </a:r>
            <a:endParaRPr lang="en-US" b="1" i="1" dirty="0"/>
          </a:p>
        </p:txBody>
      </p:sp>
      <p:sp>
        <p:nvSpPr>
          <p:cNvPr id="3" name="Content Placeholder 2"/>
          <p:cNvSpPr>
            <a:spLocks noGrp="1"/>
          </p:cNvSpPr>
          <p:nvPr>
            <p:ph idx="1"/>
          </p:nvPr>
        </p:nvSpPr>
        <p:spPr>
          <a:xfrm>
            <a:off x="1902069" y="2024917"/>
            <a:ext cx="5339861" cy="2793267"/>
          </a:xfrm>
        </p:spPr>
        <p:txBody>
          <a:bodyPr>
            <a:normAutofit/>
          </a:bodyPr>
          <a:lstStyle/>
          <a:p>
            <a:pPr marL="0" indent="0" algn="ctr">
              <a:buNone/>
            </a:pPr>
            <a:r>
              <a:rPr lang="en-US" sz="3200" dirty="0" smtClean="0"/>
              <a:t>For more information, contact your agency ethics official or go to </a:t>
            </a:r>
            <a:r>
              <a:rPr lang="en-US" sz="3200" u="sng" dirty="0" smtClean="0">
                <a:solidFill>
                  <a:schemeClr val="accent1">
                    <a:lumMod val="50000"/>
                  </a:schemeClr>
                </a:solidFill>
              </a:rPr>
              <a:t>www.oge.gov</a:t>
            </a:r>
            <a:r>
              <a:rPr lang="en-US" sz="3200" dirty="0" smtClean="0"/>
              <a:t>.</a:t>
            </a:r>
          </a:p>
        </p:txBody>
      </p:sp>
    </p:spTree>
    <p:extLst>
      <p:ext uri="{BB962C8B-B14F-4D97-AF65-F5344CB8AC3E}">
        <p14:creationId xmlns:p14="http://schemas.microsoft.com/office/powerpoint/2010/main" val="35093398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Next Time…</a:t>
            </a:r>
            <a:endParaRPr lang="en-US" b="1" dirty="0"/>
          </a:p>
        </p:txBody>
      </p:sp>
      <p:sp>
        <p:nvSpPr>
          <p:cNvPr id="3" name="Content Placeholder 2"/>
          <p:cNvSpPr>
            <a:spLocks noGrp="1"/>
          </p:cNvSpPr>
          <p:nvPr>
            <p:ph idx="1"/>
          </p:nvPr>
        </p:nvSpPr>
        <p:spPr/>
        <p:txBody>
          <a:bodyPr/>
          <a:lstStyle/>
          <a:p>
            <a:pPr marL="0" indent="0" algn="ctr">
              <a:buNone/>
            </a:pPr>
            <a:endParaRPr lang="en-US" dirty="0" smtClean="0"/>
          </a:p>
          <a:p>
            <a:pPr marL="0" indent="0" algn="ctr">
              <a:buNone/>
            </a:pPr>
            <a:endParaRPr lang="en-US" dirty="0"/>
          </a:p>
          <a:p>
            <a:pPr marL="0" indent="0" algn="ctr">
              <a:buNone/>
            </a:pPr>
            <a:endParaRPr lang="en-US" dirty="0" smtClean="0"/>
          </a:p>
          <a:p>
            <a:pPr marL="0" indent="0" algn="ctr">
              <a:buNone/>
            </a:pPr>
            <a:r>
              <a:rPr lang="en-US" dirty="0" smtClean="0"/>
              <a:t>Accepting Donations from Crowdsourced Fundraisers</a:t>
            </a:r>
            <a:endParaRPr lang="en-US" dirty="0"/>
          </a:p>
        </p:txBody>
      </p:sp>
    </p:spTree>
    <p:extLst>
      <p:ext uri="{BB962C8B-B14F-4D97-AF65-F5344CB8AC3E}">
        <p14:creationId xmlns:p14="http://schemas.microsoft.com/office/powerpoint/2010/main" val="15720322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a:t>
            </a:r>
            <a:br>
              <a:rPr lang="en-US" dirty="0" smtClean="0"/>
            </a:br>
            <a:r>
              <a:rPr lang="en-US" b="1" dirty="0" smtClean="0"/>
              <a:t>Crowdsourced Fundraising</a:t>
            </a:r>
            <a:endParaRPr lang="en-US" dirty="0"/>
          </a:p>
        </p:txBody>
      </p:sp>
      <p:sp>
        <p:nvSpPr>
          <p:cNvPr id="3" name="Content Placeholder 2"/>
          <p:cNvSpPr>
            <a:spLocks noGrp="1"/>
          </p:cNvSpPr>
          <p:nvPr>
            <p:ph idx="1"/>
          </p:nvPr>
        </p:nvSpPr>
        <p:spPr/>
        <p:txBody>
          <a:bodyPr>
            <a:normAutofit/>
          </a:bodyPr>
          <a:lstStyle/>
          <a:p>
            <a:r>
              <a:rPr lang="en-US" dirty="0" smtClean="0"/>
              <a:t>As defined in LA-20-07, "Crowdsourced </a:t>
            </a:r>
            <a:r>
              <a:rPr lang="en-US" dirty="0"/>
              <a:t>fundraising, or </a:t>
            </a:r>
            <a:r>
              <a:rPr lang="en-US" dirty="0" smtClean="0"/>
              <a:t>'crowdfunding,' </a:t>
            </a:r>
            <a:r>
              <a:rPr lang="en-US" dirty="0"/>
              <a:t>is the practice of obtaining </a:t>
            </a:r>
            <a:r>
              <a:rPr lang="en-US" dirty="0" smtClean="0"/>
              <a:t>needed funding </a:t>
            </a:r>
            <a:r>
              <a:rPr lang="en-US" dirty="0"/>
              <a:t>by soliciting contributions from a large number of people</a:t>
            </a:r>
            <a:r>
              <a:rPr lang="en-US" dirty="0" smtClean="0"/>
              <a:t>."</a:t>
            </a:r>
          </a:p>
          <a:p>
            <a:r>
              <a:rPr lang="en-US" dirty="0" smtClean="0"/>
              <a:t>Focus of LA-20-07 and this training: </a:t>
            </a:r>
            <a:r>
              <a:rPr lang="en-US" b="1" dirty="0" smtClean="0"/>
              <a:t>crowdsourced </a:t>
            </a:r>
            <a:r>
              <a:rPr lang="en-US" b="1" dirty="0"/>
              <a:t>fundraising </a:t>
            </a:r>
            <a:r>
              <a:rPr lang="en-US" dirty="0"/>
              <a:t>from the online </a:t>
            </a:r>
            <a:r>
              <a:rPr lang="en-US" dirty="0" smtClean="0"/>
              <a:t>community through </a:t>
            </a:r>
            <a:r>
              <a:rPr lang="en-US" b="1" dirty="0"/>
              <a:t>social media </a:t>
            </a:r>
            <a:r>
              <a:rPr lang="en-US" b="1" dirty="0" smtClean="0"/>
              <a:t>or crowdfunding platforms</a:t>
            </a:r>
            <a:endParaRPr lang="en-US" b="1" dirty="0"/>
          </a:p>
        </p:txBody>
      </p:sp>
    </p:spTree>
    <p:extLst>
      <p:ext uri="{BB962C8B-B14F-4D97-AF65-F5344CB8AC3E}">
        <p14:creationId xmlns:p14="http://schemas.microsoft.com/office/powerpoint/2010/main" val="15718248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Why do we care?</a:t>
            </a:r>
            <a:r>
              <a:rPr lang="en-US" dirty="0" smtClean="0"/>
              <a:t>	</a:t>
            </a:r>
            <a:endParaRPr lang="en-US" dirty="0"/>
          </a:p>
        </p:txBody>
      </p:sp>
      <p:sp>
        <p:nvSpPr>
          <p:cNvPr id="3" name="Content Placeholder 2"/>
          <p:cNvSpPr>
            <a:spLocks noGrp="1"/>
          </p:cNvSpPr>
          <p:nvPr>
            <p:ph idx="1"/>
          </p:nvPr>
        </p:nvSpPr>
        <p:spPr/>
        <p:txBody>
          <a:bodyPr>
            <a:normAutofit lnSpcReduction="10000"/>
          </a:bodyPr>
          <a:lstStyle/>
          <a:p>
            <a:r>
              <a:rPr lang="en-US" dirty="0" smtClean="0"/>
              <a:t>Crowdsourcing has become incredibly popular</a:t>
            </a:r>
          </a:p>
          <a:p>
            <a:endParaRPr lang="en-US" dirty="0" smtClean="0"/>
          </a:p>
          <a:p>
            <a:r>
              <a:rPr lang="en-US" dirty="0" smtClean="0"/>
              <a:t>Last few years has shown reasons federal employees may turn to crowdsourcing</a:t>
            </a:r>
          </a:p>
          <a:p>
            <a:pPr lvl="1"/>
            <a:r>
              <a:rPr lang="en-US" dirty="0" smtClean="0"/>
              <a:t>Furloughs</a:t>
            </a:r>
          </a:p>
          <a:p>
            <a:pPr lvl="1"/>
            <a:r>
              <a:rPr lang="en-US" dirty="0" smtClean="0"/>
              <a:t>Pandemic</a:t>
            </a:r>
          </a:p>
          <a:p>
            <a:pPr lvl="1"/>
            <a:r>
              <a:rPr lang="en-US" dirty="0" smtClean="0"/>
              <a:t>Who knows what’s next?! </a:t>
            </a:r>
          </a:p>
          <a:p>
            <a:pPr lvl="1"/>
            <a:endParaRPr lang="en-US" dirty="0" smtClean="0"/>
          </a:p>
          <a:p>
            <a:r>
              <a:rPr lang="en-US" dirty="0" smtClean="0"/>
              <a:t>Gift rules apply even off-duty, in personal capacity – can be hard to remember when entirely separate from federal employment </a:t>
            </a:r>
          </a:p>
        </p:txBody>
      </p:sp>
    </p:spTree>
    <p:extLst>
      <p:ext uri="{BB962C8B-B14F-4D97-AF65-F5344CB8AC3E}">
        <p14:creationId xmlns:p14="http://schemas.microsoft.com/office/powerpoint/2010/main" val="6203586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Essential Principles</a:t>
            </a:r>
            <a:endParaRPr lang="en-US" b="1" dirty="0"/>
          </a:p>
        </p:txBody>
      </p:sp>
      <p:sp>
        <p:nvSpPr>
          <p:cNvPr id="3" name="Content Placeholder 2"/>
          <p:cNvSpPr>
            <a:spLocks noGrp="1"/>
          </p:cNvSpPr>
          <p:nvPr>
            <p:ph idx="1"/>
          </p:nvPr>
        </p:nvSpPr>
        <p:spPr/>
        <p:txBody>
          <a:bodyPr/>
          <a:lstStyle/>
          <a:p>
            <a:r>
              <a:rPr lang="en-US" dirty="0"/>
              <a:t>The gift rules apply to most questions about crowdsourced fundraising.</a:t>
            </a:r>
          </a:p>
          <a:p>
            <a:pPr lvl="1"/>
            <a:r>
              <a:rPr lang="en-US" dirty="0" smtClean="0"/>
              <a:t>But they can be particularly tricky to apply here! </a:t>
            </a:r>
          </a:p>
          <a:p>
            <a:pPr lvl="1"/>
            <a:endParaRPr lang="en-US" dirty="0"/>
          </a:p>
          <a:p>
            <a:pPr lvl="1"/>
            <a:endParaRPr lang="en-US" dirty="0" smtClean="0"/>
          </a:p>
          <a:p>
            <a:r>
              <a:rPr lang="en-US" dirty="0" smtClean="0"/>
              <a:t>Any employee thinking of engaging in crowdsourcing needs to talk to their ethics official</a:t>
            </a:r>
          </a:p>
          <a:p>
            <a:pPr lvl="1"/>
            <a:r>
              <a:rPr lang="en-US" dirty="0" smtClean="0"/>
              <a:t>These rules are </a:t>
            </a:r>
            <a:r>
              <a:rPr lang="en-US" i="1" dirty="0" smtClean="0"/>
              <a:t>not</a:t>
            </a:r>
            <a:r>
              <a:rPr lang="en-US" dirty="0" smtClean="0"/>
              <a:t> intuitive</a:t>
            </a:r>
            <a:endParaRPr lang="en-US" dirty="0"/>
          </a:p>
        </p:txBody>
      </p:sp>
    </p:spTree>
    <p:extLst>
      <p:ext uri="{BB962C8B-B14F-4D97-AF65-F5344CB8AC3E}">
        <p14:creationId xmlns:p14="http://schemas.microsoft.com/office/powerpoint/2010/main" val="4211861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0"/>
            <a:ext cx="9004300" cy="6858000"/>
            <a:chOff x="0" y="0"/>
            <a:chExt cx="9004300" cy="6858000"/>
          </a:xfrm>
        </p:grpSpPr>
        <p:sp>
          <p:nvSpPr>
            <p:cNvPr id="5" name="Freeform 4"/>
            <p:cNvSpPr/>
            <p:nvPr/>
          </p:nvSpPr>
          <p:spPr>
            <a:xfrm>
              <a:off x="0" y="0"/>
              <a:ext cx="4049713" cy="6858000"/>
            </a:xfrm>
            <a:custGeom>
              <a:avLst/>
              <a:gdLst>
                <a:gd name="connsiteX0" fmla="*/ 0 w 4267199"/>
                <a:gd name="connsiteY0" fmla="*/ 0 h 6858000"/>
                <a:gd name="connsiteX1" fmla="*/ 4267199 w 4267199"/>
                <a:gd name="connsiteY1" fmla="*/ 0 h 6858000"/>
                <a:gd name="connsiteX2" fmla="*/ 4267199 w 4267199"/>
                <a:gd name="connsiteY2" fmla="*/ 6858000 h 6858000"/>
                <a:gd name="connsiteX3" fmla="*/ 0 w 4267199"/>
                <a:gd name="connsiteY3" fmla="*/ 6858000 h 6858000"/>
                <a:gd name="connsiteX4" fmla="*/ 0 w 4267199"/>
                <a:gd name="connsiteY4" fmla="*/ 0 h 6858000"/>
                <a:gd name="connsiteX0" fmla="*/ 0 w 4267199"/>
                <a:gd name="connsiteY0" fmla="*/ 0 h 6858000"/>
                <a:gd name="connsiteX1" fmla="*/ 4267199 w 4267199"/>
                <a:gd name="connsiteY1" fmla="*/ 0 h 6858000"/>
                <a:gd name="connsiteX2" fmla="*/ 4267199 w 4267199"/>
                <a:gd name="connsiteY2" fmla="*/ 6858000 h 6858000"/>
                <a:gd name="connsiteX3" fmla="*/ 0 w 4267199"/>
                <a:gd name="connsiteY3" fmla="*/ 6858000 h 6858000"/>
                <a:gd name="connsiteX4" fmla="*/ 0 w 4267199"/>
                <a:gd name="connsiteY4" fmla="*/ 0 h 6858000"/>
                <a:gd name="connsiteX0" fmla="*/ 0 w 4267199"/>
                <a:gd name="connsiteY0" fmla="*/ 0 h 6858000"/>
                <a:gd name="connsiteX1" fmla="*/ 4267199 w 4267199"/>
                <a:gd name="connsiteY1" fmla="*/ 0 h 6858000"/>
                <a:gd name="connsiteX2" fmla="*/ 4267199 w 4267199"/>
                <a:gd name="connsiteY2" fmla="*/ 6858000 h 6858000"/>
                <a:gd name="connsiteX3" fmla="*/ 0 w 4267199"/>
                <a:gd name="connsiteY3" fmla="*/ 6858000 h 6858000"/>
                <a:gd name="connsiteX4" fmla="*/ 0 w 4267199"/>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67199" h="6858000">
                  <a:moveTo>
                    <a:pt x="0" y="0"/>
                  </a:moveTo>
                  <a:lnTo>
                    <a:pt x="4267199" y="0"/>
                  </a:lnTo>
                  <a:cubicBezTo>
                    <a:pt x="2278742" y="1719943"/>
                    <a:pt x="1523999" y="4122057"/>
                    <a:pt x="4267199" y="6858000"/>
                  </a:cubicBezTo>
                  <a:lnTo>
                    <a:pt x="0" y="6858000"/>
                  </a:lnTo>
                  <a:lnTo>
                    <a:pt x="0" y="0"/>
                  </a:lnTo>
                  <a:close/>
                </a:path>
              </a:pathLst>
            </a:custGeom>
            <a:gradFill>
              <a:gsLst>
                <a:gs pos="0">
                  <a:schemeClr val="tx2">
                    <a:lumMod val="75000"/>
                  </a:schemeClr>
                </a:gs>
                <a:gs pos="50000">
                  <a:schemeClr val="tx2">
                    <a:lumMod val="60000"/>
                    <a:lumOff val="40000"/>
                  </a:schemeClr>
                </a:gs>
                <a:gs pos="100000">
                  <a:schemeClr val="tx2">
                    <a:lumMod val="20000"/>
                    <a:lumOff val="8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nvGrpSpPr>
            <p:cNvPr id="6" name="Group 8"/>
            <p:cNvGrpSpPr>
              <a:grpSpLocks/>
            </p:cNvGrpSpPr>
            <p:nvPr/>
          </p:nvGrpSpPr>
          <p:grpSpPr bwMode="auto">
            <a:xfrm>
              <a:off x="215900" y="1828800"/>
              <a:ext cx="8788400" cy="3384550"/>
              <a:chOff x="215900" y="2405750"/>
              <a:chExt cx="8788400" cy="3384240"/>
            </a:xfrm>
          </p:grpSpPr>
          <p:sp>
            <p:nvSpPr>
              <p:cNvPr id="9" name="TextBox 9"/>
              <p:cNvSpPr txBox="1">
                <a:spLocks noChangeArrowheads="1"/>
              </p:cNvSpPr>
              <p:nvPr/>
            </p:nvSpPr>
            <p:spPr bwMode="auto">
              <a:xfrm>
                <a:off x="1280483" y="4054362"/>
                <a:ext cx="690739" cy="276974"/>
              </a:xfrm>
              <a:prstGeom prst="rect">
                <a:avLst/>
              </a:prstGeom>
              <a:noFill/>
              <a:ln w="9525">
                <a:noFill/>
                <a:miter lim="800000"/>
                <a:headEnd/>
                <a:tailEnd/>
              </a:ln>
            </p:spPr>
            <p:txBody>
              <a:bodyPr>
                <a:spAutoFit/>
              </a:bodyPr>
              <a:lstStyle/>
              <a:p>
                <a:r>
                  <a:rPr lang="en-US" sz="1200">
                    <a:latin typeface="Corbel" pitchFamily="34" charset="0"/>
                  </a:rPr>
                  <a:t>NO</a:t>
                </a:r>
              </a:p>
            </p:txBody>
          </p:sp>
          <p:sp>
            <p:nvSpPr>
              <p:cNvPr id="10" name="Flowchart: Decision 9"/>
              <p:cNvSpPr/>
              <p:nvPr/>
            </p:nvSpPr>
            <p:spPr bwMode="auto">
              <a:xfrm>
                <a:off x="2640189" y="2405750"/>
                <a:ext cx="2009422" cy="1614707"/>
              </a:xfrm>
              <a:prstGeom prst="flowChartDecision">
                <a:avLst/>
              </a:prstGeom>
              <a:solidFill>
                <a:schemeClr val="bg1">
                  <a:lumMod val="50000"/>
                </a:schemeClr>
              </a:solidFill>
              <a:ln w="9525" cap="flat" cmpd="sng" algn="ctr">
                <a:solidFill>
                  <a:schemeClr val="tx1"/>
                </a:solidFill>
                <a:prstDash val="solid"/>
                <a:round/>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58750" h="222250"/>
              </a:sp3d>
            </p:spPr>
            <p:txBody>
              <a:bodyPr lIns="0" tIns="0" rIns="0" bIns="0" anchor="ctr" anchorCtr="1"/>
              <a:lstStyle/>
              <a:p>
                <a:pPr marL="342900" indent="-342900" algn="ctr" fontAlgn="auto">
                  <a:spcBef>
                    <a:spcPct val="20000"/>
                  </a:spcBef>
                  <a:spcAft>
                    <a:spcPts val="0"/>
                  </a:spcAft>
                  <a:buClr>
                    <a:schemeClr val="hlink"/>
                  </a:buClr>
                  <a:defRPr/>
                </a:pPr>
                <a:r>
                  <a:rPr lang="en-US" sz="1600" b="1" dirty="0">
                    <a:solidFill>
                      <a:schemeClr val="bg1"/>
                    </a:solidFill>
                    <a:latin typeface="Calibri" pitchFamily="34" charset="0"/>
                    <a:cs typeface="Mangal" pitchFamily="2"/>
                  </a:rPr>
                  <a:t>Is it </a:t>
                </a:r>
              </a:p>
              <a:p>
                <a:pPr marL="342900" indent="-342900" algn="ctr" fontAlgn="auto">
                  <a:spcBef>
                    <a:spcPct val="20000"/>
                  </a:spcBef>
                  <a:spcAft>
                    <a:spcPts val="0"/>
                  </a:spcAft>
                  <a:buClr>
                    <a:schemeClr val="hlink"/>
                  </a:buClr>
                  <a:defRPr/>
                </a:pPr>
                <a:r>
                  <a:rPr lang="en-US" sz="1600" b="1" dirty="0">
                    <a:solidFill>
                      <a:schemeClr val="bg1"/>
                    </a:solidFill>
                    <a:latin typeface="Calibri" pitchFamily="34" charset="0"/>
                    <a:cs typeface="Mangal" pitchFamily="2"/>
                  </a:rPr>
                  <a:t>Prohibited?</a:t>
                </a:r>
              </a:p>
            </p:txBody>
          </p:sp>
          <p:sp>
            <p:nvSpPr>
              <p:cNvPr id="11" name="Flowchart: Decision 10"/>
              <p:cNvSpPr/>
              <p:nvPr/>
            </p:nvSpPr>
            <p:spPr bwMode="auto">
              <a:xfrm>
                <a:off x="215900" y="2405750"/>
                <a:ext cx="2009422" cy="1614707"/>
              </a:xfrm>
              <a:prstGeom prst="flowChartDecision">
                <a:avLst/>
              </a:prstGeom>
              <a:solidFill>
                <a:schemeClr val="bg1">
                  <a:lumMod val="50000"/>
                </a:schemeClr>
              </a:solidFill>
              <a:ln w="9525" cap="flat" cmpd="sng" algn="ctr">
                <a:solidFill>
                  <a:schemeClr val="tx1"/>
                </a:solidFill>
                <a:prstDash val="solid"/>
                <a:round/>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58750" h="222250"/>
              </a:sp3d>
            </p:spPr>
            <p:txBody>
              <a:bodyPr lIns="0" tIns="0" rIns="0" bIns="0" anchor="ctr" anchorCtr="1"/>
              <a:lstStyle/>
              <a:p>
                <a:pPr marL="342900" indent="-342900" algn="ctr" fontAlgn="auto">
                  <a:spcBef>
                    <a:spcPct val="20000"/>
                  </a:spcBef>
                  <a:spcAft>
                    <a:spcPts val="0"/>
                  </a:spcAft>
                  <a:buClr>
                    <a:schemeClr val="hlink"/>
                  </a:buClr>
                  <a:defRPr/>
                </a:pPr>
                <a:r>
                  <a:rPr lang="en-US" sz="1600" b="1" dirty="0">
                    <a:solidFill>
                      <a:schemeClr val="bg1"/>
                    </a:solidFill>
                    <a:latin typeface="Calibri" pitchFamily="34" charset="0"/>
                    <a:cs typeface="Mangal" pitchFamily="2"/>
                  </a:rPr>
                  <a:t>Is it a</a:t>
                </a:r>
              </a:p>
              <a:p>
                <a:pPr marL="342900" indent="-342900" algn="ctr" fontAlgn="auto">
                  <a:spcBef>
                    <a:spcPct val="20000"/>
                  </a:spcBef>
                  <a:spcAft>
                    <a:spcPts val="0"/>
                  </a:spcAft>
                  <a:buClr>
                    <a:schemeClr val="hlink"/>
                  </a:buClr>
                  <a:defRPr/>
                </a:pPr>
                <a:r>
                  <a:rPr lang="en-US" sz="1600" b="1" dirty="0">
                    <a:solidFill>
                      <a:schemeClr val="bg1"/>
                    </a:solidFill>
                    <a:latin typeface="Calibri" pitchFamily="34" charset="0"/>
                    <a:cs typeface="Mangal" pitchFamily="2"/>
                  </a:rPr>
                  <a:t>Gift?</a:t>
                </a:r>
              </a:p>
            </p:txBody>
          </p:sp>
          <p:sp>
            <p:nvSpPr>
              <p:cNvPr id="12" name="Flowchart: Decision 11"/>
              <p:cNvSpPr/>
              <p:nvPr/>
            </p:nvSpPr>
            <p:spPr bwMode="auto">
              <a:xfrm>
                <a:off x="5077178" y="2405750"/>
                <a:ext cx="2009422" cy="1614707"/>
              </a:xfrm>
              <a:prstGeom prst="flowChartDecision">
                <a:avLst/>
              </a:prstGeom>
              <a:solidFill>
                <a:schemeClr val="bg1">
                  <a:lumMod val="50000"/>
                </a:schemeClr>
              </a:solidFill>
              <a:ln w="9525" cap="flat" cmpd="sng" algn="ctr">
                <a:solidFill>
                  <a:schemeClr val="tx1"/>
                </a:solidFill>
                <a:prstDash val="solid"/>
                <a:round/>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58750" h="222250"/>
              </a:sp3d>
            </p:spPr>
            <p:txBody>
              <a:bodyPr lIns="0" tIns="0" rIns="0" bIns="0" anchor="ctr" anchorCtr="1"/>
              <a:lstStyle/>
              <a:p>
                <a:pPr marL="342900" indent="-342900" algn="ctr" fontAlgn="auto">
                  <a:spcBef>
                    <a:spcPct val="20000"/>
                  </a:spcBef>
                  <a:spcAft>
                    <a:spcPts val="0"/>
                  </a:spcAft>
                  <a:buClr>
                    <a:schemeClr val="hlink"/>
                  </a:buClr>
                  <a:defRPr/>
                </a:pPr>
                <a:r>
                  <a:rPr lang="en-US" sz="1600" b="1" dirty="0">
                    <a:solidFill>
                      <a:schemeClr val="bg1"/>
                    </a:solidFill>
                    <a:latin typeface="Calibri" pitchFamily="34" charset="0"/>
                    <a:cs typeface="Mangal" pitchFamily="2"/>
                  </a:rPr>
                  <a:t>Is there an</a:t>
                </a:r>
              </a:p>
              <a:p>
                <a:pPr marL="342900" indent="-342900" algn="ctr" fontAlgn="auto">
                  <a:spcBef>
                    <a:spcPct val="20000"/>
                  </a:spcBef>
                  <a:spcAft>
                    <a:spcPts val="0"/>
                  </a:spcAft>
                  <a:buClr>
                    <a:schemeClr val="hlink"/>
                  </a:buClr>
                  <a:defRPr/>
                </a:pPr>
                <a:r>
                  <a:rPr lang="en-US" sz="1600" b="1" dirty="0">
                    <a:solidFill>
                      <a:schemeClr val="bg1"/>
                    </a:solidFill>
                    <a:latin typeface="Calibri" pitchFamily="34" charset="0"/>
                    <a:cs typeface="Mangal" pitchFamily="2"/>
                  </a:rPr>
                  <a:t>Exception?</a:t>
                </a:r>
              </a:p>
            </p:txBody>
          </p:sp>
          <p:sp>
            <p:nvSpPr>
              <p:cNvPr id="13" name="AutoShape 6"/>
              <p:cNvSpPr>
                <a:spLocks noChangeArrowheads="1"/>
              </p:cNvSpPr>
              <p:nvPr/>
            </p:nvSpPr>
            <p:spPr bwMode="auto">
              <a:xfrm rot="-5400000">
                <a:off x="2254183" y="3029789"/>
                <a:ext cx="320524" cy="376767"/>
              </a:xfrm>
              <a:prstGeom prst="downArrow">
                <a:avLst>
                  <a:gd name="adj1" fmla="val 30954"/>
                  <a:gd name="adj2" fmla="val 44641"/>
                </a:avLst>
              </a:prstGeom>
              <a:solidFill>
                <a:srgbClr val="2257C1"/>
              </a:solidFill>
              <a:ln w="25400" algn="ctr">
                <a:solidFill>
                  <a:schemeClr val="tx1"/>
                </a:solidFill>
                <a:miter lim="800000"/>
                <a:headEnd/>
                <a:tailEnd/>
              </a:ln>
            </p:spPr>
            <p:txBody>
              <a:bodyPr wrap="none" anchor="ctr"/>
              <a:lstStyle/>
              <a:p>
                <a:pPr>
                  <a:spcBef>
                    <a:spcPct val="20000"/>
                  </a:spcBef>
                  <a:buClr>
                    <a:schemeClr val="hlink"/>
                  </a:buClr>
                </a:pPr>
                <a:endParaRPr lang="en-US">
                  <a:latin typeface="Calibri" pitchFamily="34" charset="0"/>
                </a:endParaRPr>
              </a:p>
            </p:txBody>
          </p:sp>
          <p:sp>
            <p:nvSpPr>
              <p:cNvPr id="14" name="AutoShape 6"/>
              <p:cNvSpPr>
                <a:spLocks noChangeArrowheads="1"/>
              </p:cNvSpPr>
              <p:nvPr/>
            </p:nvSpPr>
            <p:spPr bwMode="auto">
              <a:xfrm rot="-5400000">
                <a:off x="7139719" y="3046028"/>
                <a:ext cx="320524" cy="376767"/>
              </a:xfrm>
              <a:prstGeom prst="downArrow">
                <a:avLst>
                  <a:gd name="adj1" fmla="val 30954"/>
                  <a:gd name="adj2" fmla="val 44641"/>
                </a:avLst>
              </a:prstGeom>
              <a:solidFill>
                <a:srgbClr val="2257C1"/>
              </a:solidFill>
              <a:ln w="25400" algn="ctr">
                <a:solidFill>
                  <a:schemeClr val="tx1"/>
                </a:solidFill>
                <a:miter lim="800000"/>
                <a:headEnd/>
                <a:tailEnd/>
              </a:ln>
            </p:spPr>
            <p:txBody>
              <a:bodyPr wrap="none" anchor="ctr"/>
              <a:lstStyle/>
              <a:p>
                <a:pPr>
                  <a:spcBef>
                    <a:spcPct val="20000"/>
                  </a:spcBef>
                  <a:buClr>
                    <a:schemeClr val="hlink"/>
                  </a:buClr>
                </a:pPr>
                <a:endParaRPr lang="en-US">
                  <a:latin typeface="Calibri" pitchFamily="34" charset="0"/>
                </a:endParaRPr>
              </a:p>
            </p:txBody>
          </p:sp>
          <p:sp>
            <p:nvSpPr>
              <p:cNvPr id="15" name="AutoShape 6"/>
              <p:cNvSpPr>
                <a:spLocks noChangeArrowheads="1"/>
              </p:cNvSpPr>
              <p:nvPr/>
            </p:nvSpPr>
            <p:spPr bwMode="auto">
              <a:xfrm>
                <a:off x="1056149" y="4084562"/>
                <a:ext cx="313972" cy="384629"/>
              </a:xfrm>
              <a:prstGeom prst="downArrow">
                <a:avLst>
                  <a:gd name="adj1" fmla="val 30954"/>
                  <a:gd name="adj2" fmla="val 44640"/>
                </a:avLst>
              </a:prstGeom>
              <a:solidFill>
                <a:srgbClr val="2257C1"/>
              </a:solidFill>
              <a:ln w="25400" algn="ctr">
                <a:solidFill>
                  <a:schemeClr val="tx1"/>
                </a:solidFill>
                <a:miter lim="800000"/>
                <a:headEnd/>
                <a:tailEnd/>
              </a:ln>
            </p:spPr>
            <p:txBody>
              <a:bodyPr wrap="none" anchor="ctr"/>
              <a:lstStyle/>
              <a:p>
                <a:pPr>
                  <a:spcBef>
                    <a:spcPct val="20000"/>
                  </a:spcBef>
                  <a:buClr>
                    <a:schemeClr val="hlink"/>
                  </a:buClr>
                </a:pPr>
                <a:endParaRPr lang="en-US">
                  <a:latin typeface="Calibri" pitchFamily="34" charset="0"/>
                </a:endParaRPr>
              </a:p>
            </p:txBody>
          </p:sp>
          <p:sp>
            <p:nvSpPr>
              <p:cNvPr id="16" name="TextBox 16"/>
              <p:cNvSpPr txBox="1">
                <a:spLocks noChangeArrowheads="1"/>
              </p:cNvSpPr>
              <p:nvPr/>
            </p:nvSpPr>
            <p:spPr bwMode="auto">
              <a:xfrm>
                <a:off x="2117271" y="2813969"/>
                <a:ext cx="690739" cy="276974"/>
              </a:xfrm>
              <a:prstGeom prst="rect">
                <a:avLst/>
              </a:prstGeom>
              <a:noFill/>
              <a:ln w="9525">
                <a:noFill/>
                <a:miter lim="800000"/>
                <a:headEnd/>
                <a:tailEnd/>
              </a:ln>
            </p:spPr>
            <p:txBody>
              <a:bodyPr>
                <a:spAutoFit/>
              </a:bodyPr>
              <a:lstStyle/>
              <a:p>
                <a:r>
                  <a:rPr lang="en-US" sz="1200">
                    <a:latin typeface="Corbel" pitchFamily="34" charset="0"/>
                  </a:rPr>
                  <a:t>YES</a:t>
                </a:r>
              </a:p>
            </p:txBody>
          </p:sp>
          <p:sp>
            <p:nvSpPr>
              <p:cNvPr id="17" name="TextBox 17"/>
              <p:cNvSpPr txBox="1">
                <a:spLocks noChangeArrowheads="1"/>
              </p:cNvSpPr>
              <p:nvPr/>
            </p:nvSpPr>
            <p:spPr bwMode="auto">
              <a:xfrm>
                <a:off x="6980061" y="2821458"/>
                <a:ext cx="690739" cy="276974"/>
              </a:xfrm>
              <a:prstGeom prst="rect">
                <a:avLst/>
              </a:prstGeom>
              <a:noFill/>
              <a:ln w="9525">
                <a:noFill/>
                <a:miter lim="800000"/>
                <a:headEnd/>
                <a:tailEnd/>
              </a:ln>
            </p:spPr>
            <p:txBody>
              <a:bodyPr>
                <a:spAutoFit/>
              </a:bodyPr>
              <a:lstStyle/>
              <a:p>
                <a:r>
                  <a:rPr lang="en-US" sz="1200">
                    <a:latin typeface="Corbel" pitchFamily="34" charset="0"/>
                  </a:rPr>
                  <a:t>NO</a:t>
                </a:r>
              </a:p>
            </p:txBody>
          </p:sp>
          <p:sp>
            <p:nvSpPr>
              <p:cNvPr id="18" name="TextBox 18"/>
              <p:cNvSpPr txBox="1">
                <a:spLocks noChangeArrowheads="1"/>
              </p:cNvSpPr>
              <p:nvPr/>
            </p:nvSpPr>
            <p:spPr bwMode="auto">
              <a:xfrm>
                <a:off x="3717472" y="4054362"/>
                <a:ext cx="690739" cy="276974"/>
              </a:xfrm>
              <a:prstGeom prst="rect">
                <a:avLst/>
              </a:prstGeom>
              <a:noFill/>
              <a:ln w="9525">
                <a:noFill/>
                <a:miter lim="800000"/>
                <a:headEnd/>
                <a:tailEnd/>
              </a:ln>
            </p:spPr>
            <p:txBody>
              <a:bodyPr>
                <a:spAutoFit/>
              </a:bodyPr>
              <a:lstStyle/>
              <a:p>
                <a:r>
                  <a:rPr lang="en-US" sz="1200">
                    <a:latin typeface="Corbel" pitchFamily="34" charset="0"/>
                  </a:rPr>
                  <a:t>NO</a:t>
                </a:r>
              </a:p>
            </p:txBody>
          </p:sp>
          <p:sp>
            <p:nvSpPr>
              <p:cNvPr id="19" name="AutoShape 6"/>
              <p:cNvSpPr>
                <a:spLocks noChangeArrowheads="1"/>
              </p:cNvSpPr>
              <p:nvPr/>
            </p:nvSpPr>
            <p:spPr bwMode="auto">
              <a:xfrm>
                <a:off x="3480438" y="4084562"/>
                <a:ext cx="313972" cy="384629"/>
              </a:xfrm>
              <a:prstGeom prst="downArrow">
                <a:avLst>
                  <a:gd name="adj1" fmla="val 30954"/>
                  <a:gd name="adj2" fmla="val 44640"/>
                </a:avLst>
              </a:prstGeom>
              <a:solidFill>
                <a:srgbClr val="2257C1"/>
              </a:solidFill>
              <a:ln w="25400" algn="ctr">
                <a:solidFill>
                  <a:schemeClr val="tx1"/>
                </a:solidFill>
                <a:miter lim="800000"/>
                <a:headEnd/>
                <a:tailEnd/>
              </a:ln>
            </p:spPr>
            <p:txBody>
              <a:bodyPr wrap="none" anchor="ctr"/>
              <a:lstStyle/>
              <a:p>
                <a:pPr>
                  <a:spcBef>
                    <a:spcPct val="20000"/>
                  </a:spcBef>
                  <a:buClr>
                    <a:schemeClr val="hlink"/>
                  </a:buClr>
                </a:pPr>
                <a:endParaRPr lang="en-US">
                  <a:latin typeface="Calibri" pitchFamily="34" charset="0"/>
                </a:endParaRPr>
              </a:p>
            </p:txBody>
          </p:sp>
          <p:sp>
            <p:nvSpPr>
              <p:cNvPr id="20" name="TextBox 20"/>
              <p:cNvSpPr txBox="1">
                <a:spLocks noChangeArrowheads="1"/>
              </p:cNvSpPr>
              <p:nvPr/>
            </p:nvSpPr>
            <p:spPr bwMode="auto">
              <a:xfrm>
                <a:off x="6126843" y="4089403"/>
                <a:ext cx="690739" cy="276974"/>
              </a:xfrm>
              <a:prstGeom prst="rect">
                <a:avLst/>
              </a:prstGeom>
              <a:noFill/>
              <a:ln w="9525">
                <a:noFill/>
                <a:miter lim="800000"/>
                <a:headEnd/>
                <a:tailEnd/>
              </a:ln>
            </p:spPr>
            <p:txBody>
              <a:bodyPr>
                <a:spAutoFit/>
              </a:bodyPr>
              <a:lstStyle/>
              <a:p>
                <a:r>
                  <a:rPr lang="en-US" sz="1200">
                    <a:latin typeface="Corbel" pitchFamily="34" charset="0"/>
                  </a:rPr>
                  <a:t>YES</a:t>
                </a:r>
              </a:p>
            </p:txBody>
          </p:sp>
          <p:sp>
            <p:nvSpPr>
              <p:cNvPr id="21" name="AutoShape 6"/>
              <p:cNvSpPr>
                <a:spLocks noChangeArrowheads="1"/>
              </p:cNvSpPr>
              <p:nvPr/>
            </p:nvSpPr>
            <p:spPr bwMode="auto">
              <a:xfrm>
                <a:off x="5917427" y="4084562"/>
                <a:ext cx="313972" cy="384629"/>
              </a:xfrm>
              <a:prstGeom prst="downArrow">
                <a:avLst>
                  <a:gd name="adj1" fmla="val 30954"/>
                  <a:gd name="adj2" fmla="val 44640"/>
                </a:avLst>
              </a:prstGeom>
              <a:solidFill>
                <a:srgbClr val="2257C1"/>
              </a:solidFill>
              <a:ln w="25400" algn="ctr">
                <a:solidFill>
                  <a:schemeClr val="tx1"/>
                </a:solidFill>
                <a:miter lim="800000"/>
                <a:headEnd/>
                <a:tailEnd/>
              </a:ln>
            </p:spPr>
            <p:txBody>
              <a:bodyPr wrap="none" anchor="ctr"/>
              <a:lstStyle/>
              <a:p>
                <a:pPr>
                  <a:spcBef>
                    <a:spcPct val="20000"/>
                  </a:spcBef>
                  <a:buClr>
                    <a:schemeClr val="hlink"/>
                  </a:buClr>
                </a:pPr>
                <a:endParaRPr lang="en-US">
                  <a:latin typeface="Calibri" pitchFamily="34" charset="0"/>
                </a:endParaRPr>
              </a:p>
            </p:txBody>
          </p:sp>
          <p:sp>
            <p:nvSpPr>
              <p:cNvPr id="22" name="Rounded Rectangle 21"/>
              <p:cNvSpPr/>
              <p:nvPr/>
            </p:nvSpPr>
            <p:spPr bwMode="auto">
              <a:xfrm>
                <a:off x="457200" y="4572000"/>
                <a:ext cx="6503811" cy="1217990"/>
              </a:xfrm>
              <a:prstGeom prst="roundRect">
                <a:avLst/>
              </a:prstGeom>
              <a:solidFill>
                <a:srgbClr val="006600"/>
              </a:solidFill>
              <a:ln w="9525" cap="flat" cmpd="sng" algn="ctr">
                <a:solidFill>
                  <a:schemeClr val="tx1"/>
                </a:solidFill>
                <a:prstDash val="solid"/>
                <a:round/>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234950" h="222250"/>
              </a:sp3d>
            </p:spPr>
            <p:txBody>
              <a:bodyPr lIns="0" tIns="0" rIns="0" bIns="0" anchor="ctr" anchorCtr="1"/>
              <a:lstStyle/>
              <a:p>
                <a:pPr marL="342900" indent="-342900" algn="ctr" fontAlgn="auto">
                  <a:spcBef>
                    <a:spcPct val="20000"/>
                  </a:spcBef>
                  <a:spcAft>
                    <a:spcPts val="0"/>
                  </a:spcAft>
                  <a:buClr>
                    <a:schemeClr val="hlink"/>
                  </a:buClr>
                  <a:defRPr/>
                </a:pPr>
                <a:r>
                  <a:rPr lang="en-US" sz="2000" b="1" dirty="0">
                    <a:solidFill>
                      <a:schemeClr val="bg1"/>
                    </a:solidFill>
                    <a:latin typeface="Calibri" pitchFamily="34" charset="0"/>
                    <a:cs typeface="Mangal" pitchFamily="2"/>
                  </a:rPr>
                  <a:t>It can be accepted</a:t>
                </a:r>
              </a:p>
            </p:txBody>
          </p:sp>
          <p:sp>
            <p:nvSpPr>
              <p:cNvPr id="23" name="AutoShape 6"/>
              <p:cNvSpPr>
                <a:spLocks noChangeArrowheads="1"/>
              </p:cNvSpPr>
              <p:nvPr/>
            </p:nvSpPr>
            <p:spPr bwMode="auto">
              <a:xfrm rot="-5400000">
                <a:off x="4690433" y="3046028"/>
                <a:ext cx="320524" cy="376767"/>
              </a:xfrm>
              <a:prstGeom prst="downArrow">
                <a:avLst>
                  <a:gd name="adj1" fmla="val 30954"/>
                  <a:gd name="adj2" fmla="val 44641"/>
                </a:avLst>
              </a:prstGeom>
              <a:solidFill>
                <a:srgbClr val="2257C1"/>
              </a:solidFill>
              <a:ln w="25400" algn="ctr">
                <a:solidFill>
                  <a:schemeClr val="tx1"/>
                </a:solidFill>
                <a:miter lim="800000"/>
                <a:headEnd/>
                <a:tailEnd/>
              </a:ln>
            </p:spPr>
            <p:txBody>
              <a:bodyPr wrap="none" anchor="ctr"/>
              <a:lstStyle/>
              <a:p>
                <a:pPr>
                  <a:spcBef>
                    <a:spcPct val="20000"/>
                  </a:spcBef>
                  <a:buClr>
                    <a:schemeClr val="hlink"/>
                  </a:buClr>
                </a:pPr>
                <a:endParaRPr lang="en-US">
                  <a:latin typeface="Calibri" pitchFamily="34" charset="0"/>
                </a:endParaRPr>
              </a:p>
            </p:txBody>
          </p:sp>
          <p:sp>
            <p:nvSpPr>
              <p:cNvPr id="24" name="TextBox 24"/>
              <p:cNvSpPr txBox="1">
                <a:spLocks noChangeArrowheads="1"/>
              </p:cNvSpPr>
              <p:nvPr/>
            </p:nvSpPr>
            <p:spPr bwMode="auto">
              <a:xfrm>
                <a:off x="4518075" y="2834157"/>
                <a:ext cx="690739" cy="276974"/>
              </a:xfrm>
              <a:prstGeom prst="rect">
                <a:avLst/>
              </a:prstGeom>
              <a:noFill/>
              <a:ln w="9525">
                <a:noFill/>
                <a:miter lim="800000"/>
                <a:headEnd/>
                <a:tailEnd/>
              </a:ln>
            </p:spPr>
            <p:txBody>
              <a:bodyPr>
                <a:spAutoFit/>
              </a:bodyPr>
              <a:lstStyle/>
              <a:p>
                <a:r>
                  <a:rPr lang="en-US" sz="1200">
                    <a:latin typeface="Corbel" pitchFamily="34" charset="0"/>
                  </a:rPr>
                  <a:t>YES</a:t>
                </a:r>
              </a:p>
            </p:txBody>
          </p:sp>
          <p:sp>
            <p:nvSpPr>
              <p:cNvPr id="25" name="Octagon 24"/>
              <p:cNvSpPr/>
              <p:nvPr/>
            </p:nvSpPr>
            <p:spPr bwMode="auto">
              <a:xfrm>
                <a:off x="7518400" y="2482850"/>
                <a:ext cx="1485900" cy="1403350"/>
              </a:xfrm>
              <a:prstGeom prst="octagon">
                <a:avLst/>
              </a:prstGeom>
              <a:solidFill>
                <a:srgbClr val="C00000"/>
              </a:solidFill>
              <a:ln w="19050" cap="flat" cmpd="sng" algn="ctr">
                <a:solidFill>
                  <a:schemeClr val="tx1">
                    <a:lumMod val="85000"/>
                  </a:schemeClr>
                </a:solidFill>
                <a:prstDash val="solid"/>
                <a:round/>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46050" h="82550"/>
              </a:sp3d>
            </p:spPr>
            <p:txBody>
              <a:bodyPr lIns="0" tIns="0" rIns="0" bIns="0" anchor="ctr" anchorCtr="1"/>
              <a:lstStyle/>
              <a:p>
                <a:pPr marL="342900" indent="-342900" algn="ctr" fontAlgn="auto">
                  <a:spcBef>
                    <a:spcPct val="20000"/>
                  </a:spcBef>
                  <a:spcAft>
                    <a:spcPts val="0"/>
                  </a:spcAft>
                  <a:buClr>
                    <a:schemeClr val="hlink"/>
                  </a:buClr>
                  <a:defRPr/>
                </a:pPr>
                <a:r>
                  <a:rPr lang="en-US" sz="1600" b="1" dirty="0">
                    <a:solidFill>
                      <a:schemeClr val="bg1"/>
                    </a:solidFill>
                    <a:latin typeface="Calibri" pitchFamily="34" charset="0"/>
                    <a:cs typeface="Mangal" pitchFamily="2"/>
                  </a:rPr>
                  <a:t>It cannot </a:t>
                </a:r>
              </a:p>
              <a:p>
                <a:pPr marL="342900" indent="-342900" algn="ctr" fontAlgn="auto">
                  <a:spcBef>
                    <a:spcPct val="20000"/>
                  </a:spcBef>
                  <a:spcAft>
                    <a:spcPts val="0"/>
                  </a:spcAft>
                  <a:buClr>
                    <a:schemeClr val="hlink"/>
                  </a:buClr>
                  <a:defRPr/>
                </a:pPr>
                <a:r>
                  <a:rPr lang="en-US" sz="1600" b="1" dirty="0">
                    <a:solidFill>
                      <a:schemeClr val="bg1"/>
                    </a:solidFill>
                    <a:latin typeface="Calibri" pitchFamily="34" charset="0"/>
                    <a:cs typeface="Mangal" pitchFamily="2"/>
                  </a:rPr>
                  <a:t>be </a:t>
                </a:r>
              </a:p>
              <a:p>
                <a:pPr marL="342900" indent="-342900" algn="ctr" fontAlgn="auto">
                  <a:spcBef>
                    <a:spcPct val="20000"/>
                  </a:spcBef>
                  <a:spcAft>
                    <a:spcPts val="0"/>
                  </a:spcAft>
                  <a:buClr>
                    <a:schemeClr val="hlink"/>
                  </a:buClr>
                  <a:defRPr/>
                </a:pPr>
                <a:r>
                  <a:rPr lang="en-US" sz="1600" b="1" dirty="0">
                    <a:solidFill>
                      <a:schemeClr val="bg1"/>
                    </a:solidFill>
                    <a:latin typeface="Calibri" pitchFamily="34" charset="0"/>
                    <a:cs typeface="Mangal" pitchFamily="2"/>
                  </a:rPr>
                  <a:t>accepted</a:t>
                </a:r>
              </a:p>
            </p:txBody>
          </p:sp>
        </p:grpSp>
        <p:sp>
          <p:nvSpPr>
            <p:cNvPr id="7" name="Rectangle 2"/>
            <p:cNvSpPr txBox="1">
              <a:spLocks noChangeArrowheads="1"/>
            </p:cNvSpPr>
            <p:nvPr/>
          </p:nvSpPr>
          <p:spPr>
            <a:xfrm>
              <a:off x="457200" y="274638"/>
              <a:ext cx="8229600" cy="1143000"/>
            </a:xfrm>
            <a:prstGeom prst="rect">
              <a:avLst/>
            </a:prstGeom>
          </p:spPr>
          <p:txBody>
            <a:bodyPr anchor="ctr">
              <a:normAutofit/>
            </a:bodyPr>
            <a:lstStyle/>
            <a:p>
              <a:pPr fontAlgn="auto">
                <a:spcAft>
                  <a:spcPts val="0"/>
                </a:spcAft>
                <a:defRPr/>
              </a:pPr>
              <a:r>
                <a:rPr lang="en-US" sz="6000" dirty="0">
                  <a:ln>
                    <a:solidFill>
                      <a:schemeClr val="tx1"/>
                    </a:solidFill>
                  </a:ln>
                  <a:solidFill>
                    <a:schemeClr val="bg1"/>
                  </a:solidFill>
                  <a:effectLst>
                    <a:outerShdw blurRad="50800" dist="38100" dir="5400000" algn="t" rotWithShape="0">
                      <a:prstClr val="black">
                        <a:alpha val="40000"/>
                      </a:prstClr>
                    </a:outerShdw>
                  </a:effectLst>
                  <a:latin typeface="Impact" pitchFamily="34" charset="0"/>
                  <a:ea typeface="+mj-ea"/>
                  <a:cs typeface="+mj-cs"/>
                </a:rPr>
                <a:t>Gifts Analysis</a:t>
              </a:r>
            </a:p>
          </p:txBody>
        </p:sp>
        <p:cxnSp>
          <p:nvCxnSpPr>
            <p:cNvPr id="8" name="Straight Connector 7"/>
            <p:cNvCxnSpPr/>
            <p:nvPr/>
          </p:nvCxnSpPr>
          <p:spPr>
            <a:xfrm>
              <a:off x="612775" y="1282700"/>
              <a:ext cx="4235450" cy="0"/>
            </a:xfrm>
            <a:prstGeom prst="line">
              <a:avLst/>
            </a:prstGeom>
            <a:ln w="44450" cap="rnd"/>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7845177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Soliciting Gifts:  Generally</a:t>
            </a:r>
            <a:endParaRPr lang="en-US" b="1" dirty="0"/>
          </a:p>
        </p:txBody>
      </p:sp>
      <p:sp>
        <p:nvSpPr>
          <p:cNvPr id="3" name="Content Placeholder 2"/>
          <p:cNvSpPr>
            <a:spLocks noGrp="1"/>
          </p:cNvSpPr>
          <p:nvPr>
            <p:ph idx="1"/>
          </p:nvPr>
        </p:nvSpPr>
        <p:spPr/>
        <p:txBody>
          <a:bodyPr/>
          <a:lstStyle/>
          <a:p>
            <a:r>
              <a:rPr lang="en-US" dirty="0" smtClean="0"/>
              <a:t>Gift rules apply equally to crowdsourced donations</a:t>
            </a:r>
          </a:p>
          <a:p>
            <a:endParaRPr lang="en-US" dirty="0"/>
          </a:p>
          <a:p>
            <a:r>
              <a:rPr lang="en-US" dirty="0" smtClean="0"/>
              <a:t>Employees can’t solicit gifts</a:t>
            </a:r>
            <a:r>
              <a:rPr lang="en-US" b="1" dirty="0" smtClean="0"/>
              <a:t> from a prohibited source </a:t>
            </a:r>
            <a:r>
              <a:rPr lang="en-US" dirty="0" smtClean="0"/>
              <a:t>or gifts given </a:t>
            </a:r>
            <a:r>
              <a:rPr lang="en-US" b="1" dirty="0" smtClean="0"/>
              <a:t>because of their official position</a:t>
            </a:r>
            <a:r>
              <a:rPr lang="en-US" dirty="0" smtClean="0"/>
              <a:t>… </a:t>
            </a:r>
          </a:p>
          <a:p>
            <a:endParaRPr lang="en-US" dirty="0" smtClean="0"/>
          </a:p>
          <a:p>
            <a:r>
              <a:rPr lang="en-US" b="1" dirty="0" smtClean="0"/>
              <a:t>Unless</a:t>
            </a:r>
            <a:r>
              <a:rPr lang="en-US" dirty="0" smtClean="0"/>
              <a:t> a relevant exception applies…</a:t>
            </a:r>
            <a:endParaRPr lang="en-US" dirty="0"/>
          </a:p>
        </p:txBody>
      </p:sp>
    </p:spTree>
    <p:extLst>
      <p:ext uri="{BB962C8B-B14F-4D97-AF65-F5344CB8AC3E}">
        <p14:creationId xmlns:p14="http://schemas.microsoft.com/office/powerpoint/2010/main" val="19856010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Soliciting Gifts: </a:t>
            </a:r>
            <a:br>
              <a:rPr lang="en-US" b="1" dirty="0" smtClean="0"/>
            </a:br>
            <a:r>
              <a:rPr lang="en-US" b="1" dirty="0" smtClean="0"/>
              <a:t>Personal Relationship Exception</a:t>
            </a:r>
            <a:endParaRPr lang="en-US" b="1" dirty="0"/>
          </a:p>
        </p:txBody>
      </p:sp>
      <p:sp>
        <p:nvSpPr>
          <p:cNvPr id="3" name="Content Placeholder 2"/>
          <p:cNvSpPr>
            <a:spLocks noGrp="1"/>
          </p:cNvSpPr>
          <p:nvPr>
            <p:ph idx="1"/>
          </p:nvPr>
        </p:nvSpPr>
        <p:spPr/>
        <p:txBody>
          <a:bodyPr/>
          <a:lstStyle/>
          <a:p>
            <a:r>
              <a:rPr lang="en-US" dirty="0" smtClean="0"/>
              <a:t>Employees may solicit a gift from an individual under circumstances which make clear that the gift is motivated by a family relationship or personal friendship rather than their federal position. (5 CFR § 2635.204(b))</a:t>
            </a:r>
          </a:p>
          <a:p>
            <a:endParaRPr lang="en-US" dirty="0"/>
          </a:p>
          <a:p>
            <a:r>
              <a:rPr lang="en-US" dirty="0" smtClean="0"/>
              <a:t>Applies equally to crowdsourced fundraising.</a:t>
            </a:r>
          </a:p>
          <a:p>
            <a:pPr lvl="1"/>
            <a:r>
              <a:rPr lang="en-US" dirty="0" smtClean="0"/>
              <a:t>Example from LA 20-07: College roommate donates to employee’s online fundraiser for unexpected home repair expenses after a storm </a:t>
            </a:r>
            <a:endParaRPr lang="en-US" dirty="0"/>
          </a:p>
        </p:txBody>
      </p:sp>
    </p:spTree>
    <p:extLst>
      <p:ext uri="{BB962C8B-B14F-4D97-AF65-F5344CB8AC3E}">
        <p14:creationId xmlns:p14="http://schemas.microsoft.com/office/powerpoint/2010/main" val="4173518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b="1" dirty="0" smtClean="0"/>
              <a:t>Soliciting Gifts: Avoid Referencing </a:t>
            </a:r>
            <a:br>
              <a:rPr lang="en-US" b="1" dirty="0" smtClean="0"/>
            </a:br>
            <a:r>
              <a:rPr lang="en-US" b="1" dirty="0" smtClean="0"/>
              <a:t>Federal Employment</a:t>
            </a:r>
            <a:endParaRPr lang="en-US" b="1" dirty="0"/>
          </a:p>
        </p:txBody>
      </p:sp>
      <p:sp>
        <p:nvSpPr>
          <p:cNvPr id="3" name="Content Placeholder 2"/>
          <p:cNvSpPr>
            <a:spLocks noGrp="1"/>
          </p:cNvSpPr>
          <p:nvPr>
            <p:ph idx="1"/>
          </p:nvPr>
        </p:nvSpPr>
        <p:spPr/>
        <p:txBody>
          <a:bodyPr/>
          <a:lstStyle/>
          <a:p>
            <a:endParaRPr lang="en-US" dirty="0" smtClean="0"/>
          </a:p>
          <a:p>
            <a:r>
              <a:rPr lang="en-US" dirty="0"/>
              <a:t>I</a:t>
            </a:r>
            <a:r>
              <a:rPr lang="en-US" dirty="0" smtClean="0"/>
              <a:t>f the solicitation directly ties the intended use of donations to an employee’s federal job, there is a strong </a:t>
            </a:r>
            <a:r>
              <a:rPr lang="en-US" dirty="0"/>
              <a:t>inference that </a:t>
            </a:r>
            <a:r>
              <a:rPr lang="en-US" dirty="0" smtClean="0"/>
              <a:t>any donations will be  </a:t>
            </a:r>
            <a:r>
              <a:rPr lang="en-US" dirty="0"/>
              <a:t>because of an employee’s official position </a:t>
            </a:r>
            <a:endParaRPr lang="en-US" dirty="0" smtClean="0"/>
          </a:p>
          <a:p>
            <a:pPr lvl="1"/>
            <a:endParaRPr lang="en-US" dirty="0"/>
          </a:p>
          <a:p>
            <a:r>
              <a:rPr lang="en-US" dirty="0" smtClean="0"/>
              <a:t>Employees can’t use federal position to induce a benefit or indicate government endorsement of a </a:t>
            </a:r>
            <a:r>
              <a:rPr lang="en-US" dirty="0"/>
              <a:t>solicitation </a:t>
            </a:r>
            <a:r>
              <a:rPr lang="en-US" dirty="0" smtClean="0"/>
              <a:t>(5 </a:t>
            </a:r>
            <a:r>
              <a:rPr lang="en-US" dirty="0"/>
              <a:t>C.F.R. </a:t>
            </a:r>
            <a:r>
              <a:rPr lang="en-US" dirty="0" smtClean="0"/>
              <a:t>2635.702(a) and (b)) </a:t>
            </a:r>
          </a:p>
          <a:p>
            <a:pPr lvl="1"/>
            <a:endParaRPr lang="en-US" dirty="0"/>
          </a:p>
        </p:txBody>
      </p:sp>
    </p:spTree>
    <p:extLst>
      <p:ext uri="{BB962C8B-B14F-4D97-AF65-F5344CB8AC3E}">
        <p14:creationId xmlns:p14="http://schemas.microsoft.com/office/powerpoint/2010/main" val="1024970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Referencing Federal Employment: Examples</a:t>
            </a:r>
            <a:endParaRPr lang="en-US" b="1" dirty="0"/>
          </a:p>
        </p:txBody>
      </p:sp>
      <p:sp>
        <p:nvSpPr>
          <p:cNvPr id="3" name="Content Placeholder 2"/>
          <p:cNvSpPr>
            <a:spLocks noGrp="1"/>
          </p:cNvSpPr>
          <p:nvPr>
            <p:ph idx="1"/>
          </p:nvPr>
        </p:nvSpPr>
        <p:spPr/>
        <p:txBody>
          <a:bodyPr>
            <a:normAutofit lnSpcReduction="10000"/>
          </a:bodyPr>
          <a:lstStyle/>
          <a:p>
            <a:pPr marL="0" indent="0">
              <a:buNone/>
            </a:pPr>
            <a:endParaRPr lang="en-US" dirty="0"/>
          </a:p>
          <a:p>
            <a:pPr lvl="1"/>
            <a:r>
              <a:rPr lang="en-US" dirty="0" smtClean="0"/>
              <a:t>An employee solicits </a:t>
            </a:r>
            <a:r>
              <a:rPr lang="en-US" dirty="0"/>
              <a:t>funds to pay for a professional certification that will qualify </a:t>
            </a:r>
            <a:r>
              <a:rPr lang="en-US" dirty="0" smtClean="0"/>
              <a:t>the employee for </a:t>
            </a:r>
            <a:r>
              <a:rPr lang="en-US" dirty="0"/>
              <a:t>a </a:t>
            </a:r>
            <a:r>
              <a:rPr lang="en-US" dirty="0" smtClean="0"/>
              <a:t>promotion</a:t>
            </a:r>
          </a:p>
          <a:p>
            <a:pPr lvl="1"/>
            <a:endParaRPr lang="en-US" dirty="0" smtClean="0"/>
          </a:p>
          <a:p>
            <a:pPr lvl="1"/>
            <a:r>
              <a:rPr lang="en-US" dirty="0" smtClean="0"/>
              <a:t>An employee posts an online fundraiser with the following statement:  </a:t>
            </a:r>
            <a:r>
              <a:rPr lang="en-US" dirty="0"/>
              <a:t>“I cannot pay these hospital bills because I serve my country as an underpaid federal employee</a:t>
            </a:r>
            <a:r>
              <a:rPr lang="en-US" dirty="0" smtClean="0"/>
              <a:t>!”</a:t>
            </a:r>
          </a:p>
          <a:p>
            <a:pPr lvl="1"/>
            <a:endParaRPr lang="en-US" dirty="0" smtClean="0"/>
          </a:p>
          <a:p>
            <a:pPr lvl="1"/>
            <a:r>
              <a:rPr lang="en-US" dirty="0" smtClean="0"/>
              <a:t>An employee posts a picture of themselves in </a:t>
            </a:r>
            <a:r>
              <a:rPr lang="en-US" dirty="0"/>
              <a:t>a military uniform on a crowdsourcing page set up to assist </a:t>
            </a:r>
            <a:r>
              <a:rPr lang="en-US" dirty="0" smtClean="0"/>
              <a:t>the employee </a:t>
            </a:r>
            <a:r>
              <a:rPr lang="en-US" dirty="0"/>
              <a:t>with car </a:t>
            </a:r>
            <a:r>
              <a:rPr lang="en-US" dirty="0" smtClean="0"/>
              <a:t>repairs. </a:t>
            </a:r>
            <a:endParaRPr lang="en-US" dirty="0"/>
          </a:p>
          <a:p>
            <a:pPr lvl="1"/>
            <a:endParaRPr lang="en-US" dirty="0"/>
          </a:p>
          <a:p>
            <a:pPr lvl="1"/>
            <a:endParaRPr lang="en-US" dirty="0"/>
          </a:p>
        </p:txBody>
      </p:sp>
    </p:spTree>
    <p:extLst>
      <p:ext uri="{BB962C8B-B14F-4D97-AF65-F5344CB8AC3E}">
        <p14:creationId xmlns:p14="http://schemas.microsoft.com/office/powerpoint/2010/main" val="371620093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2039</TotalTime>
  <Words>1922</Words>
  <Application>Microsoft Office PowerPoint</Application>
  <PresentationFormat>On-screen Show (4:3)</PresentationFormat>
  <Paragraphs>165</Paragraphs>
  <Slides>13</Slides>
  <Notes>13</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13</vt:i4>
      </vt:variant>
    </vt:vector>
  </HeadingPairs>
  <TitlesOfParts>
    <vt:vector size="22" baseType="lpstr">
      <vt:lpstr>Arial</vt:lpstr>
      <vt:lpstr>Calibri</vt:lpstr>
      <vt:lpstr>Calibri Light</vt:lpstr>
      <vt:lpstr>Californian FB</vt:lpstr>
      <vt:lpstr>Corbel</vt:lpstr>
      <vt:lpstr>Courier New</vt:lpstr>
      <vt:lpstr>Impact</vt:lpstr>
      <vt:lpstr>Mangal</vt:lpstr>
      <vt:lpstr>Office Theme</vt:lpstr>
      <vt:lpstr>Ethics Considerations for Crowdsourced Fundraising</vt:lpstr>
      <vt:lpstr>Definition: Crowdsourced Fundraising</vt:lpstr>
      <vt:lpstr>Why do we care? </vt:lpstr>
      <vt:lpstr>Essential Principles</vt:lpstr>
      <vt:lpstr>PowerPoint Presentation</vt:lpstr>
      <vt:lpstr>Soliciting Gifts:  Generally</vt:lpstr>
      <vt:lpstr>Soliciting Gifts:  Personal Relationship Exception</vt:lpstr>
      <vt:lpstr>Soliciting Gifts: Avoid Referencing  Federal Employment</vt:lpstr>
      <vt:lpstr>Referencing Federal Employment: Examples</vt:lpstr>
      <vt:lpstr>Crowdsourced Fundraising in the Federal Workplace</vt:lpstr>
      <vt:lpstr>Creating Fundraisers for  Non-Federal Employees </vt:lpstr>
      <vt:lpstr>Thank you…</vt:lpstr>
      <vt:lpstr>Next Time…</vt:lpstr>
    </vt:vector>
  </TitlesOfParts>
  <Company>USOGE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David Taube</dc:creator>
  <cp:lastModifiedBy>Patrick Shepherd</cp:lastModifiedBy>
  <cp:revision>66</cp:revision>
  <dcterms:created xsi:type="dcterms:W3CDTF">2019-11-19T17:27:51Z</dcterms:created>
  <dcterms:modified xsi:type="dcterms:W3CDTF">2021-08-13T14:56:27Z</dcterms:modified>
</cp:coreProperties>
</file>