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2"/>
  </p:notesMasterIdLst>
  <p:handoutMasterIdLst>
    <p:handoutMasterId r:id="rId13"/>
  </p:handoutMasterIdLst>
  <p:sldIdLst>
    <p:sldId id="299" r:id="rId2"/>
    <p:sldId id="298" r:id="rId3"/>
    <p:sldId id="297" r:id="rId4"/>
    <p:sldId id="279" r:id="rId5"/>
    <p:sldId id="288" r:id="rId6"/>
    <p:sldId id="289" r:id="rId7"/>
    <p:sldId id="290" r:id="rId8"/>
    <p:sldId id="294" r:id="rId9"/>
    <p:sldId id="300" r:id="rId10"/>
    <p:sldId id="27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Jones" initials="HAJ" lastIdx="5" clrIdx="0">
    <p:extLst>
      <p:ext uri="{19B8F6BF-5375-455C-9EA6-DF929625EA0E}">
        <p15:presenceInfo xmlns:p15="http://schemas.microsoft.com/office/powerpoint/2012/main" userId="Heather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0E2F62-23A5-4A59-9FD9-574498FBD54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42B0E1-21F5-4074-8513-4DE00A0E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1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CC2608-31FB-41B9-86F7-8691AABAE37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CC48A0-4F8B-4B56-A30D-8912D8E2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6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7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13979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Legal Expense Fund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1" y="3733801"/>
            <a:ext cx="8893277" cy="6858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/>
              <a:t>Subpart J of the Standards of Ethical Conduct</a:t>
            </a:r>
          </a:p>
          <a:p>
            <a:r>
              <a:rPr lang="en-US" sz="2300" dirty="0"/>
              <a:t>PART 2: PRO BONO UNDER SUBPART 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2300" y="4967599"/>
            <a:ext cx="6172200" cy="304800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MAURA LEARY, ASSOCIATE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COUNSEL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HEATHER JONES, SENIOR COUNSEL FOR FINANCIAL DISCLOSURE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73558"/>
            <a:ext cx="2057400" cy="365125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1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86200"/>
            <a:ext cx="7010400" cy="1673352"/>
          </a:xfrm>
        </p:spPr>
        <p:txBody>
          <a:bodyPr>
            <a:normAutofit/>
          </a:bodyPr>
          <a:lstStyle/>
          <a:p>
            <a:r>
              <a:rPr lang="en-US" sz="3000" dirty="0"/>
              <a:t> Please reach out to your OGE desk officer if you have any questions about the new legal expense fund regulation.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10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20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Pro Bono </a:t>
            </a:r>
            <a:r>
              <a:rPr lang="en-US" b="1" dirty="0" smtClean="0"/>
              <a:t>Legal Services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837" y="1655366"/>
            <a:ext cx="7886700" cy="4351338"/>
          </a:xfrm>
        </p:spPr>
        <p:txBody>
          <a:bodyPr/>
          <a:lstStyle/>
          <a:p>
            <a:r>
              <a:rPr lang="en-US" dirty="0" smtClean="0"/>
              <a:t>Employees needing legal counsel may also seek </a:t>
            </a:r>
            <a:r>
              <a:rPr lang="en-US" i="1" dirty="0" smtClean="0"/>
              <a:t>pro bono</a:t>
            </a:r>
            <a:r>
              <a:rPr lang="en-US" dirty="0" smtClean="0"/>
              <a:t> representation (legal counsel provided without charge or for a reduced rate)</a:t>
            </a:r>
          </a:p>
          <a:p>
            <a:endParaRPr lang="en-US" dirty="0"/>
          </a:p>
          <a:p>
            <a:r>
              <a:rPr lang="en-US" i="1" dirty="0" smtClean="0"/>
              <a:t>Pro bono </a:t>
            </a:r>
            <a:r>
              <a:rPr lang="en-US" dirty="0" smtClean="0"/>
              <a:t>is generally an “in kind” gift from the legal service provider</a:t>
            </a:r>
          </a:p>
          <a:p>
            <a:endParaRPr lang="en-US" dirty="0"/>
          </a:p>
          <a:p>
            <a:r>
              <a:rPr lang="en-US" dirty="0" smtClean="0"/>
              <a:t>Much lower administrative burden than legal expense funds (and so often preferred option)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 smtClean="0">
                <a:solidFill>
                  <a:schemeClr val="tx1"/>
                </a:solidFill>
              </a:rPr>
              <a:pPr/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52727"/>
            <a:ext cx="206972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5652"/>
            <a:ext cx="7886700" cy="1032852"/>
          </a:xfrm>
        </p:spPr>
        <p:txBody>
          <a:bodyPr>
            <a:noAutofit/>
          </a:bodyPr>
          <a:lstStyle/>
          <a:p>
            <a:r>
              <a:rPr lang="en-US" sz="3600" i="1" dirty="0"/>
              <a:t>Pro Bono </a:t>
            </a:r>
            <a:r>
              <a:rPr lang="en-US" sz="3600" dirty="0"/>
              <a:t>Legal Services: Pre-Regulation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1"/>
            <a:ext cx="8001000" cy="3064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Prior to the issuance of the LEF regulation, employees could solicit/accept </a:t>
            </a:r>
            <a:r>
              <a:rPr lang="en-US" i="1" dirty="0" smtClean="0"/>
              <a:t>pro bono </a:t>
            </a:r>
            <a:r>
              <a:rPr lang="en-US" dirty="0" smtClean="0"/>
              <a:t>if: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legal services provider was </a:t>
            </a:r>
            <a:r>
              <a:rPr lang="en-US" i="1" dirty="0" smtClean="0"/>
              <a:t>not a prohibited source</a:t>
            </a:r>
            <a:r>
              <a:rPr lang="en-US" dirty="0" smtClean="0"/>
              <a:t> and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services were </a:t>
            </a:r>
            <a:r>
              <a:rPr lang="en-US" i="1" dirty="0" smtClean="0"/>
              <a:t>not given because of official position</a:t>
            </a:r>
          </a:p>
          <a:p>
            <a:pPr lvl="1">
              <a:lnSpc>
                <a:spcPct val="100000"/>
              </a:lnSpc>
            </a:pPr>
            <a:endParaRPr lang="en-US" i="1" dirty="0"/>
          </a:p>
          <a:p>
            <a:pPr>
              <a:lnSpc>
                <a:spcPct val="100000"/>
              </a:lnSpc>
            </a:pPr>
            <a:r>
              <a:rPr lang="en-US" dirty="0" smtClean="0"/>
              <a:t>Numerous issues: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Many law firms (especially in the Washington DC area) did business with government agencies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As with LEFs, “not because of official position” concept in this context was confusing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accent5">
                    <a:lumMod val="50000"/>
                  </a:schemeClr>
                </a:solidFill>
              </a:rPr>
              <a:pPr/>
              <a:t>3</a:t>
            </a:fld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367685"/>
            <a:ext cx="3047833" cy="18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5652"/>
            <a:ext cx="7886700" cy="1032852"/>
          </a:xfrm>
        </p:spPr>
        <p:txBody>
          <a:bodyPr>
            <a:noAutofit/>
          </a:bodyPr>
          <a:lstStyle/>
          <a:p>
            <a:r>
              <a:rPr lang="en-US" sz="3600" i="1" dirty="0"/>
              <a:t>Pro Bono </a:t>
            </a:r>
            <a:r>
              <a:rPr lang="en-US" sz="3600" dirty="0"/>
              <a:t>Legal Services Under Subpart J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1"/>
            <a:ext cx="8001000" cy="3064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An employee may now solicit or accept </a:t>
            </a:r>
            <a:r>
              <a:rPr lang="en-US" i="1" dirty="0" smtClean="0"/>
              <a:t>pro bono </a:t>
            </a:r>
            <a:r>
              <a:rPr lang="en-US" dirty="0" smtClean="0"/>
              <a:t>legal services for covered legal matters as an explicit gift exception, if the gift meets the subpart J requirements 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Employees </a:t>
            </a:r>
            <a:r>
              <a:rPr lang="en-US" b="1" dirty="0" smtClean="0"/>
              <a:t>must</a:t>
            </a:r>
            <a:r>
              <a:rPr lang="en-US" dirty="0" smtClean="0"/>
              <a:t> consult with their ethics official if they are considering accepting </a:t>
            </a:r>
            <a:r>
              <a:rPr lang="en-US" i="1" dirty="0" smtClean="0"/>
              <a:t>pro bono </a:t>
            </a:r>
            <a:r>
              <a:rPr lang="en-US" dirty="0" smtClean="0"/>
              <a:t>legal services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LA-23-07</a:t>
            </a:r>
            <a:r>
              <a:rPr lang="en-US" dirty="0" smtClean="0"/>
              <a:t> addresse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i="1" dirty="0" smtClean="0"/>
              <a:t>pro bono</a:t>
            </a:r>
            <a:r>
              <a:rPr lang="en-US" dirty="0" smtClean="0"/>
              <a:t> under subpart 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accent5">
                    <a:lumMod val="50000"/>
                  </a:schemeClr>
                </a:solidFill>
              </a:rPr>
              <a:pPr/>
              <a:t>4</a:t>
            </a:fld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367685"/>
            <a:ext cx="3047833" cy="18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757" y="365127"/>
            <a:ext cx="7315200" cy="1325563"/>
          </a:xfrm>
        </p:spPr>
        <p:txBody>
          <a:bodyPr>
            <a:noAutofit/>
          </a:bodyPr>
          <a:lstStyle/>
          <a:p>
            <a:r>
              <a:rPr lang="en-US" sz="3400" dirty="0"/>
              <a:t>Acceptance of </a:t>
            </a:r>
            <a:r>
              <a:rPr lang="en-US" sz="3400" i="1" dirty="0"/>
              <a:t>Pro Bono </a:t>
            </a:r>
            <a:r>
              <a:rPr lang="en-US" sz="3400" dirty="0"/>
              <a:t>Legal Services: </a:t>
            </a:r>
            <a:br>
              <a:rPr lang="en-US" sz="3400" dirty="0"/>
            </a:br>
            <a:r>
              <a:rPr lang="en-US" sz="3400" dirty="0"/>
              <a:t>Analysis </a:t>
            </a:r>
            <a:endParaRPr lang="en-US" sz="3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758" y="1371600"/>
            <a:ext cx="8038485" cy="464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/>
              <a:t>Step 1:</a:t>
            </a:r>
            <a:r>
              <a:rPr lang="en-US" sz="2400" dirty="0"/>
              <a:t> Ethics official determines that the entity offering legal services does not have </a:t>
            </a:r>
            <a:r>
              <a:rPr lang="en-US" sz="2400" b="1" dirty="0"/>
              <a:t>interests that may be substantially affected </a:t>
            </a:r>
            <a:r>
              <a:rPr lang="en-US" sz="2400" dirty="0"/>
              <a:t>by the performance or nonperformance of </a:t>
            </a:r>
            <a:r>
              <a:rPr lang="en-US" sz="2400" b="1" dirty="0"/>
              <a:t>the employee’s </a:t>
            </a:r>
            <a:r>
              <a:rPr lang="en-US" sz="2400" dirty="0"/>
              <a:t>official duties.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                  </a:t>
            </a:r>
            <a:r>
              <a:rPr lang="en-US" sz="2400" b="1" i="1" dirty="0"/>
              <a:t> IF THE ENTITY DOES NOT… move to….</a:t>
            </a:r>
          </a:p>
          <a:p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/>
              <a:t>Step 2: </a:t>
            </a:r>
            <a:r>
              <a:rPr lang="en-US" sz="2400" dirty="0"/>
              <a:t>Ethics official then must determine if the attorney or attorneys doing the legal work meet </a:t>
            </a:r>
            <a:r>
              <a:rPr lang="en-US" sz="2400" b="1" dirty="0"/>
              <a:t>certain qualifications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accent5">
                    <a:lumMod val="50000"/>
                  </a:schemeClr>
                </a:solidFill>
              </a:rPr>
              <a:pPr/>
              <a:t>5</a:t>
            </a:fld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Acceptance of </a:t>
            </a:r>
            <a:r>
              <a:rPr lang="en-US" sz="3600" i="1" dirty="0"/>
              <a:t>Pro Bono </a:t>
            </a:r>
            <a:r>
              <a:rPr lang="en-US" sz="3600" dirty="0"/>
              <a:t>Legal Services:</a:t>
            </a:r>
            <a:br>
              <a:rPr lang="en-US" sz="3600" dirty="0"/>
            </a:br>
            <a:r>
              <a:rPr lang="en-US" sz="3600" dirty="0"/>
              <a:t>Step 2 - Attorney Qualifications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35659"/>
            <a:ext cx="7600950" cy="46256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offering attorney may not be:</a:t>
            </a:r>
          </a:p>
          <a:p>
            <a:r>
              <a:rPr lang="en-US" sz="2400" dirty="0"/>
              <a:t>A foreign agent;</a:t>
            </a:r>
          </a:p>
          <a:p>
            <a:r>
              <a:rPr lang="en-US" sz="2400" dirty="0"/>
              <a:t>A foreign national;</a:t>
            </a:r>
          </a:p>
          <a:p>
            <a:r>
              <a:rPr lang="en-US" sz="2400" dirty="0"/>
              <a:t>A lobbyist; or</a:t>
            </a:r>
          </a:p>
          <a:p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 person who has interests that may be substantially affected by the performance or nonperformance of the employee’s official duties.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Note: Firm can be registered as lobbyist/foreign agent as long as the individual attorney is not so registered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74503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Acceptance of </a:t>
            </a:r>
            <a:r>
              <a:rPr lang="en-US" sz="3600" i="1" dirty="0"/>
              <a:t>Pro Bono </a:t>
            </a:r>
            <a:r>
              <a:rPr lang="en-US" sz="3600" dirty="0"/>
              <a:t>Legal Services: Outside Organizations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90690"/>
            <a:ext cx="8210550" cy="4625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If an </a:t>
            </a:r>
            <a:r>
              <a:rPr lang="en-US" sz="2200" b="1" dirty="0"/>
              <a:t>outside</a:t>
            </a:r>
            <a:r>
              <a:rPr lang="en-US" sz="2200" dirty="0"/>
              <a:t> </a:t>
            </a:r>
            <a:r>
              <a:rPr lang="en-US" sz="2200" b="1" dirty="0"/>
              <a:t>organization</a:t>
            </a:r>
            <a:r>
              <a:rPr lang="en-US" sz="2200" dirty="0"/>
              <a:t> offers to pay a legal services entity for legal services on an employee’s covered legal matter, the ethics official must first determine that that organization: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Is a 501(c)(3) organization;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Was established more than two years ago as a 501(c)(3) organization; and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Does not have interests that may be substantially affected by the performance or nonperformance of the employee’s official duties.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200" dirty="0"/>
              <a:t>Then the ethics official then should conduct the analysis on the previous two slides; </a:t>
            </a:r>
            <a:r>
              <a:rPr lang="en-US" sz="2200" i="1" dirty="0"/>
              <a:t>see</a:t>
            </a:r>
            <a:r>
              <a:rPr lang="en-US" sz="2200" dirty="0"/>
              <a:t> LA-23-07 for discussion/examples.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 Bono Recusal Requirements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90690"/>
            <a:ext cx="8210550" cy="4625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LEF regulation imposes </a:t>
            </a:r>
            <a:r>
              <a:rPr lang="en-US" sz="2200" b="1" dirty="0"/>
              <a:t>mandatory</a:t>
            </a:r>
            <a:r>
              <a:rPr lang="en-US" sz="2200" dirty="0"/>
              <a:t> recusal requirements for employees who accept </a:t>
            </a:r>
            <a:r>
              <a:rPr lang="en-US" sz="2200" i="1" dirty="0"/>
              <a:t>pro bono </a:t>
            </a:r>
            <a:r>
              <a:rPr lang="en-US" sz="2200" dirty="0"/>
              <a:t>services under subpart J.  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Employee must recuse from </a:t>
            </a:r>
            <a:r>
              <a:rPr lang="en-US" sz="2200" b="1" dirty="0"/>
              <a:t>party matters </a:t>
            </a:r>
            <a:r>
              <a:rPr lang="en-US" sz="2200" dirty="0"/>
              <a:t>in which the employee knows a </a:t>
            </a:r>
            <a:r>
              <a:rPr lang="en-US" sz="2200" i="1" dirty="0"/>
              <a:t>pro bono </a:t>
            </a:r>
            <a:r>
              <a:rPr lang="en-US" sz="2200" dirty="0"/>
              <a:t>legal services provider is a party or represents a party from the time the </a:t>
            </a:r>
            <a:r>
              <a:rPr lang="en-US" sz="2200" i="1" dirty="0"/>
              <a:t>pro bono </a:t>
            </a:r>
            <a:r>
              <a:rPr lang="en-US" sz="2200" dirty="0"/>
              <a:t>legal</a:t>
            </a:r>
            <a:r>
              <a:rPr lang="en-US" sz="2200" i="1" dirty="0"/>
              <a:t> </a:t>
            </a:r>
            <a:r>
              <a:rPr lang="en-US" sz="2200" dirty="0"/>
              <a:t>services provider begins providing services until </a:t>
            </a:r>
            <a:r>
              <a:rPr lang="en-US" sz="2200" b="1" dirty="0"/>
              <a:t>two years after the date they last provided services.</a:t>
            </a:r>
          </a:p>
          <a:p>
            <a:pPr>
              <a:lnSpc>
                <a:spcPct val="100000"/>
              </a:lnSpc>
            </a:pPr>
            <a:endParaRPr lang="en-US" sz="2200" b="1" dirty="0"/>
          </a:p>
          <a:p>
            <a:pPr>
              <a:lnSpc>
                <a:spcPct val="100000"/>
              </a:lnSpc>
            </a:pPr>
            <a:r>
              <a:rPr lang="en-US" sz="2200" dirty="0"/>
              <a:t>If a 501(c)(3) organization is paying for the employee’s legal expenses, this recusal applies to the 501(c)(3) organization 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OGE has issued two legal advisories: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LA-23-05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/>
              <a:t>– Providing an overview of the regulation.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LA-23-07</a:t>
            </a:r>
            <a:r>
              <a:rPr lang="en-US" sz="2200" dirty="0"/>
              <a:t> – Guidance on soliciting and accepting </a:t>
            </a:r>
            <a:r>
              <a:rPr lang="en-US" sz="2200" i="1" dirty="0"/>
              <a:t>pro bono </a:t>
            </a:r>
            <a:r>
              <a:rPr lang="en-US" sz="2200" dirty="0"/>
              <a:t>legal services.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5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16281</TotalTime>
  <Words>622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Legal Expense Fund Regulation</vt:lpstr>
      <vt:lpstr>Pro Bono Legal Services </vt:lpstr>
      <vt:lpstr>Pro Bono Legal Services: Pre-Regulation</vt:lpstr>
      <vt:lpstr>Pro Bono Legal Services Under Subpart J</vt:lpstr>
      <vt:lpstr>Acceptance of Pro Bono Legal Services:  Analysis </vt:lpstr>
      <vt:lpstr>Acceptance of Pro Bono Legal Services: Step 2 - Attorney Qualifications </vt:lpstr>
      <vt:lpstr>Acceptance of Pro Bono Legal Services: Outside Organizations</vt:lpstr>
      <vt:lpstr>Pro Bono Recusal Requirements </vt:lpstr>
      <vt:lpstr>Resources</vt:lpstr>
      <vt:lpstr> Please reach out to your OGE desk officer if you have any questions about the new legal expense fund regulation.</vt:lpstr>
    </vt:vector>
  </TitlesOfParts>
  <Company>US Office of Government Ethics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K. Dowell</dc:creator>
  <cp:lastModifiedBy>Dawn Feick</cp:lastModifiedBy>
  <cp:revision>128</cp:revision>
  <cp:lastPrinted>2016-08-09T17:12:31Z</cp:lastPrinted>
  <dcterms:created xsi:type="dcterms:W3CDTF">2016-08-09T15:18:21Z</dcterms:created>
  <dcterms:modified xsi:type="dcterms:W3CDTF">2023-09-27T13:14:46Z</dcterms:modified>
</cp:coreProperties>
</file>