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5" r:id="rId3"/>
    <p:sldId id="278" r:id="rId4"/>
    <p:sldId id="296" r:id="rId5"/>
    <p:sldId id="257" r:id="rId6"/>
    <p:sldId id="258" r:id="rId7"/>
    <p:sldId id="262" r:id="rId8"/>
    <p:sldId id="264" r:id="rId9"/>
    <p:sldId id="283" r:id="rId10"/>
    <p:sldId id="284" r:id="rId11"/>
    <p:sldId id="263" r:id="rId12"/>
    <p:sldId id="285" r:id="rId13"/>
    <p:sldId id="293" r:id="rId14"/>
    <p:sldId id="265" r:id="rId15"/>
    <p:sldId id="286" r:id="rId16"/>
    <p:sldId id="287" r:id="rId17"/>
    <p:sldId id="292" r:id="rId18"/>
    <p:sldId id="291" r:id="rId19"/>
    <p:sldId id="299" r:id="rId20"/>
    <p:sldId id="298" r:id="rId21"/>
    <p:sldId id="297" r:id="rId22"/>
    <p:sldId id="279" r:id="rId23"/>
    <p:sldId id="288" r:id="rId24"/>
    <p:sldId id="289" r:id="rId25"/>
    <p:sldId id="290" r:id="rId26"/>
    <p:sldId id="294" r:id="rId27"/>
    <p:sldId id="300" r:id="rId28"/>
    <p:sldId id="276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Jones" initials="HAJ" lastIdx="5" clrIdx="0">
    <p:extLst>
      <p:ext uri="{19B8F6BF-5375-455C-9EA6-DF929625EA0E}">
        <p15:presenceInfo xmlns:p15="http://schemas.microsoft.com/office/powerpoint/2012/main" userId="Heather Jo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0E2F62-23A5-4A59-9FD9-574498FBD54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42B0E1-21F5-4074-8513-4DE00A0EE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16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CC2608-31FB-41B9-86F7-8691AABAE37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CC48A0-4F8B-4B56-A30D-8912D8E2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1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C.F.R. § 2635.1004(g)(2)(ii) for list of employees whose LEF trusts require second level review.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C48A0-4F8B-4B56-A30D-8912D8E2EE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7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C48A0-4F8B-4B56-A30D-8912D8E2EE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4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C48A0-4F8B-4B56-A30D-8912D8E2EE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71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C48A0-4F8B-4B56-A30D-8912D8E2EE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2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C48A0-4F8B-4B56-A30D-8912D8E2EE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6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C48A0-4F8B-4B56-A30D-8912D8E2EE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6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September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6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26,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26,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26,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0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September 26,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3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26,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26,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7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26,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7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26,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5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September 26,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4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26,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4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26,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13979"/>
            <a:ext cx="6858000" cy="2387600"/>
          </a:xfrm>
        </p:spPr>
        <p:txBody>
          <a:bodyPr>
            <a:normAutofit/>
          </a:bodyPr>
          <a:lstStyle/>
          <a:p>
            <a:r>
              <a:rPr lang="en-US" smtClean="0"/>
              <a:t>Legal Expense Fund Regulation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1" y="3733801"/>
            <a:ext cx="8893277" cy="6858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/>
              <a:t>Subpart J of the Standards of Ethical Conduct </a:t>
            </a:r>
          </a:p>
          <a:p>
            <a:r>
              <a:rPr lang="en-US" sz="2300" dirty="0"/>
              <a:t>PART 1: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8803" y="6405572"/>
            <a:ext cx="2116394" cy="333110"/>
          </a:xfrm>
        </p:spPr>
        <p:txBody>
          <a:bodyPr/>
          <a:lstStyle/>
          <a:p>
            <a:r>
              <a:rPr lang="en-US" sz="1800">
                <a:solidFill>
                  <a:schemeClr val="tx2">
                    <a:lumMod val="50000"/>
                  </a:schemeClr>
                </a:solidFill>
              </a:rPr>
              <a:t>September 22, 2023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2300" y="4967599"/>
            <a:ext cx="6172200" cy="304800"/>
          </a:xfrm>
        </p:spPr>
        <p:txBody>
          <a:bodyPr/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MAURA LEARY, ASSOCIATE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COUNSEL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HEATHER JONES, SENIOR COUNSEL FOR FINANCIAL DISCLOSURE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73558"/>
            <a:ext cx="2057400" cy="365125"/>
          </a:xfrm>
        </p:spPr>
        <p:txBody>
          <a:bodyPr/>
          <a:lstStyle/>
          <a:p>
            <a:r>
              <a:rPr lang="en-US" sz="1800">
                <a:solidFill>
                  <a:schemeClr val="tx2">
                    <a:lumMod val="50000"/>
                  </a:schemeClr>
                </a:solidFill>
              </a:rPr>
              <a:t> </a:t>
            </a:r>
            <a:fld id="{8B37D5FE-740C-46F5-801A-FA5477D9711F}" type="slidenum">
              <a:rPr lang="en-US" sz="1800">
                <a:solidFill>
                  <a:schemeClr val="tx2">
                    <a:lumMod val="50000"/>
                  </a:schemeClr>
                </a:solidFill>
              </a:rPr>
              <a:pPr/>
              <a:t>1</a:t>
            </a:fld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Requirements for Operating an LEF Trust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Donations may only be from:	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Qualifying individual donors,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Qualifying 501(c)(3) organizations,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National political parties, or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Campaigns (for a candidate for President or Vice President only)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Donation limit of $10,000 per donor per calendar year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Employee beneficiary must file </a:t>
            </a:r>
            <a:r>
              <a:rPr lang="en-US" sz="2000" b="1" dirty="0"/>
              <a:t>quarterly reports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Contribution or distribution of $250 or more reported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Posted on the OGE website</a:t>
            </a:r>
            <a:endParaRPr lang="en-US" sz="20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10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631" y="1524000"/>
            <a:ext cx="1694459" cy="17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04801"/>
            <a:ext cx="7886700" cy="730251"/>
          </a:xfrm>
        </p:spPr>
        <p:txBody>
          <a:bodyPr>
            <a:normAutofit/>
          </a:bodyPr>
          <a:lstStyle/>
          <a:p>
            <a:r>
              <a:rPr lang="en-US" sz="3600" dirty="0"/>
              <a:t>Donor Restrictions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143000"/>
            <a:ext cx="7372350" cy="46482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Individual Donors must not be: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An agent of a foreign government, a lobbyist, or a foreign national;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Acting on behalf of another;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Anonymous;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Seeking official action by the employee beneficiary’s agency;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Doing business or seeking to do business with the employee beneficiary’s agency;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Conducting activities regulated by the employee beneficiary’s agency (narrow exception for public action (</a:t>
            </a:r>
            <a:r>
              <a:rPr lang="en-US" sz="2000" i="1" dirty="0"/>
              <a:t>e.g. </a:t>
            </a:r>
            <a:r>
              <a:rPr lang="en-US" sz="2000" dirty="0"/>
              <a:t>passport renewal));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Substantially affected by the performance of the employee beneficiary’s official duties; or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An officer or director of an entity that is substantially affected by the performance or nonperformance of the employee beneficiary’s official duties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11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Donor Restrictions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81200"/>
            <a:ext cx="6711654" cy="3048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501(c)(3) organizations may only contribute if the organization: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Is registered with the IRS as a 501(c)(3) organization;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has been established for more than two years as a 501(c)(3) organization; and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is not substantially affected by the performance of an employee beneficiary’s official duties.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12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Employee Beneficiary Restrictions</a:t>
            </a:r>
            <a:r>
              <a:rPr lang="en-US" dirty="0" smtClean="0"/>
              <a:t> </a:t>
            </a:r>
            <a:endParaRPr lang="en-US" sz="1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429930"/>
            <a:ext cx="6711654" cy="4876800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Employee may reference official position in solicitation, but only if reference does not violate Subpart G </a:t>
            </a:r>
          </a:p>
          <a:p>
            <a:pPr lvl="1">
              <a:lnSpc>
                <a:spcPct val="100000"/>
              </a:lnSpc>
            </a:pP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Employee must recuse from any party matters involving trustee until two years after they last provided services</a:t>
            </a:r>
          </a:p>
          <a:p>
            <a:pPr lvl="1">
              <a:lnSpc>
                <a:spcPct val="100000"/>
              </a:lnSpc>
            </a:pP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Employee must recuse from any party matters involving a donor (donating over $250) for two years after the last donation 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13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Quarterly Reports</a:t>
            </a:r>
            <a:endParaRPr lang="en-US" sz="1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3452927"/>
            <a:ext cx="7921626" cy="26670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endParaRPr lang="en-US" sz="18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All contributions and distributions of </a:t>
            </a:r>
            <a:r>
              <a:rPr lang="en-US" sz="2000" b="1" dirty="0"/>
              <a:t>$250 or more </a:t>
            </a:r>
            <a:r>
              <a:rPr lang="en-US" sz="2000" dirty="0"/>
              <a:t>must be reported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Generally filed with the agency, certain reports receive second level OGE review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Termination report required if employee leaves government services </a:t>
            </a:r>
            <a:r>
              <a:rPr lang="en-US" sz="2000" b="1" dirty="0"/>
              <a:t>or </a:t>
            </a:r>
            <a:r>
              <a:rPr lang="en-US" sz="2000" dirty="0"/>
              <a:t>terminates the trust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All reports will be posted on the OGE website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14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AutoShape 2" descr="Image result for clipart interview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11" y="1446801"/>
            <a:ext cx="794149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7"/>
            <a:ext cx="805815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Requirements for Terminating an LEF Trust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 smtClean="0"/>
              <a:t>V</a:t>
            </a:r>
            <a:r>
              <a:rPr lang="en-US" sz="2200" b="1" dirty="0"/>
              <a:t>oluntary termination</a:t>
            </a:r>
            <a:r>
              <a:rPr lang="en-US" sz="2200" dirty="0"/>
              <a:t>: Employee can terminate at any time.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b="1" dirty="0"/>
              <a:t>Mandatory termination: </a:t>
            </a:r>
            <a:r>
              <a:rPr lang="en-US" sz="2200" dirty="0"/>
              <a:t>Employees must terminate the LEF trust within 90 days of the conclusion of the covered legal matter or 90 days of the last expense being paid, whichever is later.</a:t>
            </a: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15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54074"/>
          </a:xfrm>
        </p:spPr>
        <p:txBody>
          <a:bodyPr>
            <a:normAutofit/>
          </a:bodyPr>
          <a:lstStyle/>
          <a:p>
            <a:r>
              <a:rPr lang="en-US" sz="3600" dirty="0"/>
              <a:t>Noncompliance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82" y="1219202"/>
            <a:ext cx="6711654" cy="53492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Impermissible contributions </a:t>
            </a:r>
            <a:r>
              <a:rPr lang="en-US" sz="2200" dirty="0"/>
              <a:t>must be returned to the donor as soon as possible 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If a report or any other required document is</a:t>
            </a:r>
            <a:r>
              <a:rPr lang="en-US" sz="2200" b="1" dirty="0"/>
              <a:t> not timely filed</a:t>
            </a:r>
            <a:r>
              <a:rPr lang="en-US" sz="2200" dirty="0"/>
              <a:t>, the LEF must not accept contributions or make distributions until the report or required document is filed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If there is </a:t>
            </a:r>
            <a:r>
              <a:rPr lang="en-US" sz="2200" b="1" dirty="0"/>
              <a:t>continuing or significant noncompliance, </a:t>
            </a:r>
            <a:r>
              <a:rPr lang="en-US" sz="2200" dirty="0"/>
              <a:t>OGE may: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Temporarily stop distributions and contributions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Terminate the Trust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16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77874"/>
          </a:xfrm>
        </p:spPr>
        <p:txBody>
          <a:bodyPr>
            <a:normAutofit/>
          </a:bodyPr>
          <a:lstStyle/>
          <a:p>
            <a:r>
              <a:rPr lang="en-US" sz="3600" dirty="0"/>
              <a:t>Special Cases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573" y="1524000"/>
            <a:ext cx="7858777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Anonymous whistleblowers</a:t>
            </a:r>
            <a:r>
              <a:rPr lang="en-US" dirty="0" smtClean="0"/>
              <a:t>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may chose to file their LEF directly with OGE;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LEF documents will not be public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b="1" dirty="0" smtClean="0"/>
              <a:t>DAEOS:</a:t>
            </a:r>
            <a:r>
              <a:rPr lang="en-US" dirty="0" smtClean="0"/>
              <a:t> file their LEF documents directly with OGE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 smtClean="0"/>
              <a:t>Covert</a:t>
            </a:r>
            <a:r>
              <a:rPr lang="en-US" dirty="0" smtClean="0"/>
              <a:t> employees will have classified information in LEF documents handled in accordance with their agency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17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43" y="4800600"/>
            <a:ext cx="375403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/>
              <a:t>OGE has issued a legal advisory,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LA-23-05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/>
              <a:t>– Providing an overview of the regulation.</a:t>
            </a:r>
          </a:p>
          <a:p>
            <a:pPr lvl="1"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Additional Resources Coming to OGE Website: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Handbook for LEF Trustees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LEF Guide for Employees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OGE Form 601 – LEF Quarterly and Termination Reporting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Model Trust Provisions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18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91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13979"/>
            <a:ext cx="6858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Legal Expense Fund Regulation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1" y="3733801"/>
            <a:ext cx="8893277" cy="6858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/>
              <a:t>Subpart J of the Standards of Ethical Conduct</a:t>
            </a:r>
          </a:p>
          <a:p>
            <a:r>
              <a:rPr lang="en-US" sz="2300" dirty="0"/>
              <a:t>PART 2: PRO BONO UNDER SUBPART J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2300" y="4967599"/>
            <a:ext cx="6172200" cy="304800"/>
          </a:xfrm>
        </p:spPr>
        <p:txBody>
          <a:bodyPr/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MAURA LEARY, ASSOCIATE COUINSEL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HEATHER JONES, SENIOR COUNSEL FOR FINANCIAL DISCLOSURE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73558"/>
            <a:ext cx="2057400" cy="365125"/>
          </a:xfrm>
        </p:spPr>
        <p:txBody>
          <a:bodyPr/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fld id="{8B37D5FE-740C-46F5-801A-FA5477D9711F}" type="slidenum">
              <a:rPr lang="en-US" sz="1800">
                <a:solidFill>
                  <a:schemeClr val="tx2">
                    <a:lumMod val="50000"/>
                  </a:schemeClr>
                </a:solidFill>
              </a:rPr>
              <a:pPr/>
              <a:t>19</a:t>
            </a:fld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331" y="112795"/>
            <a:ext cx="7055380" cy="775576"/>
          </a:xfrm>
        </p:spPr>
        <p:txBody>
          <a:bodyPr>
            <a:noAutofit/>
          </a:bodyPr>
          <a:lstStyle/>
          <a:p>
            <a:r>
              <a:rPr lang="en-US" sz="3600" dirty="0"/>
              <a:t>Background</a:t>
            </a:r>
            <a:endParaRPr lang="en-US" sz="1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331" y="737631"/>
            <a:ext cx="8264406" cy="46468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Executive branch employees may, at times, face legal actions arising from their government employment and need to pay for legal expenses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Such legal actions can be very costly; one method to defray those costs is to establish a legal expense fund. 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Historically, no statutory or regulatory framework for executive branch employees to establish LEFs, although similar frameworks exist in the legislative branch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 marL="0" indent="0">
              <a:lnSpc>
                <a:spcPct val="100000"/>
              </a:lnSpc>
              <a:buNone/>
            </a:pPr>
            <a:endParaRPr lang="en-US" sz="2200" dirty="0"/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2">
                    <a:lumMod val="50000"/>
                  </a:schemeClr>
                </a:solidFill>
              </a:rPr>
              <a:pPr/>
              <a:t>2</a:t>
            </a:fld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114368"/>
            <a:ext cx="1750888" cy="11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Pro Bono </a:t>
            </a:r>
            <a:r>
              <a:rPr lang="en-US" b="1" dirty="0" smtClean="0"/>
              <a:t>Legal Services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837" y="1655366"/>
            <a:ext cx="7886700" cy="4351338"/>
          </a:xfrm>
        </p:spPr>
        <p:txBody>
          <a:bodyPr/>
          <a:lstStyle/>
          <a:p>
            <a:r>
              <a:rPr lang="en-US" dirty="0" smtClean="0"/>
              <a:t>Employees needing legal counsel may also seek </a:t>
            </a:r>
            <a:r>
              <a:rPr lang="en-US" i="1" dirty="0" smtClean="0"/>
              <a:t>pro bono</a:t>
            </a:r>
            <a:r>
              <a:rPr lang="en-US" dirty="0" smtClean="0"/>
              <a:t> representation (legal counsel provided without charge or for a reduced rate)</a:t>
            </a:r>
          </a:p>
          <a:p>
            <a:endParaRPr lang="en-US" dirty="0"/>
          </a:p>
          <a:p>
            <a:r>
              <a:rPr lang="en-US" i="1" dirty="0" smtClean="0"/>
              <a:t>Pro bono </a:t>
            </a:r>
            <a:r>
              <a:rPr lang="en-US" dirty="0" smtClean="0"/>
              <a:t>is generally an “in kind” gift from the legal service provider</a:t>
            </a:r>
          </a:p>
          <a:p>
            <a:endParaRPr lang="en-US" dirty="0"/>
          </a:p>
          <a:p>
            <a:r>
              <a:rPr lang="en-US" dirty="0" smtClean="0"/>
              <a:t>Much lower administrative burden than legal expense funds (and so often preferred option)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 smtClean="0">
                <a:solidFill>
                  <a:schemeClr val="tx1"/>
                </a:solidFill>
              </a:rPr>
              <a:pPr/>
              <a:t>20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52727"/>
            <a:ext cx="206972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87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5652"/>
            <a:ext cx="7886700" cy="1032852"/>
          </a:xfrm>
        </p:spPr>
        <p:txBody>
          <a:bodyPr>
            <a:noAutofit/>
          </a:bodyPr>
          <a:lstStyle/>
          <a:p>
            <a:r>
              <a:rPr lang="en-US" sz="3600" i="1" dirty="0"/>
              <a:t>Pro Bono </a:t>
            </a:r>
            <a:r>
              <a:rPr lang="en-US" sz="3600" dirty="0"/>
              <a:t>Legal Services: Pre-Regulation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143001"/>
            <a:ext cx="8001000" cy="30647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Prior to the issuance of the LEF regulation, employees could solicit/accept </a:t>
            </a:r>
            <a:r>
              <a:rPr lang="en-US" i="1" dirty="0" smtClean="0"/>
              <a:t>pro bono </a:t>
            </a:r>
            <a:r>
              <a:rPr lang="en-US" dirty="0" smtClean="0"/>
              <a:t>if: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The legal services provider was </a:t>
            </a:r>
            <a:r>
              <a:rPr lang="en-US" i="1" dirty="0" smtClean="0"/>
              <a:t>not a prohibited source</a:t>
            </a:r>
            <a:r>
              <a:rPr lang="en-US" dirty="0" smtClean="0"/>
              <a:t> and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The services were </a:t>
            </a:r>
            <a:r>
              <a:rPr lang="en-US" i="1" dirty="0" smtClean="0"/>
              <a:t>not given because of official position</a:t>
            </a:r>
          </a:p>
          <a:p>
            <a:pPr lvl="1">
              <a:lnSpc>
                <a:spcPct val="100000"/>
              </a:lnSpc>
            </a:pPr>
            <a:endParaRPr lang="en-US" i="1" dirty="0"/>
          </a:p>
          <a:p>
            <a:pPr>
              <a:lnSpc>
                <a:spcPct val="100000"/>
              </a:lnSpc>
            </a:pPr>
            <a:r>
              <a:rPr lang="en-US" dirty="0" smtClean="0"/>
              <a:t>Numerous issues: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Many law firms (especially in the Washington DC area) did business with government agencies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As with LEFs, “not because of official position” concept in this context was confusing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accent5">
                    <a:lumMod val="50000"/>
                  </a:schemeClr>
                </a:solidFill>
              </a:rPr>
              <a:pPr/>
              <a:t>21</a:t>
            </a:fld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4367685"/>
            <a:ext cx="3047833" cy="18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5652"/>
            <a:ext cx="7886700" cy="1032852"/>
          </a:xfrm>
        </p:spPr>
        <p:txBody>
          <a:bodyPr>
            <a:noAutofit/>
          </a:bodyPr>
          <a:lstStyle/>
          <a:p>
            <a:r>
              <a:rPr lang="en-US" sz="3600" i="1" dirty="0"/>
              <a:t>Pro Bono </a:t>
            </a:r>
            <a:r>
              <a:rPr lang="en-US" sz="3600" dirty="0"/>
              <a:t>Legal Services Under Subpart J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143001"/>
            <a:ext cx="8001000" cy="30647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An employee may now solicit or accept </a:t>
            </a:r>
            <a:r>
              <a:rPr lang="en-US" i="1" dirty="0" smtClean="0"/>
              <a:t>pro bono </a:t>
            </a:r>
            <a:r>
              <a:rPr lang="en-US" dirty="0" smtClean="0"/>
              <a:t>legal services for covered legal matters as an explicit gift exception, if the gift meets the subpart J requirements 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Employees </a:t>
            </a:r>
            <a:r>
              <a:rPr lang="en-US" b="1" dirty="0" smtClean="0"/>
              <a:t>must</a:t>
            </a:r>
            <a:r>
              <a:rPr lang="en-US" dirty="0" smtClean="0"/>
              <a:t> consult with their ethics official if they are considering accepting </a:t>
            </a:r>
            <a:r>
              <a:rPr lang="en-US" i="1" dirty="0" smtClean="0"/>
              <a:t>pro bono </a:t>
            </a:r>
            <a:r>
              <a:rPr lang="en-US" dirty="0" smtClean="0"/>
              <a:t>legal services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LA-23-07</a:t>
            </a:r>
            <a:r>
              <a:rPr lang="en-US" dirty="0" smtClean="0"/>
              <a:t> addresse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i="1" dirty="0" smtClean="0"/>
              <a:t>pro bono</a:t>
            </a:r>
            <a:r>
              <a:rPr lang="en-US" dirty="0" smtClean="0"/>
              <a:t> under subpart 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accent5">
                    <a:lumMod val="50000"/>
                  </a:schemeClr>
                </a:solidFill>
              </a:rPr>
              <a:pPr/>
              <a:t>22</a:t>
            </a:fld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4367685"/>
            <a:ext cx="3047833" cy="18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757" y="365127"/>
            <a:ext cx="7315200" cy="1325563"/>
          </a:xfrm>
        </p:spPr>
        <p:txBody>
          <a:bodyPr>
            <a:noAutofit/>
          </a:bodyPr>
          <a:lstStyle/>
          <a:p>
            <a:r>
              <a:rPr lang="en-US" sz="3400" dirty="0"/>
              <a:t>Acceptance of </a:t>
            </a:r>
            <a:r>
              <a:rPr lang="en-US" sz="3400" i="1" dirty="0"/>
              <a:t>Pro Bono </a:t>
            </a:r>
            <a:r>
              <a:rPr lang="en-US" sz="3400" dirty="0"/>
              <a:t>Legal Services: </a:t>
            </a:r>
            <a:br>
              <a:rPr lang="en-US" sz="3400" dirty="0"/>
            </a:br>
            <a:r>
              <a:rPr lang="en-US" sz="3400" dirty="0"/>
              <a:t>Analysis </a:t>
            </a:r>
            <a:endParaRPr lang="en-US" sz="3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6758" y="1371600"/>
            <a:ext cx="8038485" cy="4648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b="1" dirty="0"/>
              <a:t>Step 1:</a:t>
            </a:r>
            <a:r>
              <a:rPr lang="en-US" sz="2400" dirty="0"/>
              <a:t> Ethics official determines that the entity offering legal services does not have </a:t>
            </a:r>
            <a:r>
              <a:rPr lang="en-US" sz="2400" b="1" dirty="0"/>
              <a:t>interests that may be substantially affected </a:t>
            </a:r>
            <a:r>
              <a:rPr lang="en-US" sz="2400" dirty="0"/>
              <a:t>by the performance or nonperformance of </a:t>
            </a:r>
            <a:r>
              <a:rPr lang="en-US" sz="2400" b="1" dirty="0"/>
              <a:t>the employee’s </a:t>
            </a:r>
            <a:r>
              <a:rPr lang="en-US" sz="2400" dirty="0"/>
              <a:t>official duties.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                   </a:t>
            </a:r>
            <a:r>
              <a:rPr lang="en-US" sz="2400" b="1" i="1" dirty="0"/>
              <a:t> IF THE ENTITY DOES NOT… move to….</a:t>
            </a:r>
          </a:p>
          <a:p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b="1" dirty="0"/>
              <a:t>Step 2: </a:t>
            </a:r>
            <a:r>
              <a:rPr lang="en-US" sz="2400" dirty="0"/>
              <a:t>Ethics official then must determine if the attorney or attorneys doing the legal work meet </a:t>
            </a:r>
            <a:r>
              <a:rPr lang="en-US" sz="2400" b="1" dirty="0"/>
              <a:t>certain qualifications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accent5">
                    <a:lumMod val="50000"/>
                  </a:schemeClr>
                </a:solidFill>
              </a:rPr>
              <a:pPr/>
              <a:t>23</a:t>
            </a:fld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Acceptance of </a:t>
            </a:r>
            <a:r>
              <a:rPr lang="en-US" sz="3600" i="1" dirty="0"/>
              <a:t>Pro Bono </a:t>
            </a:r>
            <a:r>
              <a:rPr lang="en-US" sz="3600" dirty="0"/>
              <a:t>Legal Services:</a:t>
            </a:r>
            <a:br>
              <a:rPr lang="en-US" sz="3600" dirty="0"/>
            </a:br>
            <a:r>
              <a:rPr lang="en-US" sz="3600" dirty="0"/>
              <a:t>Step 2 - Attorney Qualifications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735659"/>
            <a:ext cx="7600950" cy="46256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The offering attorney may not be:</a:t>
            </a:r>
          </a:p>
          <a:p>
            <a:r>
              <a:rPr lang="en-US" sz="2400" dirty="0"/>
              <a:t>A foreign agent;</a:t>
            </a:r>
          </a:p>
          <a:p>
            <a:r>
              <a:rPr lang="en-US" sz="2400" dirty="0"/>
              <a:t>A foreign national;</a:t>
            </a:r>
          </a:p>
          <a:p>
            <a:r>
              <a:rPr lang="en-US" sz="2400" dirty="0"/>
              <a:t>A lobbyist; or</a:t>
            </a:r>
          </a:p>
          <a:p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A person who has interests that may be substantially affected by the performance or nonperformance of the employee’s official duties.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Note: Firm can be registered as lobbyist/foreign agent as long as the individual attorney is not so registered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24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74503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Acceptance of </a:t>
            </a:r>
            <a:r>
              <a:rPr lang="en-US" sz="3600" i="1" dirty="0"/>
              <a:t>Pro Bono </a:t>
            </a:r>
            <a:r>
              <a:rPr lang="en-US" sz="3600" dirty="0"/>
              <a:t>Legal Services: Outside Organizations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90690"/>
            <a:ext cx="8210550" cy="46256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If an </a:t>
            </a:r>
            <a:r>
              <a:rPr lang="en-US" sz="2200" b="1" dirty="0"/>
              <a:t>outside</a:t>
            </a:r>
            <a:r>
              <a:rPr lang="en-US" sz="2200" dirty="0"/>
              <a:t> </a:t>
            </a:r>
            <a:r>
              <a:rPr lang="en-US" sz="2200" b="1" dirty="0"/>
              <a:t>organization</a:t>
            </a:r>
            <a:r>
              <a:rPr lang="en-US" sz="2200" dirty="0"/>
              <a:t> offers to pay a legal services entity for legal services on an employee’s covered legal matter, the ethics official must first determine that that organization: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Is a 501(c)(3) organization;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Was established more than two years ago as a 501(c)(3) organization; and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Does not have interests that may be substantially affected by the performance or nonperformance of the employee’s official duties.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200" dirty="0"/>
              <a:t>Then the ethics official then should conduct the analysis on the previous two slides; </a:t>
            </a:r>
            <a:r>
              <a:rPr lang="en-US" sz="2200" i="1" dirty="0"/>
              <a:t>see</a:t>
            </a:r>
            <a:r>
              <a:rPr lang="en-US" sz="2200" dirty="0"/>
              <a:t> LA-23-07 for discussion/examples.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25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 Bono Recusal Requirements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90690"/>
            <a:ext cx="8210550" cy="46256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LEF regulation imposes </a:t>
            </a:r>
            <a:r>
              <a:rPr lang="en-US" sz="2200" b="1" dirty="0"/>
              <a:t>mandatory</a:t>
            </a:r>
            <a:r>
              <a:rPr lang="en-US" sz="2200" dirty="0"/>
              <a:t> recusal requirements for employees who accept </a:t>
            </a:r>
            <a:r>
              <a:rPr lang="en-US" sz="2200" i="1" dirty="0"/>
              <a:t>pro bono </a:t>
            </a:r>
            <a:r>
              <a:rPr lang="en-US" sz="2200" dirty="0"/>
              <a:t>services under subpart J.  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Employee must recuse from </a:t>
            </a:r>
            <a:r>
              <a:rPr lang="en-US" sz="2200" b="1" dirty="0"/>
              <a:t>party matters </a:t>
            </a:r>
            <a:r>
              <a:rPr lang="en-US" sz="2200" dirty="0"/>
              <a:t>in which the employee knows a </a:t>
            </a:r>
            <a:r>
              <a:rPr lang="en-US" sz="2200" i="1" dirty="0"/>
              <a:t>pro bono </a:t>
            </a:r>
            <a:r>
              <a:rPr lang="en-US" sz="2200" dirty="0"/>
              <a:t>legal services provider is a party or represents a party from the time the </a:t>
            </a:r>
            <a:r>
              <a:rPr lang="en-US" sz="2200" i="1" dirty="0"/>
              <a:t>pro bono </a:t>
            </a:r>
            <a:r>
              <a:rPr lang="en-US" sz="2200" dirty="0"/>
              <a:t>legal</a:t>
            </a:r>
            <a:r>
              <a:rPr lang="en-US" sz="2200" i="1" dirty="0"/>
              <a:t> </a:t>
            </a:r>
            <a:r>
              <a:rPr lang="en-US" sz="2200" dirty="0"/>
              <a:t>services provider begins providing services until </a:t>
            </a:r>
            <a:r>
              <a:rPr lang="en-US" sz="2200" b="1" dirty="0"/>
              <a:t>two years after the date they last provided services.</a:t>
            </a:r>
          </a:p>
          <a:p>
            <a:pPr>
              <a:lnSpc>
                <a:spcPct val="100000"/>
              </a:lnSpc>
            </a:pPr>
            <a:endParaRPr lang="en-US" sz="2200" b="1" dirty="0"/>
          </a:p>
          <a:p>
            <a:pPr>
              <a:lnSpc>
                <a:spcPct val="100000"/>
              </a:lnSpc>
            </a:pPr>
            <a:r>
              <a:rPr lang="en-US" sz="2200" dirty="0"/>
              <a:t>If a 501(c)(3) organization is paying for the employee’s legal expenses, this recusal applies to the 501(c)(3) organization as 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26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/>
              <a:t>OGE has issued two legal advisories:</a:t>
            </a:r>
          </a:p>
          <a:p>
            <a:pPr lvl="1">
              <a:lnSpc>
                <a:spcPct val="100000"/>
              </a:lnSpc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LA-23-05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/>
              <a:t>– Providing an overview of the regulation.</a:t>
            </a:r>
          </a:p>
          <a:p>
            <a:pPr lvl="1">
              <a:lnSpc>
                <a:spcPct val="100000"/>
              </a:lnSpc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LA-23-07</a:t>
            </a:r>
            <a:r>
              <a:rPr lang="en-US" sz="2200" dirty="0"/>
              <a:t> – Guidance on soliciting and accepting </a:t>
            </a:r>
            <a:r>
              <a:rPr lang="en-US" sz="2200" i="1" dirty="0"/>
              <a:t>pro bono </a:t>
            </a:r>
            <a:r>
              <a:rPr lang="en-US" sz="2200" dirty="0"/>
              <a:t>legal services.</a:t>
            </a:r>
          </a:p>
          <a:p>
            <a:pPr lvl="1">
              <a:lnSpc>
                <a:spcPct val="100000"/>
              </a:lnSpc>
            </a:pPr>
            <a:endParaRPr lang="en-US" sz="2200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27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59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86200"/>
            <a:ext cx="7010400" cy="1673352"/>
          </a:xfrm>
        </p:spPr>
        <p:txBody>
          <a:bodyPr>
            <a:normAutofit/>
          </a:bodyPr>
          <a:lstStyle/>
          <a:p>
            <a:r>
              <a:rPr lang="en-US" sz="3000" dirty="0"/>
              <a:t> Please reach out to your OGE desk officer if you have any questions about the new legal expense fund regulation.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1"/>
                </a:solidFill>
              </a:rPr>
              <a:pPr/>
              <a:t>28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62000"/>
            <a:ext cx="434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331" y="112795"/>
            <a:ext cx="7055380" cy="775576"/>
          </a:xfrm>
        </p:spPr>
        <p:txBody>
          <a:bodyPr>
            <a:noAutofit/>
          </a:bodyPr>
          <a:lstStyle/>
          <a:p>
            <a:r>
              <a:rPr lang="en-US" sz="3600" dirty="0"/>
              <a:t>Background: Prior Approach </a:t>
            </a:r>
            <a:endParaRPr lang="en-US" sz="1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331" y="878539"/>
            <a:ext cx="8264406" cy="46468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OGE would consult to help ensure compliance with the gift rules but did not “approve” LEFs. 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“Not because of official position” but because of the legal matter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This limited approach lacked transparency and created appearance concerns, specifically:</a:t>
            </a:r>
          </a:p>
          <a:p>
            <a:pPr lvl="1">
              <a:lnSpc>
                <a:spcPct val="100000"/>
              </a:lnSpc>
            </a:pPr>
            <a:endParaRPr lang="en-US" sz="1900" dirty="0"/>
          </a:p>
          <a:p>
            <a:pPr lvl="1">
              <a:lnSpc>
                <a:spcPct val="100000"/>
              </a:lnSpc>
            </a:pPr>
            <a:r>
              <a:rPr lang="en-US" sz="1900" dirty="0"/>
              <a:t>No donation limit </a:t>
            </a:r>
          </a:p>
          <a:p>
            <a:pPr lvl="1">
              <a:lnSpc>
                <a:spcPct val="100000"/>
              </a:lnSpc>
            </a:pPr>
            <a:endParaRPr lang="en-US" sz="1900" dirty="0"/>
          </a:p>
          <a:p>
            <a:pPr lvl="1">
              <a:lnSpc>
                <a:spcPct val="100000"/>
              </a:lnSpc>
            </a:pPr>
            <a:r>
              <a:rPr lang="en-US" sz="1900" dirty="0"/>
              <a:t>No public disclosure of donors</a:t>
            </a:r>
          </a:p>
          <a:p>
            <a:pPr lvl="1">
              <a:lnSpc>
                <a:spcPct val="100000"/>
              </a:lnSpc>
            </a:pPr>
            <a:endParaRPr lang="en-US" sz="1900" dirty="0"/>
          </a:p>
          <a:p>
            <a:pPr lvl="1">
              <a:lnSpc>
                <a:spcPct val="100000"/>
              </a:lnSpc>
            </a:pPr>
            <a:r>
              <a:rPr lang="en-US" sz="1900" dirty="0"/>
              <a:t>No requirement that the fund be structured as trust </a:t>
            </a:r>
          </a:p>
          <a:p>
            <a:pPr lvl="1">
              <a:lnSpc>
                <a:spcPct val="100000"/>
              </a:lnSpc>
            </a:pPr>
            <a:endParaRPr lang="en-US" sz="1900" dirty="0"/>
          </a:p>
          <a:p>
            <a:pPr lvl="1">
              <a:lnSpc>
                <a:spcPct val="100000"/>
              </a:lnSpc>
            </a:pPr>
            <a:r>
              <a:rPr lang="en-US" sz="1900" dirty="0"/>
              <a:t>No requirement of OGE oversight </a:t>
            </a:r>
          </a:p>
          <a:p>
            <a:pPr lvl="1">
              <a:lnSpc>
                <a:spcPct val="100000"/>
              </a:lnSpc>
            </a:pPr>
            <a:endParaRPr lang="en-US" sz="1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2">
                    <a:lumMod val="50000"/>
                  </a:schemeClr>
                </a:solidFill>
              </a:rPr>
              <a:pPr/>
              <a:t>3</a:t>
            </a:fld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2971801"/>
            <a:ext cx="1691359" cy="17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331" y="112795"/>
            <a:ext cx="7055380" cy="775576"/>
          </a:xfrm>
        </p:spPr>
        <p:txBody>
          <a:bodyPr>
            <a:noAutofit/>
          </a:bodyPr>
          <a:lstStyle/>
          <a:p>
            <a:r>
              <a:rPr lang="en-US" sz="3600" dirty="0"/>
              <a:t>Background: New LEF Regulation </a:t>
            </a:r>
            <a:endParaRPr lang="en-US" sz="1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331" y="878539"/>
            <a:ext cx="8264406" cy="46468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In response to these concerns, OGE began the process of drafting the LEF regulation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OGE solicited agency input, held public meetings with various stakeholders, and received a record number of public comments on an ethics regulation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Final rule published in May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2">
                    <a:lumMod val="50000"/>
                  </a:schemeClr>
                </a:solidFill>
              </a:rPr>
              <a:pPr/>
              <a:t>4</a:t>
            </a:fld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98" y="4114800"/>
            <a:ext cx="2550988" cy="16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49721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New Subpart 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3049"/>
            <a:ext cx="8458200" cy="47079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Allows employees seeking to defray costs of legal expenses to:</a:t>
            </a:r>
          </a:p>
          <a:p>
            <a:pPr lvl="3">
              <a:lnSpc>
                <a:spcPct val="100000"/>
              </a:lnSpc>
            </a:pPr>
            <a:r>
              <a:rPr lang="en-US" sz="2200" dirty="0"/>
              <a:t>Establish </a:t>
            </a:r>
            <a:r>
              <a:rPr lang="en-US" sz="2200" b="1" dirty="0"/>
              <a:t>legal expense funds </a:t>
            </a:r>
            <a:r>
              <a:rPr lang="en-US" sz="2200" dirty="0"/>
              <a:t>that must comply with    regulatory requirements</a:t>
            </a:r>
          </a:p>
          <a:p>
            <a:pPr algn="ctr">
              <a:lnSpc>
                <a:spcPct val="100000"/>
              </a:lnSpc>
            </a:pPr>
            <a:r>
              <a:rPr lang="en-US" sz="2200" dirty="0"/>
              <a:t>Accept </a:t>
            </a:r>
            <a:r>
              <a:rPr lang="en-US" sz="2200" b="1" i="1" dirty="0"/>
              <a:t>pro bono s</a:t>
            </a:r>
            <a:r>
              <a:rPr lang="en-US" sz="2200" b="1" dirty="0"/>
              <a:t>ervices </a:t>
            </a:r>
            <a:r>
              <a:rPr lang="en-US" sz="2200" dirty="0"/>
              <a:t>under certain circumstances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Legal expenses must </a:t>
            </a:r>
            <a:r>
              <a:rPr lang="en-US" sz="2200" b="1" dirty="0"/>
              <a:t>arise in connection with the employee’s (past or current) official position</a:t>
            </a:r>
            <a:r>
              <a:rPr lang="en-US" sz="2200" dirty="0"/>
              <a:t> (or their prior position on a campaign or transition team)</a:t>
            </a:r>
          </a:p>
          <a:p>
            <a:pPr lvl="3">
              <a:lnSpc>
                <a:spcPct val="100000"/>
              </a:lnSpc>
            </a:pPr>
            <a:r>
              <a:rPr lang="en-US" sz="2200" dirty="0"/>
              <a:t>  </a:t>
            </a:r>
            <a:r>
              <a:rPr lang="en-US" sz="2200" u="sng" dirty="0"/>
              <a:t>Cannot</a:t>
            </a:r>
            <a:r>
              <a:rPr lang="en-US" sz="2200" dirty="0"/>
              <a:t> be used for personal legal matters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Effective Date: November 21, 2023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118872" indent="0">
              <a:buNone/>
            </a:pPr>
            <a:endParaRPr lang="en-US" sz="2400" dirty="0"/>
          </a:p>
          <a:p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2">
                    <a:lumMod val="50000"/>
                  </a:schemeClr>
                </a:solidFill>
              </a:rPr>
              <a:pPr/>
              <a:t>5</a:t>
            </a:fld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4708672"/>
            <a:ext cx="799481" cy="799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70" y="4648201"/>
            <a:ext cx="799481" cy="7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734" y="19665"/>
            <a:ext cx="8367866" cy="1252728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Related Amendments to Subpart B</a:t>
            </a:r>
            <a:endParaRPr lang="en-US" sz="1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234" y="1752601"/>
            <a:ext cx="8458200" cy="350519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endParaRPr lang="en-US" sz="2200" dirty="0"/>
          </a:p>
          <a:p>
            <a:pPr>
              <a:lnSpc>
                <a:spcPct val="110000"/>
              </a:lnSpc>
            </a:pPr>
            <a:r>
              <a:rPr lang="en-US" sz="2200" dirty="0"/>
              <a:t>Creates a </a:t>
            </a:r>
            <a:r>
              <a:rPr lang="en-US" sz="2200" b="1" dirty="0"/>
              <a:t>new subpart B exception </a:t>
            </a:r>
            <a:r>
              <a:rPr lang="en-US" sz="2200" dirty="0"/>
              <a:t>for benefits offered to an employee from </a:t>
            </a:r>
            <a:r>
              <a:rPr lang="en-US" sz="2200" b="1" dirty="0"/>
              <a:t>an established employee organization</a:t>
            </a:r>
            <a:r>
              <a:rPr lang="en-US" sz="2200" dirty="0"/>
              <a:t>.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This new “employee organization exception” allows employees to accept gifts of legal services offered by unions and other employee organizations. </a:t>
            </a: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2">
                    <a:lumMod val="50000"/>
                  </a:schemeClr>
                </a:solidFill>
              </a:rPr>
              <a:pPr/>
              <a:t>6</a:t>
            </a:fld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Which Legal Matters are Eligible?</a:t>
            </a:r>
            <a:r>
              <a:rPr lang="en-US" dirty="0" smtClean="0"/>
              <a:t>	</a:t>
            </a:r>
            <a:endParaRPr lang="en-US" sz="1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3919" y="1649886"/>
            <a:ext cx="6384162" cy="474727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200" dirty="0"/>
              <a:t>Legal expenses must </a:t>
            </a:r>
            <a:r>
              <a:rPr lang="en-US" sz="2200" b="1" dirty="0"/>
              <a:t>arise in connection with the employee’s (past or current) official position</a:t>
            </a:r>
            <a:r>
              <a:rPr lang="en-US" sz="2200" dirty="0"/>
              <a:t> (or their prior position on a campaign or transition team) 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Employee cannot establish a LEF or accept pro bono services for </a:t>
            </a:r>
            <a:r>
              <a:rPr lang="en-US" sz="2200" b="1" dirty="0"/>
              <a:t>primarily personal legal matters</a:t>
            </a:r>
            <a:r>
              <a:rPr lang="en-US" sz="2200" dirty="0"/>
              <a:t> (e.g., divorce, estate planning)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b="1" dirty="0"/>
              <a:t>Shift from OGE’s prior position that legal expenses were not given because of official position</a:t>
            </a:r>
            <a:r>
              <a:rPr lang="en-US" sz="2200" dirty="0"/>
              <a:t> (now, explicit subpart B gift exception if all subpart J requirements are met)</a:t>
            </a:r>
          </a:p>
          <a:p>
            <a:endParaRPr lang="en-US" sz="2400" dirty="0"/>
          </a:p>
          <a:p>
            <a:endParaRPr lang="en-US" sz="2400" dirty="0"/>
          </a:p>
          <a:p>
            <a:pPr marL="118872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2">
                    <a:lumMod val="50000"/>
                  </a:schemeClr>
                </a:solidFill>
              </a:rPr>
              <a:pPr/>
              <a:t>7</a:t>
            </a:fld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892" y="2911023"/>
            <a:ext cx="1010307" cy="1004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91" y="2911024"/>
            <a:ext cx="1048919" cy="10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127"/>
            <a:ext cx="821055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Requirements for Establishing an LEF Trust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5625"/>
            <a:ext cx="8210550" cy="4351338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Must be a </a:t>
            </a:r>
            <a:r>
              <a:rPr lang="en-US" sz="2200" b="1" dirty="0"/>
              <a:t>trust </a:t>
            </a:r>
            <a:r>
              <a:rPr lang="en-US" sz="2200" dirty="0"/>
              <a:t>(not LLC or other form)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Must be for a </a:t>
            </a:r>
            <a:r>
              <a:rPr lang="en-US" sz="2200" b="1" dirty="0"/>
              <a:t>single employee beneficiary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Trustee must meet certain requirements </a:t>
            </a:r>
            <a:r>
              <a:rPr lang="en-US" sz="2200" i="1" dirty="0"/>
              <a:t>(see next slide)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Trust must be </a:t>
            </a:r>
            <a:r>
              <a:rPr lang="en-US" sz="2200" b="1" dirty="0"/>
              <a:t>approved</a:t>
            </a:r>
            <a:r>
              <a:rPr lang="en-US" sz="2200" dirty="0"/>
              <a:t> by DAEO (and, in some cases, OGE)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All trust documents will be </a:t>
            </a:r>
            <a:r>
              <a:rPr lang="en-US" sz="2200" b="1" dirty="0"/>
              <a:t>posted on the OGE website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2">
                    <a:lumMod val="50000"/>
                  </a:schemeClr>
                </a:solidFill>
              </a:rPr>
              <a:pPr/>
              <a:t>8</a:t>
            </a:fld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1" y="2057400"/>
            <a:ext cx="2014139" cy="130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886700" cy="854074"/>
          </a:xfrm>
        </p:spPr>
        <p:txBody>
          <a:bodyPr>
            <a:normAutofit/>
          </a:bodyPr>
          <a:lstStyle/>
          <a:p>
            <a:r>
              <a:rPr lang="en-US" sz="3600" dirty="0"/>
              <a:t>Trustee Requirements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414" y="1048262"/>
            <a:ext cx="9119419" cy="5273677"/>
          </a:xfrm>
        </p:spPr>
        <p:txBody>
          <a:bodyPr>
            <a:normAutofit fontScale="32500" lnSpcReduction="20000"/>
          </a:bodyPr>
          <a:lstStyle/>
          <a:p>
            <a:pPr lvl="1"/>
            <a:r>
              <a:rPr lang="en-US" sz="5000" dirty="0"/>
              <a:t>Trustee may </a:t>
            </a:r>
            <a:r>
              <a:rPr lang="en-US" sz="5000" b="1" dirty="0"/>
              <a:t>not</a:t>
            </a:r>
            <a:r>
              <a:rPr lang="en-US" sz="5000" dirty="0"/>
              <a:t> be: </a:t>
            </a:r>
          </a:p>
          <a:p>
            <a:pPr marL="342900" lvl="1" indent="0">
              <a:buNone/>
            </a:pPr>
            <a:endParaRPr lang="en-US" sz="5000" dirty="0"/>
          </a:p>
          <a:p>
            <a:pPr lvl="2">
              <a:lnSpc>
                <a:spcPct val="120000"/>
              </a:lnSpc>
            </a:pPr>
            <a:r>
              <a:rPr lang="en-US" sz="5000" dirty="0"/>
              <a:t>The employee beneficiary;</a:t>
            </a:r>
          </a:p>
          <a:p>
            <a:pPr lvl="2">
              <a:lnSpc>
                <a:spcPct val="160000"/>
              </a:lnSpc>
            </a:pPr>
            <a:r>
              <a:rPr lang="en-US" sz="5000" dirty="0"/>
              <a:t>The spouse, parent, or child of the employee beneficiary;</a:t>
            </a:r>
          </a:p>
          <a:p>
            <a:pPr lvl="2">
              <a:lnSpc>
                <a:spcPct val="160000"/>
              </a:lnSpc>
            </a:pPr>
            <a:r>
              <a:rPr lang="en-US" sz="5000" dirty="0"/>
              <a:t>An employee of the Federal executive, legislative, or judicial branches;</a:t>
            </a:r>
          </a:p>
          <a:p>
            <a:pPr lvl="2">
              <a:lnSpc>
                <a:spcPct val="160000"/>
              </a:lnSpc>
            </a:pPr>
            <a:r>
              <a:rPr lang="en-US" sz="5000" dirty="0"/>
              <a:t>A foreign national;</a:t>
            </a:r>
          </a:p>
          <a:p>
            <a:pPr lvl="2">
              <a:lnSpc>
                <a:spcPct val="160000"/>
              </a:lnSpc>
            </a:pPr>
            <a:r>
              <a:rPr lang="en-US" sz="5000" dirty="0"/>
              <a:t>A foreign agent;</a:t>
            </a:r>
          </a:p>
          <a:p>
            <a:pPr lvl="2">
              <a:lnSpc>
                <a:spcPct val="160000"/>
              </a:lnSpc>
            </a:pPr>
            <a:r>
              <a:rPr lang="en-US" sz="5000" dirty="0"/>
              <a:t>A lobbyist; or</a:t>
            </a:r>
          </a:p>
          <a:p>
            <a:pPr lvl="2">
              <a:lnSpc>
                <a:spcPct val="160000"/>
              </a:lnSpc>
            </a:pPr>
            <a:r>
              <a:rPr lang="en-US" sz="5000" dirty="0"/>
              <a:t>A person who has interests that may be substantially affected by the performance or nonperformance of the employee beneficiary’s official duties.</a:t>
            </a:r>
          </a:p>
          <a:p>
            <a:pPr lvl="2"/>
            <a:endParaRPr lang="en-US" sz="5000" dirty="0"/>
          </a:p>
          <a:p>
            <a:pPr lvl="1"/>
            <a:r>
              <a:rPr lang="en-US" sz="5000" dirty="0"/>
              <a:t>Trustee must act as a </a:t>
            </a:r>
            <a:r>
              <a:rPr lang="en-US" sz="5000" b="1" dirty="0"/>
              <a:t>fiduciary</a:t>
            </a:r>
            <a:r>
              <a:rPr lang="en-US" sz="5000" dirty="0"/>
              <a:t> and exercise exclusive control of the trust property 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800">
                <a:solidFill>
                  <a:schemeClr val="tx2">
                    <a:lumMod val="50000"/>
                  </a:schemeClr>
                </a:solidFill>
              </a:rPr>
              <a:pPr/>
              <a:t>9</a:t>
            </a:fld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16280</TotalTime>
  <Words>1726</Words>
  <Application>Microsoft Office PowerPoint</Application>
  <PresentationFormat>Widescreen</PresentationFormat>
  <Paragraphs>245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Legal Expense Fund Regulation</vt:lpstr>
      <vt:lpstr>Background</vt:lpstr>
      <vt:lpstr>Background: Prior Approach </vt:lpstr>
      <vt:lpstr>Background: New LEF Regulation </vt:lpstr>
      <vt:lpstr>New Subpart J</vt:lpstr>
      <vt:lpstr> Related Amendments to Subpart B</vt:lpstr>
      <vt:lpstr>Which Legal Matters are Eligible? </vt:lpstr>
      <vt:lpstr>Requirements for Establishing an LEF Trust </vt:lpstr>
      <vt:lpstr>Trustee Requirements </vt:lpstr>
      <vt:lpstr>Requirements for Operating an LEF Trust </vt:lpstr>
      <vt:lpstr>Donor Restrictions </vt:lpstr>
      <vt:lpstr>Donor Restrictions </vt:lpstr>
      <vt:lpstr>Employee Beneficiary Restrictions </vt:lpstr>
      <vt:lpstr>Quarterly Reports</vt:lpstr>
      <vt:lpstr>Requirements for Terminating an LEF Trust </vt:lpstr>
      <vt:lpstr>Noncompliance</vt:lpstr>
      <vt:lpstr>Special Cases</vt:lpstr>
      <vt:lpstr>Resources</vt:lpstr>
      <vt:lpstr>Legal Expense Fund Regulation</vt:lpstr>
      <vt:lpstr>Pro Bono Legal Services </vt:lpstr>
      <vt:lpstr>Pro Bono Legal Services: Pre-Regulation</vt:lpstr>
      <vt:lpstr>Pro Bono Legal Services Under Subpart J</vt:lpstr>
      <vt:lpstr>Acceptance of Pro Bono Legal Services:  Analysis </vt:lpstr>
      <vt:lpstr>Acceptance of Pro Bono Legal Services: Step 2 - Attorney Qualifications </vt:lpstr>
      <vt:lpstr>Acceptance of Pro Bono Legal Services: Outside Organizations</vt:lpstr>
      <vt:lpstr>Pro Bono Recusal Requirements </vt:lpstr>
      <vt:lpstr>Resources</vt:lpstr>
      <vt:lpstr> Please reach out to your OGE desk officer if you have any questions about the new legal expense fund regulation.</vt:lpstr>
    </vt:vector>
  </TitlesOfParts>
  <Company>US Office of Government Ethics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K. Dowell</dc:creator>
  <cp:lastModifiedBy>Dawn Feick</cp:lastModifiedBy>
  <cp:revision>127</cp:revision>
  <cp:lastPrinted>2016-08-09T17:12:31Z</cp:lastPrinted>
  <dcterms:created xsi:type="dcterms:W3CDTF">2016-08-09T15:18:21Z</dcterms:created>
  <dcterms:modified xsi:type="dcterms:W3CDTF">2023-09-26T20:40:35Z</dcterms:modified>
</cp:coreProperties>
</file>