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7"/>
  </p:notesMasterIdLst>
  <p:sldIdLst>
    <p:sldId id="257" r:id="rId5"/>
    <p:sldId id="256" r:id="rId6"/>
    <p:sldId id="303" r:id="rId7"/>
    <p:sldId id="282" r:id="rId8"/>
    <p:sldId id="283" r:id="rId9"/>
    <p:sldId id="302" r:id="rId10"/>
    <p:sldId id="285" r:id="rId11"/>
    <p:sldId id="286" r:id="rId12"/>
    <p:sldId id="287" r:id="rId13"/>
    <p:sldId id="288" r:id="rId14"/>
    <p:sldId id="289" r:id="rId15"/>
    <p:sldId id="290" r:id="rId16"/>
    <p:sldId id="292" r:id="rId17"/>
    <p:sldId id="293" r:id="rId18"/>
    <p:sldId id="294" r:id="rId19"/>
    <p:sldId id="295" r:id="rId20"/>
    <p:sldId id="296" r:id="rId21"/>
    <p:sldId id="297" r:id="rId22"/>
    <p:sldId id="298" r:id="rId23"/>
    <p:sldId id="299" r:id="rId24"/>
    <p:sldId id="300" r:id="rId25"/>
    <p:sldId id="301" r:id="rId26"/>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A8"/>
    <a:srgbClr val="CB333B"/>
    <a:srgbClr val="1E5A8C"/>
    <a:srgbClr val="D20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1956" y="726"/>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AAD6240-C311-4B00-8937-6FC5097BD721}" type="datetimeFigureOut">
              <a:rPr lang="en-US" smtClean="0"/>
              <a:pPr/>
              <a:t>1/10/2024</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E287BCA-15CF-4F23-8825-8422A82C93CE}" type="slidenum">
              <a:rPr lang="en-US" smtClean="0"/>
              <a:pPr/>
              <a:t>‹#›</a:t>
            </a:fld>
            <a:endParaRPr lang="en-US"/>
          </a:p>
        </p:txBody>
      </p:sp>
    </p:spTree>
    <p:extLst>
      <p:ext uri="{BB962C8B-B14F-4D97-AF65-F5344CB8AC3E}">
        <p14:creationId xmlns:p14="http://schemas.microsoft.com/office/powerpoint/2010/main" val="2531587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E287BCA-15CF-4F23-8825-8422A82C93CE}" type="slidenum">
              <a:rPr lang="en-US" smtClean="0"/>
              <a:pPr/>
              <a:t>1</a:t>
            </a:fld>
            <a:endParaRPr lang="en-US"/>
          </a:p>
        </p:txBody>
      </p:sp>
    </p:spTree>
    <p:extLst>
      <p:ext uri="{BB962C8B-B14F-4D97-AF65-F5344CB8AC3E}">
        <p14:creationId xmlns:p14="http://schemas.microsoft.com/office/powerpoint/2010/main" val="26013363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287BCA-15CF-4F23-8825-8422A82C93CE}" type="slidenum">
              <a:rPr lang="en-US" smtClean="0"/>
              <a:pPr/>
              <a:t>2</a:t>
            </a:fld>
            <a:endParaRPr lang="en-US"/>
          </a:p>
        </p:txBody>
      </p:sp>
    </p:spTree>
    <p:extLst>
      <p:ext uri="{BB962C8B-B14F-4D97-AF65-F5344CB8AC3E}">
        <p14:creationId xmlns:p14="http://schemas.microsoft.com/office/powerpoint/2010/main" val="2185868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287BCA-15CF-4F23-8825-8422A82C93CE}" type="slidenum">
              <a:rPr lang="en-US" smtClean="0"/>
              <a:pPr/>
              <a:t>3</a:t>
            </a:fld>
            <a:endParaRPr lang="en-US"/>
          </a:p>
        </p:txBody>
      </p:sp>
    </p:spTree>
    <p:extLst>
      <p:ext uri="{BB962C8B-B14F-4D97-AF65-F5344CB8AC3E}">
        <p14:creationId xmlns:p14="http://schemas.microsoft.com/office/powerpoint/2010/main" val="2399969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287BCA-15CF-4F23-8825-8422A82C93CE}" type="slidenum">
              <a:rPr lang="en-US" smtClean="0"/>
              <a:pPr/>
              <a:t>4</a:t>
            </a:fld>
            <a:endParaRPr lang="en-US"/>
          </a:p>
        </p:txBody>
      </p:sp>
    </p:spTree>
    <p:extLst>
      <p:ext uri="{BB962C8B-B14F-4D97-AF65-F5344CB8AC3E}">
        <p14:creationId xmlns:p14="http://schemas.microsoft.com/office/powerpoint/2010/main" val="24652720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E287BCA-15CF-4F23-8825-8422A82C93CE}" type="slidenum">
              <a:rPr lang="en-US" smtClean="0"/>
              <a:pPr/>
              <a:t>5</a:t>
            </a:fld>
            <a:endParaRPr lang="en-US"/>
          </a:p>
        </p:txBody>
      </p:sp>
    </p:spTree>
    <p:extLst>
      <p:ext uri="{BB962C8B-B14F-4D97-AF65-F5344CB8AC3E}">
        <p14:creationId xmlns:p14="http://schemas.microsoft.com/office/powerpoint/2010/main" val="13412177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Main Title Slide">
    <p:spTree>
      <p:nvGrpSpPr>
        <p:cNvPr id="1" name=""/>
        <p:cNvGrpSpPr/>
        <p:nvPr/>
      </p:nvGrpSpPr>
      <p:grpSpPr>
        <a:xfrm>
          <a:off x="0" y="0"/>
          <a:ext cx="0" cy="0"/>
          <a:chOff x="0" y="0"/>
          <a:chExt cx="0" cy="0"/>
        </a:xfrm>
      </p:grpSpPr>
      <p:sp>
        <p:nvSpPr>
          <p:cNvPr id="6" name="Title 1"/>
          <p:cNvSpPr>
            <a:spLocks noGrp="1"/>
          </p:cNvSpPr>
          <p:nvPr userDrawn="1">
            <p:ph type="ctrTitle"/>
          </p:nvPr>
        </p:nvSpPr>
        <p:spPr>
          <a:xfrm>
            <a:off x="685800" y="1597819"/>
            <a:ext cx="7772400" cy="1102519"/>
          </a:xfrm>
        </p:spPr>
        <p:txBody>
          <a:bodyPr/>
          <a:lstStyle>
            <a:lvl1pPr algn="ctr">
              <a:defRPr b="1">
                <a:latin typeface="Cambria" pitchFamily="18" charset="0"/>
              </a:defRPr>
            </a:lvl1pPr>
          </a:lstStyle>
          <a:p>
            <a:r>
              <a:rPr lang="en-US"/>
              <a:t>Click to edit Master title style</a:t>
            </a:r>
          </a:p>
        </p:txBody>
      </p:sp>
      <p:sp>
        <p:nvSpPr>
          <p:cNvPr id="7" name="Subtitle 2"/>
          <p:cNvSpPr>
            <a:spLocks noGrp="1"/>
          </p:cNvSpPr>
          <p:nvPr userDrawn="1">
            <p:ph type="subTitle" idx="1"/>
          </p:nvPr>
        </p:nvSpPr>
        <p:spPr>
          <a:xfrm>
            <a:off x="1371600" y="2914650"/>
            <a:ext cx="6400800" cy="1314450"/>
          </a:xfrm>
        </p:spPr>
        <p:txBody>
          <a:bodyPr/>
          <a:lstStyle>
            <a:lvl1pPr marL="0" indent="0" algn="ctr">
              <a:buNone/>
              <a:defRPr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t="90000"/>
          <a:stretch/>
        </p:blipFill>
        <p:spPr>
          <a:xfrm>
            <a:off x="0" y="4629150"/>
            <a:ext cx="9144000" cy="51435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Slide">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ank without header, with footer">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90000"/>
          <a:stretch/>
        </p:blipFill>
        <p:spPr>
          <a:xfrm>
            <a:off x="0" y="4629150"/>
            <a:ext cx="9144000" cy="51435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6" name="Title 1"/>
          <p:cNvSpPr>
            <a:spLocks noGrp="1"/>
          </p:cNvSpPr>
          <p:nvPr>
            <p:ph type="ctrTitle"/>
          </p:nvPr>
        </p:nvSpPr>
        <p:spPr>
          <a:xfrm>
            <a:off x="685800" y="1597819"/>
            <a:ext cx="7772400" cy="1102519"/>
          </a:xfrm>
        </p:spPr>
        <p:txBody>
          <a:bodyPr/>
          <a:lstStyle>
            <a:lvl1pPr algn="ctr">
              <a:defRPr b="1">
                <a:latin typeface="Cambria" pitchFamily="18" charset="0"/>
              </a:defRPr>
            </a:lvl1pPr>
          </a:lstStyle>
          <a:p>
            <a:r>
              <a:rPr lang="en-US"/>
              <a:t>Click to edit Master title style</a:t>
            </a:r>
          </a:p>
        </p:txBody>
      </p:sp>
      <p:sp>
        <p:nvSpPr>
          <p:cNvPr id="7" name="Subtitle 2"/>
          <p:cNvSpPr>
            <a:spLocks noGrp="1"/>
          </p:cNvSpPr>
          <p:nvPr>
            <p:ph type="subTitle" idx="1"/>
          </p:nvPr>
        </p:nvSpPr>
        <p:spPr>
          <a:xfrm>
            <a:off x="1371600" y="2914650"/>
            <a:ext cx="6400800" cy="1314450"/>
          </a:xfrm>
        </p:spPr>
        <p:txBody>
          <a:bodyPr/>
          <a:lstStyle>
            <a:lvl1pPr marL="0" indent="0" algn="ctr">
              <a:buNone/>
              <a:defRPr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cxnSp>
        <p:nvCxnSpPr>
          <p:cNvPr id="10" name="Straight Connector 9"/>
          <p:cNvCxnSpPr/>
          <p:nvPr userDrawn="1"/>
        </p:nvCxnSpPr>
        <p:spPr>
          <a:xfrm>
            <a:off x="457200" y="742950"/>
            <a:ext cx="8229600" cy="0"/>
          </a:xfrm>
          <a:prstGeom prst="line">
            <a:avLst/>
          </a:prstGeom>
          <a:ln w="12700">
            <a:solidFill>
              <a:srgbClr val="1E5A8C">
                <a:alpha val="75000"/>
              </a:srgbClr>
            </a:solidFill>
          </a:ln>
          <a:effectLst/>
        </p:spPr>
        <p:style>
          <a:lnRef idx="2">
            <a:schemeClr val="dk1"/>
          </a:lnRef>
          <a:fillRef idx="0">
            <a:schemeClr val="dk1"/>
          </a:fillRef>
          <a:effectRef idx="1">
            <a:schemeClr val="dk1"/>
          </a:effectRef>
          <a:fontRef idx="minor">
            <a:schemeClr val="tx1"/>
          </a:fontRef>
        </p:style>
      </p:cxn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t="90000"/>
          <a:stretch/>
        </p:blipFill>
        <p:spPr>
          <a:xfrm>
            <a:off x="0" y="4629150"/>
            <a:ext cx="9144000" cy="51435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
            <a:ext cx="8229600" cy="628650"/>
          </a:xfrm>
        </p:spPr>
        <p:txBody>
          <a:bodyPr/>
          <a:lstStyle>
            <a:lvl1pPr algn="l">
              <a:defRPr/>
            </a:lvl1pPr>
          </a:lstStyle>
          <a:p>
            <a:r>
              <a:rPr lang="en-US"/>
              <a:t>Click to edit Master title style</a:t>
            </a:r>
          </a:p>
        </p:txBody>
      </p:sp>
      <p:sp>
        <p:nvSpPr>
          <p:cNvPr id="3" name="Content Placeholder 2"/>
          <p:cNvSpPr>
            <a:spLocks noGrp="1"/>
          </p:cNvSpPr>
          <p:nvPr>
            <p:ph idx="1"/>
          </p:nvPr>
        </p:nvSpPr>
        <p:spPr/>
        <p:txBody>
          <a:bodyPr/>
          <a:lstStyle>
            <a:lvl2pPr>
              <a:buSzPct val="100000"/>
              <a:buFont typeface="Calibri" pitchFamily="34" charset="0"/>
              <a:buChar char="-"/>
              <a:defRPr/>
            </a:lvl2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
            <a:ext cx="8229600" cy="628650"/>
          </a:xfrm>
        </p:spPr>
        <p:txBody>
          <a:bodyPr/>
          <a:lstStyle>
            <a:lvl1pPr algn="l">
              <a:defRPr/>
            </a:lvl1p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400"/>
            </a:lvl1pPr>
            <a:lvl2pPr>
              <a:buSzPct val="100000"/>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4648200" y="1200151"/>
            <a:ext cx="4038600" cy="3394472"/>
          </a:xfrm>
        </p:spPr>
        <p:txBody>
          <a:bodyPr/>
          <a:lstStyle>
            <a:lvl1pPr>
              <a:defRPr sz="2400"/>
            </a:lvl1pPr>
            <a:lvl2pPr>
              <a:buSzPct val="100000"/>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
            <a:ext cx="8229600" cy="628650"/>
          </a:xfrm>
        </p:spPr>
        <p:txBody>
          <a:bodyPr/>
          <a:lstStyle>
            <a:lvl1pPr algn="l">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atin typeface="Cambria"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200"/>
            </a:lvl1pPr>
            <a:lvl2pPr>
              <a:buSzPct val="100000"/>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atin typeface="Cambria"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200"/>
            </a:lvl1pPr>
            <a:lvl2pPr>
              <a:buSzPct val="100000"/>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
            <a:ext cx="8229600" cy="628650"/>
          </a:xfrm>
        </p:spPr>
        <p:txBody>
          <a:bodyPr/>
          <a:lstStyle>
            <a:lvl1pPr algn="l">
              <a:defRPr/>
            </a:lvl1p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53665"/>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753666"/>
            <a:ext cx="5111750" cy="3704035"/>
          </a:xfrm>
        </p:spPr>
        <p:txBody>
          <a:bodyPr/>
          <a:lstStyle>
            <a:lvl1pPr>
              <a:defRPr sz="2400"/>
            </a:lvl1pPr>
            <a:lvl2pPr>
              <a:buSzPct val="100000"/>
              <a:defRPr sz="22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p:txBody>
      </p:sp>
      <p:sp>
        <p:nvSpPr>
          <p:cNvPr id="4" name="Text Placeholder 3"/>
          <p:cNvSpPr>
            <a:spLocks noGrp="1"/>
          </p:cNvSpPr>
          <p:nvPr>
            <p:ph type="body" sz="half" idx="2"/>
          </p:nvPr>
        </p:nvSpPr>
        <p:spPr>
          <a:xfrm>
            <a:off x="457201" y="1625204"/>
            <a:ext cx="3008313" cy="296865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9144000" cy="57721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2" name="Title 1"/>
          <p:cNvSpPr>
            <a:spLocks noGrp="1"/>
          </p:cNvSpPr>
          <p:nvPr>
            <p:ph type="title"/>
          </p:nvPr>
        </p:nvSpPr>
        <p:spPr>
          <a:xfrm>
            <a:off x="5029200" y="227903"/>
            <a:ext cx="4114800" cy="482901"/>
          </a:xfrm>
        </p:spPr>
        <p:txBody>
          <a:bodyPr anchor="b"/>
          <a:lstStyle>
            <a:lvl1pPr algn="l">
              <a:defRPr sz="2000" b="1"/>
            </a:lvl1pPr>
          </a:lstStyle>
          <a:p>
            <a:r>
              <a:rPr lang="en-US"/>
              <a:t>Click to edit Master title style</a:t>
            </a:r>
          </a:p>
        </p:txBody>
      </p:sp>
      <p:sp>
        <p:nvSpPr>
          <p:cNvPr id="4" name="Text Placeholder 3"/>
          <p:cNvSpPr>
            <a:spLocks noGrp="1"/>
          </p:cNvSpPr>
          <p:nvPr>
            <p:ph type="body" sz="half" idx="2"/>
          </p:nvPr>
        </p:nvSpPr>
        <p:spPr>
          <a:xfrm>
            <a:off x="5029200" y="857250"/>
            <a:ext cx="4114800" cy="68580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85750"/>
            <a:ext cx="8153400" cy="457200"/>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cxnSp>
        <p:nvCxnSpPr>
          <p:cNvPr id="8" name="Straight Connector 7"/>
          <p:cNvCxnSpPr/>
          <p:nvPr userDrawn="1"/>
        </p:nvCxnSpPr>
        <p:spPr>
          <a:xfrm>
            <a:off x="457200" y="742950"/>
            <a:ext cx="8229600" cy="0"/>
          </a:xfrm>
          <a:prstGeom prst="line">
            <a:avLst/>
          </a:prstGeom>
          <a:ln w="12700">
            <a:solidFill>
              <a:srgbClr val="0076A8">
                <a:alpha val="74902"/>
              </a:srgbClr>
            </a:solidFill>
          </a:ln>
          <a:effectLst/>
        </p:spPr>
        <p:style>
          <a:lnRef idx="2">
            <a:schemeClr val="dk1"/>
          </a:lnRef>
          <a:fillRef idx="0">
            <a:schemeClr val="dk1"/>
          </a:fillRef>
          <a:effectRef idx="1">
            <a:schemeClr val="dk1"/>
          </a:effectRef>
          <a:fontRef idx="minor">
            <a:schemeClr val="tx1"/>
          </a:fontRef>
        </p:style>
      </p:cxnSp>
      <p:pic>
        <p:nvPicPr>
          <p:cNvPr id="4" name="Picture 3" descr="The words National Endowment for the Arts underlined with parallel red and blue bars with the URL arts dot gov at the right end" title="National Endowment for the Arts logo"/>
          <p:cNvPicPr>
            <a:picLocks noChangeAspect="1"/>
          </p:cNvPicPr>
          <p:nvPr userDrawn="1"/>
        </p:nvPicPr>
        <p:blipFill rotWithShape="1">
          <a:blip r:embed="rId13" cstate="print">
            <a:extLst>
              <a:ext uri="{28A0092B-C50C-407E-A947-70E740481C1C}">
                <a14:useLocalDpi xmlns:a14="http://schemas.microsoft.com/office/drawing/2010/main" val="0"/>
              </a:ext>
            </a:extLst>
          </a:blip>
          <a:srcRect t="90000"/>
          <a:stretch/>
        </p:blipFill>
        <p:spPr>
          <a:xfrm>
            <a:off x="0" y="4629150"/>
            <a:ext cx="9144000" cy="514350"/>
          </a:xfrm>
          <a:prstGeom prst="rect">
            <a:avLst/>
          </a:prstGeom>
        </p:spPr>
      </p:pic>
    </p:spTree>
  </p:cSld>
  <p:clrMap bg1="lt1" tx1="dk1" bg2="lt2" tx2="dk2" accent1="accent1" accent2="accent2" accent3="accent3" accent4="accent4" accent5="accent5" accent6="accent6" hlink="hlink" folHlink="folHlink"/>
  <p:sldLayoutIdLst>
    <p:sldLayoutId id="2147483659" r:id="rId1"/>
    <p:sldLayoutId id="2147483661"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 id="2147483662" r:id="rId11"/>
  </p:sldLayoutIdLst>
  <p:hf hdr="0" ftr="0" dt="0"/>
  <p:txStyles>
    <p:titleStyle>
      <a:lvl1pPr algn="l" defTabSz="914400" rtl="0" eaLnBrk="1" latinLnBrk="0" hangingPunct="1">
        <a:spcBef>
          <a:spcPct val="0"/>
        </a:spcBef>
        <a:buNone/>
        <a:defRPr sz="3600" b="1" kern="1200">
          <a:solidFill>
            <a:schemeClr val="tx1"/>
          </a:solidFill>
          <a:latin typeface="Cambria"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Calibri"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Courier New" pitchFamily="49" charset="0"/>
        <a:buChar char="o"/>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www.ecfr.gov/current/title-5/section-2635.702#p-2635.702(a)" TargetMode="External"/><Relationship Id="rId2" Type="http://schemas.openxmlformats.org/officeDocument/2006/relationships/image" Target="../media/image9.png"/><Relationship Id="rId1" Type="http://schemas.openxmlformats.org/officeDocument/2006/relationships/slideLayout" Target="../slideLayouts/slideLayout3.xml"/><Relationship Id="rId4" Type="http://schemas.openxmlformats.org/officeDocument/2006/relationships/hyperlink" Target="https://www.ecfr.gov/current/title-5/section-2635.702#p-2635.702(d)" TargetMode="External"/></Relationships>
</file>

<file path=ppt/slides/_rels/slide15.xml.rels><?xml version="1.0" encoding="UTF-8" standalone="yes"?>
<Relationships xmlns="http://schemas.openxmlformats.org/package/2006/relationships"><Relationship Id="rId2" Type="http://schemas.openxmlformats.org/officeDocument/2006/relationships/hyperlink" Target="https://www.ecfr.gov/current/title-5/section-2635.502"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052623"/>
            <a:ext cx="7772400" cy="1647715"/>
          </a:xfrm>
        </p:spPr>
        <p:txBody>
          <a:bodyPr/>
          <a:lstStyle/>
          <a:p>
            <a:r>
              <a:rPr lang="en-US" dirty="0"/>
              <a:t>Integrating Ethics into Agency Initiatives and Building Ethical Culture</a:t>
            </a:r>
          </a:p>
        </p:txBody>
      </p:sp>
      <p:sp>
        <p:nvSpPr>
          <p:cNvPr id="5" name="Subtitle 4"/>
          <p:cNvSpPr>
            <a:spLocks noGrp="1"/>
          </p:cNvSpPr>
          <p:nvPr>
            <p:ph type="subTitle" idx="1"/>
          </p:nvPr>
        </p:nvSpPr>
        <p:spPr/>
        <p:txBody>
          <a:bodyPr/>
          <a:lstStyle/>
          <a:p>
            <a:r>
              <a:rPr lang="en-US" sz="2000" dirty="0">
                <a:latin typeface="Cambria" panose="02040503050406030204" pitchFamily="18" charset="0"/>
                <a:ea typeface="Cambria" panose="02040503050406030204" pitchFamily="18" charset="0"/>
              </a:rPr>
              <a:t>Presented by Daniel Fishman</a:t>
            </a:r>
          </a:p>
          <a:p>
            <a:r>
              <a:rPr lang="en-US" sz="2000" dirty="0">
                <a:latin typeface="Cambria" panose="02040503050406030204" pitchFamily="18" charset="0"/>
                <a:ea typeface="Cambria" panose="02040503050406030204" pitchFamily="18" charset="0"/>
              </a:rPr>
              <a:t>National Endowment for the Arts</a:t>
            </a:r>
          </a:p>
          <a:p>
            <a:endParaRPr lang="en-US" dirty="0"/>
          </a:p>
        </p:txBody>
      </p:sp>
      <p:pic>
        <p:nvPicPr>
          <p:cNvPr id="3" name="Graphic 2" descr="Scales of justice with solid fill">
            <a:extLst>
              <a:ext uri="{FF2B5EF4-FFF2-40B4-BE49-F238E27FC236}">
                <a16:creationId xmlns:a16="http://schemas.microsoft.com/office/drawing/2014/main" id="{ADAFFCBA-404F-4FF5-9940-614D519F4E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83811" y="2571749"/>
            <a:ext cx="1524929" cy="152492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6B312-3CF3-44B0-9E07-610699DBB09C}"/>
              </a:ext>
            </a:extLst>
          </p:cNvPr>
          <p:cNvSpPr>
            <a:spLocks noGrp="1"/>
          </p:cNvSpPr>
          <p:nvPr>
            <p:ph type="title"/>
          </p:nvPr>
        </p:nvSpPr>
        <p:spPr/>
        <p:txBody>
          <a:bodyPr/>
          <a:lstStyle/>
          <a:p>
            <a:r>
              <a:rPr lang="en-US" dirty="0"/>
              <a:t>THREE EXAMPLES</a:t>
            </a:r>
          </a:p>
        </p:txBody>
      </p:sp>
      <p:sp>
        <p:nvSpPr>
          <p:cNvPr id="6" name="TextBox 5">
            <a:extLst>
              <a:ext uri="{FF2B5EF4-FFF2-40B4-BE49-F238E27FC236}">
                <a16:creationId xmlns:a16="http://schemas.microsoft.com/office/drawing/2014/main" id="{0C803C34-D121-4141-B152-0D9F174ABC0E}"/>
              </a:ext>
            </a:extLst>
          </p:cNvPr>
          <p:cNvSpPr txBox="1"/>
          <p:nvPr/>
        </p:nvSpPr>
        <p:spPr>
          <a:xfrm>
            <a:off x="914399" y="1299607"/>
            <a:ext cx="6453963" cy="2544286"/>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Endorsement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Misuse of Position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Former Employees</a:t>
            </a:r>
          </a:p>
          <a:p>
            <a:pPr marR="0" lvl="0" algn="l" defTabSz="914400" rtl="0" eaLnBrk="1" fontAlgn="auto" latinLnBrk="0" hangingPunct="1">
              <a:lnSpc>
                <a:spcPct val="90000"/>
              </a:lnSpc>
              <a:spcBef>
                <a:spcPts val="1000"/>
              </a:spcBef>
              <a:spcAft>
                <a:spcPts val="0"/>
              </a:spcAft>
              <a:buClrTx/>
              <a:buSzTx/>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…but there are many more!</a:t>
            </a:r>
          </a:p>
        </p:txBody>
      </p:sp>
    </p:spTree>
    <p:extLst>
      <p:ext uri="{BB962C8B-B14F-4D97-AF65-F5344CB8AC3E}">
        <p14:creationId xmlns:p14="http://schemas.microsoft.com/office/powerpoint/2010/main" val="1640023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317A2-2B9D-4FF9-86EF-CB70E8BB4B56}"/>
              </a:ext>
            </a:extLst>
          </p:cNvPr>
          <p:cNvSpPr>
            <a:spLocks noGrp="1"/>
          </p:cNvSpPr>
          <p:nvPr>
            <p:ph type="title"/>
          </p:nvPr>
        </p:nvSpPr>
        <p:spPr/>
        <p:txBody>
          <a:bodyPr/>
          <a:lstStyle/>
          <a:p>
            <a:r>
              <a:rPr lang="en-US" dirty="0"/>
              <a:t>ENDORSEMENT</a:t>
            </a:r>
          </a:p>
        </p:txBody>
      </p:sp>
      <p:sp>
        <p:nvSpPr>
          <p:cNvPr id="4" name="TextBox 3">
            <a:extLst>
              <a:ext uri="{FF2B5EF4-FFF2-40B4-BE49-F238E27FC236}">
                <a16:creationId xmlns:a16="http://schemas.microsoft.com/office/drawing/2014/main" id="{4128B364-0FCC-4E94-AF14-B5FFD89DE558}"/>
              </a:ext>
            </a:extLst>
          </p:cNvPr>
          <p:cNvSpPr txBox="1"/>
          <p:nvPr/>
        </p:nvSpPr>
        <p:spPr>
          <a:xfrm>
            <a:off x="457200" y="988828"/>
            <a:ext cx="8027581" cy="2073349"/>
          </a:xfrm>
          <a:prstGeom prst="rect">
            <a:avLst/>
          </a:prstGeom>
          <a:noFill/>
        </p:spPr>
        <p:txBody>
          <a:bodyPr wrap="square">
            <a:spAutoFit/>
          </a:bodyPr>
          <a:lstStyle/>
          <a:p>
            <a:pPr marL="285750" indent="-285750">
              <a:buFont typeface="Arial" panose="020B0604020202020204" pitchFamily="34" charset="0"/>
              <a:buChar char="•"/>
            </a:pPr>
            <a:r>
              <a:rPr lang="en-US" dirty="0"/>
              <a:t>§ 2635.702 “An employee shall not use his public office [. . .] for the endorsement of any product, service or enterprise”.</a:t>
            </a:r>
          </a:p>
          <a:p>
            <a:endParaRPr lang="en-US" dirty="0"/>
          </a:p>
          <a:p>
            <a:pPr marL="285750" indent="-285750">
              <a:buFont typeface="Arial" panose="020B0604020202020204" pitchFamily="34" charset="0"/>
              <a:buChar char="•"/>
            </a:pPr>
            <a:r>
              <a:rPr lang="en-US" dirty="0"/>
              <a:t>§ 2635.702(b) “[A]n employee shall not use or permit the use of his Government position or title or any authority associated with his public office in a manner that could reasonably be construed to imply that his agency or the Government sanctions or endorses his personal activities or those of another.”</a:t>
            </a:r>
          </a:p>
        </p:txBody>
      </p:sp>
      <p:pic>
        <p:nvPicPr>
          <p:cNvPr id="6" name="Graphic 5" descr="Diploma roll with solid fill">
            <a:extLst>
              <a:ext uri="{FF2B5EF4-FFF2-40B4-BE49-F238E27FC236}">
                <a16:creationId xmlns:a16="http://schemas.microsoft.com/office/drawing/2014/main" id="{667EC6A6-EB01-48E2-A9E5-007598E99C7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00400" y="2832410"/>
            <a:ext cx="2196790" cy="2196790"/>
          </a:xfrm>
          <a:prstGeom prst="rect">
            <a:avLst/>
          </a:prstGeom>
        </p:spPr>
      </p:pic>
    </p:spTree>
    <p:extLst>
      <p:ext uri="{BB962C8B-B14F-4D97-AF65-F5344CB8AC3E}">
        <p14:creationId xmlns:p14="http://schemas.microsoft.com/office/powerpoint/2010/main" val="3452130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A2905-EC3F-4CBC-8270-FE004E08D695}"/>
              </a:ext>
            </a:extLst>
          </p:cNvPr>
          <p:cNvSpPr>
            <a:spLocks noGrp="1"/>
          </p:cNvSpPr>
          <p:nvPr>
            <p:ph type="title"/>
          </p:nvPr>
        </p:nvSpPr>
        <p:spPr/>
        <p:txBody>
          <a:bodyPr/>
          <a:lstStyle/>
          <a:p>
            <a:r>
              <a:rPr lang="en-US" dirty="0"/>
              <a:t>ENDORSEMENT</a:t>
            </a:r>
          </a:p>
        </p:txBody>
      </p:sp>
      <p:sp>
        <p:nvSpPr>
          <p:cNvPr id="4" name="TextBox 3">
            <a:extLst>
              <a:ext uri="{FF2B5EF4-FFF2-40B4-BE49-F238E27FC236}">
                <a16:creationId xmlns:a16="http://schemas.microsoft.com/office/drawing/2014/main" id="{53E27B26-724E-4441-A7B7-25B9ED0A590A}"/>
              </a:ext>
            </a:extLst>
          </p:cNvPr>
          <p:cNvSpPr txBox="1"/>
          <p:nvPr/>
        </p:nvSpPr>
        <p:spPr>
          <a:xfrm>
            <a:off x="457200" y="978193"/>
            <a:ext cx="8229600" cy="2862322"/>
          </a:xfrm>
          <a:prstGeom prst="rect">
            <a:avLst/>
          </a:prstGeom>
          <a:noFill/>
        </p:spPr>
        <p:txBody>
          <a:bodyPr wrap="square">
            <a:spAutoFit/>
          </a:bodyPr>
          <a:lstStyle/>
          <a:p>
            <a:pPr marL="285750" indent="-285750">
              <a:buFont typeface="Arial" panose="020B0604020202020204" pitchFamily="34" charset="0"/>
              <a:buChar char="•"/>
            </a:pPr>
            <a:r>
              <a:rPr lang="en-US" dirty="0"/>
              <a:t>§ 2635.702(c) An employee shall not use or permit the use of his Government position or title or any authority associated with his public office to endorse any product, service or enterprise except:</a:t>
            </a:r>
          </a:p>
          <a:p>
            <a:endParaRPr lang="en-US" dirty="0"/>
          </a:p>
          <a:p>
            <a:pPr marL="0" indent="0">
              <a:buNone/>
            </a:pPr>
            <a:r>
              <a:rPr lang="en-US" dirty="0"/>
              <a:t>	(1) In furtherance of statutory authority to promote products, 	services or enterprises; or</a:t>
            </a:r>
          </a:p>
          <a:p>
            <a:pPr marL="0" indent="0">
              <a:buNone/>
            </a:pPr>
            <a:r>
              <a:rPr lang="en-US" dirty="0"/>
              <a:t>	(2) As a result of documentation of compliance with agency	requirements or standards or as the result of recognition for 	achievement given under an agency program of recognition for 	accomplishment in support of the agency's mission. </a:t>
            </a:r>
          </a:p>
        </p:txBody>
      </p:sp>
    </p:spTree>
    <p:extLst>
      <p:ext uri="{BB962C8B-B14F-4D97-AF65-F5344CB8AC3E}">
        <p14:creationId xmlns:p14="http://schemas.microsoft.com/office/powerpoint/2010/main" val="3033325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B0437-5244-4553-8D31-C1144A33E1A9}"/>
              </a:ext>
            </a:extLst>
          </p:cNvPr>
          <p:cNvSpPr>
            <a:spLocks noGrp="1"/>
          </p:cNvSpPr>
          <p:nvPr>
            <p:ph type="title"/>
          </p:nvPr>
        </p:nvSpPr>
        <p:spPr/>
        <p:txBody>
          <a:bodyPr/>
          <a:lstStyle/>
          <a:p>
            <a:r>
              <a:rPr lang="en-US" dirty="0"/>
              <a:t>ENDORSEMENT</a:t>
            </a:r>
          </a:p>
        </p:txBody>
      </p:sp>
      <p:sp>
        <p:nvSpPr>
          <p:cNvPr id="3" name="Content Placeholder 2">
            <a:extLst>
              <a:ext uri="{FF2B5EF4-FFF2-40B4-BE49-F238E27FC236}">
                <a16:creationId xmlns:a16="http://schemas.microsoft.com/office/drawing/2014/main" id="{3DFC6406-26AB-4449-A43D-220FE64A2EF5}"/>
              </a:ext>
            </a:extLst>
          </p:cNvPr>
          <p:cNvSpPr>
            <a:spLocks noGrp="1"/>
          </p:cNvSpPr>
          <p:nvPr>
            <p:ph sz="half" idx="1"/>
          </p:nvPr>
        </p:nvSpPr>
        <p:spPr/>
        <p:txBody>
          <a:bodyPr/>
          <a:lstStyle/>
          <a:p>
            <a:pPr marL="0" indent="0" fontAlgn="ctr">
              <a:buNone/>
            </a:pPr>
            <a:r>
              <a:rPr lang="en-US" u="sng" dirty="0"/>
              <a:t>Potential Issues</a:t>
            </a:r>
          </a:p>
          <a:p>
            <a:pPr fontAlgn="ctr"/>
            <a:r>
              <a:rPr lang="en-US" dirty="0"/>
              <a:t>"Certification" type projects</a:t>
            </a:r>
          </a:p>
          <a:p>
            <a:pPr fontAlgn="ctr"/>
            <a:r>
              <a:rPr lang="en-US" dirty="0"/>
              <a:t>Central project partner</a:t>
            </a:r>
          </a:p>
          <a:p>
            <a:pPr fontAlgn="ctr"/>
            <a:r>
              <a:rPr lang="en-US" dirty="0"/>
              <a:t>Other agency activities involving that partner</a:t>
            </a:r>
          </a:p>
          <a:p>
            <a:pPr marL="0" indent="0">
              <a:buNone/>
            </a:pPr>
            <a:endParaRPr lang="en-US" dirty="0"/>
          </a:p>
        </p:txBody>
      </p:sp>
      <p:sp>
        <p:nvSpPr>
          <p:cNvPr id="5" name="Content Placeholder 3">
            <a:extLst>
              <a:ext uri="{FF2B5EF4-FFF2-40B4-BE49-F238E27FC236}">
                <a16:creationId xmlns:a16="http://schemas.microsoft.com/office/drawing/2014/main" id="{733A8FF5-A0DF-4D23-AB72-143878A87954}"/>
              </a:ext>
            </a:extLst>
          </p:cNvPr>
          <p:cNvSpPr>
            <a:spLocks noGrp="1"/>
          </p:cNvSpPr>
          <p:nvPr>
            <p:ph sz="half" idx="2"/>
          </p:nvPr>
        </p:nvSpPr>
        <p:spPr>
          <a:xfrm>
            <a:off x="4648200" y="1200150"/>
            <a:ext cx="4038600" cy="3394075"/>
          </a:xfrm>
        </p:spPr>
        <p:txBody>
          <a:bodyPr>
            <a:normAutofit/>
          </a:bodyPr>
          <a:lstStyle/>
          <a:p>
            <a:pPr marL="0" indent="0" fontAlgn="ctr">
              <a:buNone/>
            </a:pPr>
            <a:r>
              <a:rPr lang="en-US" u="sng" dirty="0"/>
              <a:t>Solutions/Paths Forward</a:t>
            </a:r>
          </a:p>
          <a:p>
            <a:pPr lvl="1" fontAlgn="ctr">
              <a:buFont typeface="Arial" panose="020B0604020202020204" pitchFamily="34" charset="0"/>
              <a:buChar char="•"/>
            </a:pPr>
            <a:r>
              <a:rPr lang="en-US" sz="2400" dirty="0"/>
              <a:t>Disclaimers</a:t>
            </a:r>
          </a:p>
          <a:p>
            <a:pPr lvl="1" fontAlgn="ctr">
              <a:buFont typeface="Arial" panose="020B0604020202020204" pitchFamily="34" charset="0"/>
              <a:buChar char="•"/>
            </a:pPr>
            <a:r>
              <a:rPr lang="en-US" sz="2400" dirty="0"/>
              <a:t>Counseling</a:t>
            </a:r>
          </a:p>
          <a:p>
            <a:pPr lvl="1" fontAlgn="ctr">
              <a:buFont typeface="Arial" panose="020B0604020202020204" pitchFamily="34" charset="0"/>
              <a:buChar char="•"/>
            </a:pPr>
            <a:r>
              <a:rPr lang="en-US" sz="2400" dirty="0"/>
              <a:t>Multiple sources</a:t>
            </a:r>
          </a:p>
          <a:p>
            <a:pPr lvl="1" fontAlgn="ctr">
              <a:buFont typeface="Arial" panose="020B0604020202020204" pitchFamily="34" charset="0"/>
              <a:buChar char="•"/>
            </a:pPr>
            <a:r>
              <a:rPr lang="en-US" sz="2400" dirty="0"/>
              <a:t>Clarity of public purpose</a:t>
            </a:r>
          </a:p>
          <a:p>
            <a:endParaRPr lang="en-US" dirty="0"/>
          </a:p>
        </p:txBody>
      </p:sp>
    </p:spTree>
    <p:extLst>
      <p:ext uri="{BB962C8B-B14F-4D97-AF65-F5344CB8AC3E}">
        <p14:creationId xmlns:p14="http://schemas.microsoft.com/office/powerpoint/2010/main" val="902475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03C23D0-76A8-45AC-A5A9-46450C34269E}"/>
              </a:ext>
            </a:extLst>
          </p:cNvPr>
          <p:cNvPicPr>
            <a:picLocks noChangeAspect="1"/>
          </p:cNvPicPr>
          <p:nvPr/>
        </p:nvPicPr>
        <p:blipFill>
          <a:blip r:embed="rId2">
            <a:alphaModFix amt="13000"/>
            <a:extLst>
              <a:ext uri="{28A0092B-C50C-407E-A947-70E740481C1C}">
                <a14:useLocalDpi xmlns:a14="http://schemas.microsoft.com/office/drawing/2010/main" val="0"/>
              </a:ext>
            </a:extLst>
          </a:blip>
          <a:stretch>
            <a:fillRect/>
          </a:stretch>
        </p:blipFill>
        <p:spPr>
          <a:xfrm>
            <a:off x="457201" y="746297"/>
            <a:ext cx="8368300" cy="3934123"/>
          </a:xfrm>
          <a:prstGeom prst="rect">
            <a:avLst/>
          </a:prstGeom>
          <a:solidFill>
            <a:schemeClr val="bg1">
              <a:lumMod val="95000"/>
            </a:schemeClr>
          </a:solidFill>
        </p:spPr>
      </p:pic>
      <p:sp>
        <p:nvSpPr>
          <p:cNvPr id="2" name="Title 1">
            <a:extLst>
              <a:ext uri="{FF2B5EF4-FFF2-40B4-BE49-F238E27FC236}">
                <a16:creationId xmlns:a16="http://schemas.microsoft.com/office/drawing/2014/main" id="{540ED4D1-1961-44C7-9A9F-D01822507FCD}"/>
              </a:ext>
            </a:extLst>
          </p:cNvPr>
          <p:cNvSpPr>
            <a:spLocks noGrp="1"/>
          </p:cNvSpPr>
          <p:nvPr>
            <p:ph type="title"/>
          </p:nvPr>
        </p:nvSpPr>
        <p:spPr/>
        <p:txBody>
          <a:bodyPr/>
          <a:lstStyle/>
          <a:p>
            <a:r>
              <a:rPr lang="en-US" dirty="0"/>
              <a:t>MISUSE OF POSITION	</a:t>
            </a:r>
          </a:p>
        </p:txBody>
      </p:sp>
      <p:sp>
        <p:nvSpPr>
          <p:cNvPr id="5" name="Content Placeholder 4">
            <a:extLst>
              <a:ext uri="{FF2B5EF4-FFF2-40B4-BE49-F238E27FC236}">
                <a16:creationId xmlns:a16="http://schemas.microsoft.com/office/drawing/2014/main" id="{B3BC6AC3-B21F-4FF5-95C2-299D2677015F}"/>
              </a:ext>
            </a:extLst>
          </p:cNvPr>
          <p:cNvSpPr>
            <a:spLocks noGrp="1"/>
          </p:cNvSpPr>
          <p:nvPr>
            <p:ph idx="1"/>
          </p:nvPr>
        </p:nvSpPr>
        <p:spPr/>
        <p:txBody>
          <a:bodyPr>
            <a:normAutofit fontScale="70000" lnSpcReduction="20000"/>
          </a:bodyPr>
          <a:lstStyle/>
          <a:p>
            <a:r>
              <a:rPr lang="en-US" dirty="0"/>
              <a:t>§2635.702 - An employee shall not use his public office for his own private gain, for the endorsement of any product, service or enterprise, or for the private gain of friends, relatives, or persons with whom the employee is affiliated in a nongovernmental capacity, including nonprofit organizations of which the employee is an officer or member, and persons with whom the employee has or seeks employment or business relations. The specific prohibitions set forth in </a:t>
            </a:r>
            <a:r>
              <a:rPr lang="en-US" dirty="0">
                <a:hlinkClick r:id="rId3"/>
              </a:rPr>
              <a:t>paragraphs (a)</a:t>
            </a:r>
            <a:r>
              <a:rPr lang="en-US" dirty="0"/>
              <a:t> through </a:t>
            </a:r>
            <a:r>
              <a:rPr lang="en-US" dirty="0">
                <a:hlinkClick r:id="rId4"/>
              </a:rPr>
              <a:t>(d)</a:t>
            </a:r>
            <a:r>
              <a:rPr lang="en-US" dirty="0"/>
              <a:t> of this section apply this general standard, but are not intended to be exclusive or to limit the application of this section. </a:t>
            </a:r>
          </a:p>
          <a:p>
            <a:pPr marL="0" indent="0">
              <a:buNone/>
            </a:pPr>
            <a:endParaRPr lang="en-US" dirty="0"/>
          </a:p>
        </p:txBody>
      </p:sp>
    </p:spTree>
    <p:extLst>
      <p:ext uri="{BB962C8B-B14F-4D97-AF65-F5344CB8AC3E}">
        <p14:creationId xmlns:p14="http://schemas.microsoft.com/office/powerpoint/2010/main" val="292656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C3611-08C8-42D4-B374-029692407BE8}"/>
              </a:ext>
            </a:extLst>
          </p:cNvPr>
          <p:cNvSpPr>
            <a:spLocks noGrp="1"/>
          </p:cNvSpPr>
          <p:nvPr>
            <p:ph type="title"/>
          </p:nvPr>
        </p:nvSpPr>
        <p:spPr/>
        <p:txBody>
          <a:bodyPr/>
          <a:lstStyle/>
          <a:p>
            <a:r>
              <a:rPr lang="en-US" dirty="0"/>
              <a:t>MISUSE OF POSITION	</a:t>
            </a:r>
          </a:p>
        </p:txBody>
      </p:sp>
      <p:sp>
        <p:nvSpPr>
          <p:cNvPr id="3" name="Content Placeholder 2">
            <a:extLst>
              <a:ext uri="{FF2B5EF4-FFF2-40B4-BE49-F238E27FC236}">
                <a16:creationId xmlns:a16="http://schemas.microsoft.com/office/drawing/2014/main" id="{F0E1D9A2-D1A3-4F52-A09F-2B5EF69B87F3}"/>
              </a:ext>
            </a:extLst>
          </p:cNvPr>
          <p:cNvSpPr>
            <a:spLocks noGrp="1"/>
          </p:cNvSpPr>
          <p:nvPr>
            <p:ph idx="1"/>
          </p:nvPr>
        </p:nvSpPr>
        <p:spPr/>
        <p:txBody>
          <a:bodyPr>
            <a:normAutofit fontScale="92500" lnSpcReduction="20000"/>
          </a:bodyPr>
          <a:lstStyle/>
          <a:p>
            <a:r>
              <a:rPr lang="en-US" dirty="0"/>
              <a:t>§2635.702(d) To ensure that the performance of his official duties does not give rise to an appearance of use of public office for private gain or of giving preferential treatment, an employee whose duties would affect the financial interests of a friend, relative or person with whom he is affiliated in a nongovernmental capacity shall comply with any applicable requirements of </a:t>
            </a:r>
            <a:r>
              <a:rPr lang="en-US" dirty="0">
                <a:hlinkClick r:id="rId2"/>
              </a:rPr>
              <a:t>§ 2635.502</a:t>
            </a:r>
            <a:r>
              <a:rPr lang="en-US" dirty="0"/>
              <a:t>.</a:t>
            </a:r>
          </a:p>
          <a:p>
            <a:endParaRPr lang="en-US" dirty="0"/>
          </a:p>
        </p:txBody>
      </p:sp>
    </p:spTree>
    <p:extLst>
      <p:ext uri="{BB962C8B-B14F-4D97-AF65-F5344CB8AC3E}">
        <p14:creationId xmlns:p14="http://schemas.microsoft.com/office/powerpoint/2010/main" val="2254853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D0675-4A78-42F3-A10A-A0CAFEC12311}"/>
              </a:ext>
            </a:extLst>
          </p:cNvPr>
          <p:cNvSpPr>
            <a:spLocks noGrp="1"/>
          </p:cNvSpPr>
          <p:nvPr>
            <p:ph type="title"/>
          </p:nvPr>
        </p:nvSpPr>
        <p:spPr/>
        <p:txBody>
          <a:bodyPr/>
          <a:lstStyle/>
          <a:p>
            <a:r>
              <a:rPr lang="en-US" dirty="0"/>
              <a:t>MISUSE OF POSITION</a:t>
            </a:r>
          </a:p>
        </p:txBody>
      </p:sp>
      <p:sp>
        <p:nvSpPr>
          <p:cNvPr id="6" name="Content Placeholder 2">
            <a:extLst>
              <a:ext uri="{FF2B5EF4-FFF2-40B4-BE49-F238E27FC236}">
                <a16:creationId xmlns:a16="http://schemas.microsoft.com/office/drawing/2014/main" id="{4F3D9D62-7992-4CE3-9BC8-D5739A1220E8}"/>
              </a:ext>
            </a:extLst>
          </p:cNvPr>
          <p:cNvSpPr>
            <a:spLocks noGrp="1"/>
          </p:cNvSpPr>
          <p:nvPr>
            <p:ph sz="half" idx="1"/>
          </p:nvPr>
        </p:nvSpPr>
        <p:spPr>
          <a:xfrm>
            <a:off x="457200" y="1200150"/>
            <a:ext cx="4038600" cy="3394075"/>
          </a:xfrm>
        </p:spPr>
        <p:txBody>
          <a:bodyPr/>
          <a:lstStyle/>
          <a:p>
            <a:pPr marL="0" indent="0" fontAlgn="ctr">
              <a:buNone/>
            </a:pPr>
            <a:r>
              <a:rPr lang="en-US" u="sng" dirty="0"/>
              <a:t>Potential Issues</a:t>
            </a:r>
          </a:p>
          <a:p>
            <a:pPr fontAlgn="ctr"/>
            <a:r>
              <a:rPr lang="en-US" dirty="0"/>
              <a:t>Conflicts/Impartiality</a:t>
            </a:r>
          </a:p>
          <a:p>
            <a:pPr fontAlgn="ctr"/>
            <a:r>
              <a:rPr lang="en-US" dirty="0"/>
              <a:t>Misuse vs. Appearance</a:t>
            </a:r>
          </a:p>
          <a:p>
            <a:pPr fontAlgn="ctr"/>
            <a:r>
              <a:rPr lang="en-US" dirty="0"/>
              <a:t>Assumed project benefits</a:t>
            </a:r>
          </a:p>
        </p:txBody>
      </p:sp>
      <p:sp>
        <p:nvSpPr>
          <p:cNvPr id="7" name="Content Placeholder 3">
            <a:extLst>
              <a:ext uri="{FF2B5EF4-FFF2-40B4-BE49-F238E27FC236}">
                <a16:creationId xmlns:a16="http://schemas.microsoft.com/office/drawing/2014/main" id="{A9DA79F1-AB88-4F9F-A919-7E7916924CAF}"/>
              </a:ext>
            </a:extLst>
          </p:cNvPr>
          <p:cNvSpPr>
            <a:spLocks noGrp="1"/>
          </p:cNvSpPr>
          <p:nvPr>
            <p:ph sz="half" idx="2"/>
          </p:nvPr>
        </p:nvSpPr>
        <p:spPr>
          <a:xfrm>
            <a:off x="4648200" y="1200150"/>
            <a:ext cx="4038600" cy="3394075"/>
          </a:xfrm>
        </p:spPr>
        <p:txBody>
          <a:bodyPr>
            <a:normAutofit/>
          </a:bodyPr>
          <a:lstStyle/>
          <a:p>
            <a:pPr marL="0" indent="0" fontAlgn="ctr">
              <a:buNone/>
            </a:pPr>
            <a:r>
              <a:rPr lang="en-US" u="sng" dirty="0"/>
              <a:t>Solutions/Paths Forward</a:t>
            </a:r>
          </a:p>
          <a:p>
            <a:pPr lvl="1" fontAlgn="ctr">
              <a:buFont typeface="Arial" panose="020B0604020202020204" pitchFamily="34" charset="0"/>
              <a:buChar char="•"/>
            </a:pPr>
            <a:r>
              <a:rPr lang="en-US" sz="2400" dirty="0"/>
              <a:t>Clarity of public purpose</a:t>
            </a:r>
          </a:p>
          <a:p>
            <a:pPr lvl="1" fontAlgn="ctr">
              <a:buFont typeface="Arial" panose="020B0604020202020204" pitchFamily="34" charset="0"/>
              <a:buChar char="•"/>
            </a:pPr>
            <a:r>
              <a:rPr lang="en-US" sz="2400" dirty="0"/>
              <a:t>Recusals</a:t>
            </a:r>
          </a:p>
          <a:p>
            <a:endParaRPr lang="en-US" dirty="0"/>
          </a:p>
        </p:txBody>
      </p:sp>
    </p:spTree>
    <p:extLst>
      <p:ext uri="{BB962C8B-B14F-4D97-AF65-F5344CB8AC3E}">
        <p14:creationId xmlns:p14="http://schemas.microsoft.com/office/powerpoint/2010/main" val="1659332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46D961C-9C9B-48C1-9D6B-C2DC7D5D9B21}"/>
              </a:ext>
            </a:extLst>
          </p:cNvPr>
          <p:cNvPicPr>
            <a:picLocks noChangeAspect="1"/>
          </p:cNvPicPr>
          <p:nvPr/>
        </p:nvPicPr>
        <p:blipFill>
          <a:blip r:embed="rId2">
            <a:alphaModFix amt="18000"/>
            <a:extLst>
              <a:ext uri="{28A0092B-C50C-407E-A947-70E740481C1C}">
                <a14:useLocalDpi xmlns:a14="http://schemas.microsoft.com/office/drawing/2010/main" val="0"/>
              </a:ext>
            </a:extLst>
          </a:blip>
          <a:stretch>
            <a:fillRect/>
          </a:stretch>
        </p:blipFill>
        <p:spPr>
          <a:xfrm>
            <a:off x="95250" y="1302892"/>
            <a:ext cx="8953500" cy="3394472"/>
          </a:xfrm>
          <a:prstGeom prst="rect">
            <a:avLst/>
          </a:prstGeom>
        </p:spPr>
      </p:pic>
      <p:sp>
        <p:nvSpPr>
          <p:cNvPr id="2" name="Title 1">
            <a:extLst>
              <a:ext uri="{FF2B5EF4-FFF2-40B4-BE49-F238E27FC236}">
                <a16:creationId xmlns:a16="http://schemas.microsoft.com/office/drawing/2014/main" id="{E4B9337F-84F3-42B0-9EBF-C03891922AAA}"/>
              </a:ext>
            </a:extLst>
          </p:cNvPr>
          <p:cNvSpPr>
            <a:spLocks noGrp="1"/>
          </p:cNvSpPr>
          <p:nvPr>
            <p:ph type="title"/>
          </p:nvPr>
        </p:nvSpPr>
        <p:spPr>
          <a:xfrm>
            <a:off x="457200" y="62929"/>
            <a:ext cx="8229600" cy="628650"/>
          </a:xfrm>
        </p:spPr>
        <p:txBody>
          <a:bodyPr/>
          <a:lstStyle/>
          <a:p>
            <a:r>
              <a:rPr lang="en-US" dirty="0"/>
              <a:t>FORMER EMPLOYEES</a:t>
            </a:r>
          </a:p>
        </p:txBody>
      </p:sp>
      <p:sp>
        <p:nvSpPr>
          <p:cNvPr id="5" name="Content Placeholder 4">
            <a:extLst>
              <a:ext uri="{FF2B5EF4-FFF2-40B4-BE49-F238E27FC236}">
                <a16:creationId xmlns:a16="http://schemas.microsoft.com/office/drawing/2014/main" id="{00F7B1D5-0A82-4863-A467-DE0D6E37D95A}"/>
              </a:ext>
            </a:extLst>
          </p:cNvPr>
          <p:cNvSpPr>
            <a:spLocks noGrp="1"/>
          </p:cNvSpPr>
          <p:nvPr>
            <p:ph idx="1"/>
          </p:nvPr>
        </p:nvSpPr>
        <p:spPr/>
        <p:txBody>
          <a:bodyPr>
            <a:normAutofit lnSpcReduction="10000"/>
          </a:bodyPr>
          <a:lstStyle/>
          <a:p>
            <a:r>
              <a:rPr lang="en-US" dirty="0"/>
              <a:t>18 USC 207 – Limits on communication between government and former government employees</a:t>
            </a:r>
          </a:p>
          <a:p>
            <a:r>
              <a:rPr lang="en-US" dirty="0"/>
              <a:t>Ethics Pledge – For certain political appointees, extended commitments/window</a:t>
            </a:r>
          </a:p>
          <a:p>
            <a:r>
              <a:rPr lang="en-US" dirty="0"/>
              <a:t>Your own agency’s supplemental regulations/internal policies</a:t>
            </a:r>
          </a:p>
          <a:p>
            <a:pPr marL="0" indent="0">
              <a:buNone/>
            </a:pPr>
            <a:endParaRPr lang="en-US" dirty="0"/>
          </a:p>
        </p:txBody>
      </p:sp>
    </p:spTree>
    <p:extLst>
      <p:ext uri="{BB962C8B-B14F-4D97-AF65-F5344CB8AC3E}">
        <p14:creationId xmlns:p14="http://schemas.microsoft.com/office/powerpoint/2010/main" val="4165072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94DE1-C737-4258-BA0B-F077E18EF84D}"/>
              </a:ext>
            </a:extLst>
          </p:cNvPr>
          <p:cNvSpPr>
            <a:spLocks noGrp="1"/>
          </p:cNvSpPr>
          <p:nvPr>
            <p:ph type="title"/>
          </p:nvPr>
        </p:nvSpPr>
        <p:spPr/>
        <p:txBody>
          <a:bodyPr/>
          <a:lstStyle/>
          <a:p>
            <a:r>
              <a:rPr lang="en-US" dirty="0"/>
              <a:t>FORMER EMPLOYEES</a:t>
            </a:r>
          </a:p>
        </p:txBody>
      </p:sp>
      <p:sp>
        <p:nvSpPr>
          <p:cNvPr id="3" name="Content Placeholder 2">
            <a:extLst>
              <a:ext uri="{FF2B5EF4-FFF2-40B4-BE49-F238E27FC236}">
                <a16:creationId xmlns:a16="http://schemas.microsoft.com/office/drawing/2014/main" id="{B04EBDDD-B434-4375-B9F6-228415A4CC29}"/>
              </a:ext>
            </a:extLst>
          </p:cNvPr>
          <p:cNvSpPr>
            <a:spLocks noGrp="1"/>
          </p:cNvSpPr>
          <p:nvPr>
            <p:ph idx="1"/>
          </p:nvPr>
        </p:nvSpPr>
        <p:spPr/>
        <p:txBody>
          <a:bodyPr/>
          <a:lstStyle/>
          <a:p>
            <a:r>
              <a:rPr lang="en-US" dirty="0"/>
              <a:t>Issue – Former employees working closely on a project</a:t>
            </a:r>
          </a:p>
          <a:p>
            <a:pPr fontAlgn="ctr"/>
            <a:r>
              <a:rPr lang="en-US" dirty="0"/>
              <a:t>Solutions/guidance</a:t>
            </a:r>
          </a:p>
          <a:p>
            <a:pPr lvl="1" fontAlgn="ctr"/>
            <a:r>
              <a:rPr lang="en-US" dirty="0"/>
              <a:t>Rules are firm here</a:t>
            </a:r>
          </a:p>
          <a:p>
            <a:pPr lvl="1" fontAlgn="ctr"/>
            <a:r>
              <a:rPr lang="en-US" dirty="0"/>
              <a:t>Benefits of early advice and clarity of ethics role</a:t>
            </a:r>
          </a:p>
          <a:p>
            <a:pPr marL="0" indent="0">
              <a:buNone/>
            </a:pPr>
            <a:endParaRPr lang="en-US" dirty="0"/>
          </a:p>
        </p:txBody>
      </p:sp>
    </p:spTree>
    <p:extLst>
      <p:ext uri="{BB962C8B-B14F-4D97-AF65-F5344CB8AC3E}">
        <p14:creationId xmlns:p14="http://schemas.microsoft.com/office/powerpoint/2010/main" val="989323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B70DDC-AA20-4C8D-9B96-068CDEF325CD}"/>
              </a:ext>
            </a:extLst>
          </p:cNvPr>
          <p:cNvPicPr>
            <a:picLocks noChangeAspect="1"/>
          </p:cNvPicPr>
          <p:nvPr/>
        </p:nvPicPr>
        <p:blipFill>
          <a:blip r:embed="rId2" cstate="print">
            <a:alphaModFix amt="35000"/>
            <a:extLst>
              <a:ext uri="{28A0092B-C50C-407E-A947-70E740481C1C}">
                <a14:useLocalDpi xmlns:a14="http://schemas.microsoft.com/office/drawing/2010/main" val="0"/>
              </a:ext>
            </a:extLst>
          </a:blip>
          <a:stretch>
            <a:fillRect/>
          </a:stretch>
        </p:blipFill>
        <p:spPr>
          <a:xfrm>
            <a:off x="1226634" y="903250"/>
            <a:ext cx="6701883" cy="3765329"/>
          </a:xfrm>
          <a:prstGeom prst="rect">
            <a:avLst/>
          </a:prstGeom>
        </p:spPr>
      </p:pic>
      <p:sp>
        <p:nvSpPr>
          <p:cNvPr id="5" name="TextBox 4">
            <a:extLst>
              <a:ext uri="{FF2B5EF4-FFF2-40B4-BE49-F238E27FC236}">
                <a16:creationId xmlns:a16="http://schemas.microsoft.com/office/drawing/2014/main" id="{E8D85DDB-AB44-44D4-BDC9-F01FEE1625AF}"/>
              </a:ext>
            </a:extLst>
          </p:cNvPr>
          <p:cNvSpPr txBox="1"/>
          <p:nvPr/>
        </p:nvSpPr>
        <p:spPr>
          <a:xfrm>
            <a:off x="2286000" y="2388413"/>
            <a:ext cx="4572000" cy="707886"/>
          </a:xfrm>
          <a:prstGeom prst="rect">
            <a:avLst/>
          </a:prstGeom>
          <a:noFill/>
        </p:spPr>
        <p:txBody>
          <a:bodyPr wrap="square">
            <a:spAutoFit/>
          </a:bodyPr>
          <a:lstStyle/>
          <a:p>
            <a:pPr algn="ctr"/>
            <a:r>
              <a:rPr lang="en-US" sz="4000" b="1" dirty="0">
                <a:latin typeface="Cambria" panose="02040503050406030204" pitchFamily="18" charset="0"/>
                <a:ea typeface="Cambria" panose="02040503050406030204" pitchFamily="18" charset="0"/>
              </a:rPr>
              <a:t>BEST PRACTICES</a:t>
            </a:r>
          </a:p>
        </p:txBody>
      </p:sp>
    </p:spTree>
    <p:extLst>
      <p:ext uri="{BB962C8B-B14F-4D97-AF65-F5344CB8AC3E}">
        <p14:creationId xmlns:p14="http://schemas.microsoft.com/office/powerpoint/2010/main" val="4152326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a:xfrm>
            <a:off x="457200" y="114300"/>
            <a:ext cx="8229600" cy="628650"/>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600" b="1" i="0" u="none" strike="noStrike" kern="1200" cap="none" spc="0" normalizeH="0" baseline="0" noProof="0" dirty="0">
              <a:ln>
                <a:noFill/>
              </a:ln>
              <a:solidFill>
                <a:schemeClr val="tx1"/>
              </a:solidFill>
              <a:effectLst/>
              <a:uLnTx/>
              <a:uFillTx/>
              <a:latin typeface="Cambria" pitchFamily="18" charset="0"/>
              <a:ea typeface="+mj-ea"/>
              <a:cs typeface="+mj-cs"/>
            </a:endParaRPr>
          </a:p>
        </p:txBody>
      </p:sp>
      <p:sp>
        <p:nvSpPr>
          <p:cNvPr id="7" name="Title 6">
            <a:extLst>
              <a:ext uri="{FF2B5EF4-FFF2-40B4-BE49-F238E27FC236}">
                <a16:creationId xmlns:a16="http://schemas.microsoft.com/office/drawing/2014/main" id="{22FB5CA4-C1DF-4939-8272-CDF253BC4AAE}"/>
              </a:ext>
            </a:extLst>
          </p:cNvPr>
          <p:cNvSpPr>
            <a:spLocks noGrp="1"/>
          </p:cNvSpPr>
          <p:nvPr>
            <p:ph type="title"/>
          </p:nvPr>
        </p:nvSpPr>
        <p:spPr/>
        <p:txBody>
          <a:bodyPr/>
          <a:lstStyle/>
          <a:p>
            <a:endParaRPr lang="en-US" dirty="0"/>
          </a:p>
        </p:txBody>
      </p:sp>
      <p:sp>
        <p:nvSpPr>
          <p:cNvPr id="8" name="Content Placeholder 7">
            <a:extLst>
              <a:ext uri="{FF2B5EF4-FFF2-40B4-BE49-F238E27FC236}">
                <a16:creationId xmlns:a16="http://schemas.microsoft.com/office/drawing/2014/main" id="{713221A1-B11D-4BAB-A91A-14393D175073}"/>
              </a:ext>
            </a:extLst>
          </p:cNvPr>
          <p:cNvSpPr>
            <a:spLocks noGrp="1"/>
          </p:cNvSpPr>
          <p:nvPr>
            <p:ph idx="1"/>
          </p:nvPr>
        </p:nvSpPr>
        <p:spPr/>
        <p:txBody>
          <a:bodyPr>
            <a:normAutofit/>
          </a:bodyPr>
          <a:lstStyle/>
          <a:p>
            <a:pPr marL="0" indent="0" algn="ctr">
              <a:buNone/>
            </a:pPr>
            <a:endParaRPr lang="en-US" sz="4400" dirty="0">
              <a:latin typeface="Cambria" panose="02040503050406030204" pitchFamily="18" charset="0"/>
              <a:ea typeface="Cambria" panose="02040503050406030204" pitchFamily="18" charset="0"/>
            </a:endParaRPr>
          </a:p>
          <a:p>
            <a:pPr marL="0" indent="0" algn="ctr">
              <a:buNone/>
            </a:pPr>
            <a:r>
              <a:rPr lang="en-US" sz="4400" dirty="0">
                <a:latin typeface="Cambria" panose="02040503050406030204" pitchFamily="18" charset="0"/>
                <a:ea typeface="Cambria" panose="02040503050406030204" pitchFamily="18" charset="0"/>
              </a:rPr>
              <a:t>COLLABORATION</a:t>
            </a:r>
          </a:p>
        </p:txBody>
      </p:sp>
      <p:pic>
        <p:nvPicPr>
          <p:cNvPr id="12" name="Picture 11" descr="Two colleagues planning on board with sticky notes">
            <a:extLst>
              <a:ext uri="{FF2B5EF4-FFF2-40B4-BE49-F238E27FC236}">
                <a16:creationId xmlns:a16="http://schemas.microsoft.com/office/drawing/2014/main" id="{0186DD77-CC7B-4F41-AEF7-D9A241D4680C}"/>
              </a:ext>
            </a:extLst>
          </p:cNvPr>
          <p:cNvPicPr>
            <a:picLocks noChangeAspect="1"/>
          </p:cNvPicPr>
          <p:nvPr/>
        </p:nvPicPr>
        <p:blipFill>
          <a:blip r:embed="rId3" cstate="print">
            <a:alphaModFix amt="35000"/>
            <a:extLst>
              <a:ext uri="{28A0092B-C50C-407E-A947-70E740481C1C}">
                <a14:useLocalDpi xmlns:a14="http://schemas.microsoft.com/office/drawing/2010/main" val="0"/>
              </a:ext>
            </a:extLst>
          </a:blip>
          <a:stretch>
            <a:fillRect/>
          </a:stretch>
        </p:blipFill>
        <p:spPr>
          <a:xfrm>
            <a:off x="1806498" y="952408"/>
            <a:ext cx="5631365" cy="3889958"/>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A97A3-7E84-4204-9775-9B5D4485B82A}"/>
              </a:ext>
            </a:extLst>
          </p:cNvPr>
          <p:cNvSpPr>
            <a:spLocks noGrp="1"/>
          </p:cNvSpPr>
          <p:nvPr>
            <p:ph type="title"/>
          </p:nvPr>
        </p:nvSpPr>
        <p:spPr/>
        <p:txBody>
          <a:bodyPr/>
          <a:lstStyle/>
          <a:p>
            <a:r>
              <a:rPr lang="en-US" dirty="0"/>
              <a:t>BEST PRACTICES</a:t>
            </a:r>
          </a:p>
        </p:txBody>
      </p:sp>
      <p:sp>
        <p:nvSpPr>
          <p:cNvPr id="4" name="Content Placeholder 2">
            <a:extLst>
              <a:ext uri="{FF2B5EF4-FFF2-40B4-BE49-F238E27FC236}">
                <a16:creationId xmlns:a16="http://schemas.microsoft.com/office/drawing/2014/main" id="{1DD614F6-AEEB-4A08-8DCD-1DBE19CCBD06}"/>
              </a:ext>
            </a:extLst>
          </p:cNvPr>
          <p:cNvSpPr>
            <a:spLocks noGrp="1"/>
          </p:cNvSpPr>
          <p:nvPr>
            <p:ph idx="1"/>
          </p:nvPr>
        </p:nvSpPr>
        <p:spPr>
          <a:xfrm>
            <a:off x="457200" y="1200150"/>
            <a:ext cx="8229600" cy="3394075"/>
          </a:xfrm>
        </p:spPr>
        <p:txBody>
          <a:bodyPr>
            <a:normAutofit fontScale="77500" lnSpcReduction="20000"/>
          </a:bodyPr>
          <a:lstStyle/>
          <a:p>
            <a:pPr fontAlgn="ctr"/>
            <a:r>
              <a:rPr lang="en-US" dirty="0"/>
              <a:t>Open communication with management</a:t>
            </a:r>
          </a:p>
          <a:p>
            <a:pPr fontAlgn="ctr"/>
            <a:r>
              <a:rPr lang="en-US" dirty="0"/>
              <a:t>Establishing clear role for ethics in project process</a:t>
            </a:r>
          </a:p>
          <a:p>
            <a:pPr fontAlgn="ctr"/>
            <a:r>
              <a:rPr lang="en-US" dirty="0"/>
              <a:t>No "shaming" employees who get it wrong at first</a:t>
            </a:r>
          </a:p>
          <a:p>
            <a:pPr lvl="1" fontAlgn="ctr"/>
            <a:r>
              <a:rPr lang="en-US" dirty="0"/>
              <a:t>But also avoiding post-hoc advice on a violation.</a:t>
            </a:r>
          </a:p>
          <a:p>
            <a:pPr fontAlgn="ctr"/>
            <a:r>
              <a:rPr lang="en-US" dirty="0"/>
              <a:t>“Face-to-face” with senior project officials</a:t>
            </a:r>
          </a:p>
          <a:p>
            <a:pPr fontAlgn="ctr"/>
            <a:r>
              <a:rPr lang="en-US" dirty="0"/>
              <a:t>New employee onboarding</a:t>
            </a:r>
          </a:p>
          <a:p>
            <a:pPr lvl="1" fontAlgn="ctr"/>
            <a:r>
              <a:rPr lang="en-US" dirty="0"/>
              <a:t>Talk about successes of ethics program in agency initiatives</a:t>
            </a:r>
          </a:p>
          <a:p>
            <a:pPr lvl="1" fontAlgn="ctr"/>
            <a:r>
              <a:rPr lang="en-US" dirty="0"/>
              <a:t>Small vs. Large agency dynamics</a:t>
            </a:r>
          </a:p>
          <a:p>
            <a:pPr lvl="1" fontAlgn="ctr"/>
            <a:r>
              <a:rPr lang="en-US" dirty="0"/>
              <a:t>Gentle discussion of consequences</a:t>
            </a:r>
          </a:p>
          <a:p>
            <a:endParaRPr lang="en-US" dirty="0"/>
          </a:p>
        </p:txBody>
      </p:sp>
    </p:spTree>
    <p:extLst>
      <p:ext uri="{BB962C8B-B14F-4D97-AF65-F5344CB8AC3E}">
        <p14:creationId xmlns:p14="http://schemas.microsoft.com/office/powerpoint/2010/main" val="20791476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95D1F-052A-44B3-896B-53E23D8E004E}"/>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26741C7-648E-4C44-A8EE-4233DC0AE8B6}"/>
              </a:ext>
            </a:extLst>
          </p:cNvPr>
          <p:cNvSpPr>
            <a:spLocks noGrp="1"/>
          </p:cNvSpPr>
          <p:nvPr>
            <p:ph idx="1"/>
          </p:nvPr>
        </p:nvSpPr>
        <p:spPr/>
        <p:txBody>
          <a:bodyPr/>
          <a:lstStyle/>
          <a:p>
            <a:pPr marL="0" indent="0" algn="ctr">
              <a:buNone/>
            </a:pPr>
            <a:endParaRPr lang="en-US" dirty="0"/>
          </a:p>
          <a:p>
            <a:pPr marL="0" indent="0" algn="ctr">
              <a:buNone/>
            </a:pPr>
            <a:endParaRPr lang="en-US" dirty="0"/>
          </a:p>
        </p:txBody>
      </p:sp>
      <p:pic>
        <p:nvPicPr>
          <p:cNvPr id="5" name="Picture 4">
            <a:extLst>
              <a:ext uri="{FF2B5EF4-FFF2-40B4-BE49-F238E27FC236}">
                <a16:creationId xmlns:a16="http://schemas.microsoft.com/office/drawing/2014/main" id="{CB702C34-1A1E-40F5-9F1C-19EBC8070E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8887" y="1059062"/>
            <a:ext cx="4086225" cy="3676650"/>
          </a:xfrm>
          <a:prstGeom prst="rect">
            <a:avLst/>
          </a:prstGeom>
        </p:spPr>
      </p:pic>
    </p:spTree>
    <p:extLst>
      <p:ext uri="{BB962C8B-B14F-4D97-AF65-F5344CB8AC3E}">
        <p14:creationId xmlns:p14="http://schemas.microsoft.com/office/powerpoint/2010/main" val="4267467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DC782724-18C7-47BD-BFA4-2F5905A498BB}"/>
              </a:ext>
            </a:extLst>
          </p:cNvPr>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1554691" y="742950"/>
            <a:ext cx="6034617" cy="3628328"/>
          </a:xfrm>
          <a:prstGeom prst="rect">
            <a:avLst/>
          </a:prstGeom>
        </p:spPr>
      </p:pic>
      <p:sp>
        <p:nvSpPr>
          <p:cNvPr id="2" name="Title 1">
            <a:extLst>
              <a:ext uri="{FF2B5EF4-FFF2-40B4-BE49-F238E27FC236}">
                <a16:creationId xmlns:a16="http://schemas.microsoft.com/office/drawing/2014/main" id="{FA8C7FEF-5B33-44DD-86ED-23C804F8184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0176476E-A276-4A4F-88BA-E0B545E8757C}"/>
              </a:ext>
            </a:extLst>
          </p:cNvPr>
          <p:cNvSpPr>
            <a:spLocks noGrp="1"/>
          </p:cNvSpPr>
          <p:nvPr>
            <p:ph idx="1"/>
          </p:nvPr>
        </p:nvSpPr>
        <p:spPr>
          <a:xfrm>
            <a:off x="457200" y="2743199"/>
            <a:ext cx="8229600" cy="1895707"/>
          </a:xfrm>
        </p:spPr>
        <p:txBody>
          <a:bodyPr>
            <a:normAutofit fontScale="32500" lnSpcReduction="20000"/>
          </a:bodyPr>
          <a:lstStyle/>
          <a:p>
            <a:pPr marL="0" indent="0" algn="ctr">
              <a:buNone/>
            </a:pPr>
            <a:br>
              <a:rPr lang="en-US" dirty="0"/>
            </a:br>
            <a:br>
              <a:rPr lang="en-US" dirty="0"/>
            </a:br>
            <a:endParaRPr lang="en-US" dirty="0"/>
          </a:p>
          <a:p>
            <a:pPr marL="0" indent="0" algn="ctr">
              <a:buNone/>
            </a:pPr>
            <a:r>
              <a:rPr lang="en-US" sz="6200" dirty="0">
                <a:latin typeface="Cambria" panose="02040503050406030204" pitchFamily="18" charset="0"/>
                <a:ea typeface="Cambria" panose="02040503050406030204" pitchFamily="18" charset="0"/>
              </a:rPr>
              <a:t>Daniel Fishman</a:t>
            </a:r>
            <a:br>
              <a:rPr lang="en-US" sz="6200" dirty="0">
                <a:latin typeface="Cambria" panose="02040503050406030204" pitchFamily="18" charset="0"/>
                <a:ea typeface="Cambria" panose="02040503050406030204" pitchFamily="18" charset="0"/>
              </a:rPr>
            </a:br>
            <a:r>
              <a:rPr lang="en-US" sz="6200" dirty="0">
                <a:latin typeface="Cambria" panose="02040503050406030204" pitchFamily="18" charset="0"/>
                <a:ea typeface="Cambria" panose="02040503050406030204" pitchFamily="18" charset="0"/>
              </a:rPr>
              <a:t>Assistant General Counsel</a:t>
            </a:r>
            <a:br>
              <a:rPr lang="en-US" sz="6200" dirty="0">
                <a:latin typeface="Cambria" panose="02040503050406030204" pitchFamily="18" charset="0"/>
                <a:ea typeface="Cambria" panose="02040503050406030204" pitchFamily="18" charset="0"/>
              </a:rPr>
            </a:br>
            <a:r>
              <a:rPr lang="en-US" sz="6200" dirty="0">
                <a:latin typeface="Cambria" panose="02040503050406030204" pitchFamily="18" charset="0"/>
                <a:ea typeface="Cambria" panose="02040503050406030204" pitchFamily="18" charset="0"/>
              </a:rPr>
              <a:t>fishmand@arts.gov</a:t>
            </a:r>
          </a:p>
          <a:p>
            <a:pPr marL="0" indent="0" algn="ctr">
              <a:buNone/>
            </a:pPr>
            <a:r>
              <a:rPr lang="en-US" sz="6200" dirty="0">
                <a:latin typeface="Cambria" panose="02040503050406030204" pitchFamily="18" charset="0"/>
                <a:ea typeface="Cambria" panose="02040503050406030204" pitchFamily="18" charset="0"/>
              </a:rPr>
              <a:t>202-682-5514</a:t>
            </a:r>
            <a:br>
              <a:rPr lang="en-US" sz="6200" dirty="0">
                <a:latin typeface="Cambria" panose="02040503050406030204" pitchFamily="18" charset="0"/>
                <a:ea typeface="Cambria" panose="02040503050406030204" pitchFamily="18" charset="0"/>
              </a:rPr>
            </a:br>
            <a:endParaRPr lang="en-US" sz="62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80714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BEA123-B4AD-432C-9011-0C9FBF22BFEC}"/>
              </a:ext>
            </a:extLst>
          </p:cNvPr>
          <p:cNvSpPr>
            <a:spLocks noGrp="1"/>
          </p:cNvSpPr>
          <p:nvPr>
            <p:ph type="title"/>
          </p:nvPr>
        </p:nvSpPr>
        <p:spPr/>
        <p:txBody>
          <a:bodyPr/>
          <a:lstStyle/>
          <a:p>
            <a:r>
              <a:rPr lang="en-US" dirty="0"/>
              <a:t>“INITIATIVES”</a:t>
            </a:r>
          </a:p>
        </p:txBody>
      </p:sp>
      <p:sp>
        <p:nvSpPr>
          <p:cNvPr id="6" name="Content Placeholder 5">
            <a:extLst>
              <a:ext uri="{FF2B5EF4-FFF2-40B4-BE49-F238E27FC236}">
                <a16:creationId xmlns:a16="http://schemas.microsoft.com/office/drawing/2014/main" id="{D11CB7C7-3528-4882-B9C4-4CEA0718EA49}"/>
              </a:ext>
            </a:extLst>
          </p:cNvPr>
          <p:cNvSpPr>
            <a:spLocks noGrp="1"/>
          </p:cNvSpPr>
          <p:nvPr>
            <p:ph sz="half" idx="2"/>
          </p:nvPr>
        </p:nvSpPr>
        <p:spPr>
          <a:xfrm>
            <a:off x="457200" y="1090017"/>
            <a:ext cx="7696200" cy="891184"/>
          </a:xfrm>
        </p:spPr>
        <p:txBody>
          <a:bodyPr>
            <a:normAutofit fontScale="92500" lnSpcReduction="20000"/>
          </a:bodyPr>
          <a:lstStyle/>
          <a:p>
            <a:pPr marL="0" indent="0">
              <a:buNone/>
            </a:pPr>
            <a:r>
              <a:rPr lang="en-US" dirty="0"/>
              <a:t>Broadly: the programmatic, non-routine projects your agency undertakes service of its mission.</a:t>
            </a:r>
          </a:p>
          <a:p>
            <a:pPr marL="0" indent="0">
              <a:buNone/>
            </a:pPr>
            <a:r>
              <a:rPr lang="en-US" dirty="0"/>
              <a:t>Can take the form of:</a:t>
            </a:r>
          </a:p>
          <a:p>
            <a:pPr marL="0" indent="0">
              <a:buNone/>
            </a:pPr>
            <a:endParaRPr lang="en-US" dirty="0"/>
          </a:p>
          <a:p>
            <a:pPr marL="0" indent="0">
              <a:buNone/>
            </a:pPr>
            <a:endParaRPr lang="en-US" dirty="0"/>
          </a:p>
        </p:txBody>
      </p:sp>
      <p:sp>
        <p:nvSpPr>
          <p:cNvPr id="14" name="TextBox 13">
            <a:extLst>
              <a:ext uri="{FF2B5EF4-FFF2-40B4-BE49-F238E27FC236}">
                <a16:creationId xmlns:a16="http://schemas.microsoft.com/office/drawing/2014/main" id="{3C4718A4-DE55-4A70-A25F-04445A552A41}"/>
              </a:ext>
            </a:extLst>
          </p:cNvPr>
          <p:cNvSpPr txBox="1"/>
          <p:nvPr/>
        </p:nvSpPr>
        <p:spPr>
          <a:xfrm>
            <a:off x="457200" y="2152650"/>
            <a:ext cx="3143250" cy="2308324"/>
          </a:xfrm>
          <a:prstGeom prst="rect">
            <a:avLst/>
          </a:prstGeom>
          <a:noFill/>
        </p:spPr>
        <p:txBody>
          <a:bodyPr wrap="square" rtlCol="0">
            <a:spAutoFit/>
          </a:bodyPr>
          <a:lstStyle/>
          <a:p>
            <a:pPr marL="285750" indent="-285750">
              <a:buFont typeface="Arial" panose="020B0604020202020204" pitchFamily="34" charset="0"/>
              <a:buChar char="•"/>
            </a:pPr>
            <a:r>
              <a:rPr lang="en-US" dirty="0"/>
              <a:t>Initiatives</a:t>
            </a:r>
          </a:p>
          <a:p>
            <a:pPr marL="285750" indent="-285750">
              <a:buFont typeface="Arial" panose="020B0604020202020204" pitchFamily="34" charset="0"/>
              <a:buChar char="•"/>
            </a:pPr>
            <a:r>
              <a:rPr lang="en-US" dirty="0"/>
              <a:t>Programs</a:t>
            </a:r>
          </a:p>
          <a:p>
            <a:pPr marL="285750" indent="-285750">
              <a:buFont typeface="Arial" panose="020B0604020202020204" pitchFamily="34" charset="0"/>
              <a:buChar char="•"/>
            </a:pPr>
            <a:r>
              <a:rPr lang="en-US" dirty="0"/>
              <a:t>Public/Private Partnerships</a:t>
            </a:r>
          </a:p>
          <a:p>
            <a:pPr marL="285750" indent="-285750">
              <a:buFont typeface="Arial" panose="020B0604020202020204" pitchFamily="34" charset="0"/>
              <a:buChar char="•"/>
            </a:pPr>
            <a:r>
              <a:rPr lang="en-US" dirty="0"/>
              <a:t>Cooperative Agreements</a:t>
            </a:r>
          </a:p>
          <a:p>
            <a:pPr marL="285750" indent="-285750">
              <a:buFont typeface="Arial" panose="020B0604020202020204" pitchFamily="34" charset="0"/>
              <a:buChar char="•"/>
            </a:pPr>
            <a:r>
              <a:rPr lang="en-US" dirty="0"/>
              <a:t>Grants</a:t>
            </a:r>
          </a:p>
          <a:p>
            <a:pPr marL="285750" indent="-285750">
              <a:buFont typeface="Arial" panose="020B0604020202020204" pitchFamily="34" charset="0"/>
              <a:buChar char="•"/>
            </a:pPr>
            <a:r>
              <a:rPr lang="en-US" dirty="0"/>
              <a:t>Contracts</a:t>
            </a:r>
          </a:p>
          <a:p>
            <a:pPr marL="285750" indent="-285750">
              <a:buFont typeface="Arial" panose="020B0604020202020204" pitchFamily="34" charset="0"/>
              <a:buChar char="•"/>
            </a:pPr>
            <a:r>
              <a:rPr lang="en-US" dirty="0"/>
              <a:t>MOUs</a:t>
            </a:r>
          </a:p>
          <a:p>
            <a:endParaRPr lang="en-US" dirty="0"/>
          </a:p>
        </p:txBody>
      </p:sp>
      <p:sp>
        <p:nvSpPr>
          <p:cNvPr id="15" name="TextBox 14">
            <a:extLst>
              <a:ext uri="{FF2B5EF4-FFF2-40B4-BE49-F238E27FC236}">
                <a16:creationId xmlns:a16="http://schemas.microsoft.com/office/drawing/2014/main" id="{B6F8313F-C72D-4C5B-A8B9-CB9BC8ECC6E4}"/>
              </a:ext>
            </a:extLst>
          </p:cNvPr>
          <p:cNvSpPr txBox="1"/>
          <p:nvPr/>
        </p:nvSpPr>
        <p:spPr>
          <a:xfrm>
            <a:off x="4572000" y="2152650"/>
            <a:ext cx="3143250" cy="2031325"/>
          </a:xfrm>
          <a:prstGeom prst="rect">
            <a:avLst/>
          </a:prstGeom>
          <a:noFill/>
        </p:spPr>
        <p:txBody>
          <a:bodyPr wrap="square" rtlCol="0">
            <a:spAutoFit/>
          </a:bodyPr>
          <a:lstStyle/>
          <a:p>
            <a:pPr marL="285750" indent="-285750">
              <a:buFont typeface="Arial" panose="020B0604020202020204" pitchFamily="34" charset="0"/>
              <a:buChar char="•"/>
            </a:pPr>
            <a:r>
              <a:rPr lang="en-US" dirty="0"/>
              <a:t>IAAs</a:t>
            </a:r>
          </a:p>
          <a:p>
            <a:pPr marL="285750" indent="-285750">
              <a:buFont typeface="Arial" panose="020B0604020202020204" pitchFamily="34" charset="0"/>
              <a:buChar char="•"/>
            </a:pPr>
            <a:r>
              <a:rPr lang="en-US" dirty="0"/>
              <a:t>Donation Agreements</a:t>
            </a:r>
          </a:p>
          <a:p>
            <a:pPr marL="285750" indent="-285750">
              <a:buFont typeface="Arial" panose="020B0604020202020204" pitchFamily="34" charset="0"/>
              <a:buChar char="•"/>
            </a:pPr>
            <a:r>
              <a:rPr lang="en-US" dirty="0"/>
              <a:t>A new use of inherent authority. </a:t>
            </a:r>
          </a:p>
          <a:p>
            <a:pPr marL="285750" indent="-285750">
              <a:buFont typeface="Arial" panose="020B0604020202020204" pitchFamily="34" charset="0"/>
              <a:buChar char="•"/>
            </a:pPr>
            <a:r>
              <a:rPr lang="en-US" dirty="0"/>
              <a:t>…and many other forms</a:t>
            </a:r>
          </a:p>
          <a:p>
            <a:endParaRPr lang="en-US" dirty="0"/>
          </a:p>
          <a:p>
            <a:endParaRPr lang="en-US" dirty="0"/>
          </a:p>
        </p:txBody>
      </p:sp>
    </p:spTree>
    <p:extLst>
      <p:ext uri="{BB962C8B-B14F-4D97-AF65-F5344CB8AC3E}">
        <p14:creationId xmlns:p14="http://schemas.microsoft.com/office/powerpoint/2010/main" val="2887598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a:xfrm>
            <a:off x="457200" y="114300"/>
            <a:ext cx="8229600" cy="628650"/>
          </a:xfrm>
          <a:prstGeom prst="rect">
            <a:avLst/>
          </a:prstGeom>
        </p:spPr>
        <p:txBody>
          <a:bodyPr vert="horz" lIns="91440" tIns="45720" rIns="91440" bIns="45720" rtlCol="0" anchor="ctr">
            <a:noAutofit/>
          </a:bodyPr>
          <a:lstStyle/>
          <a:p>
            <a:pPr lvl="0">
              <a:spcBef>
                <a:spcPct val="0"/>
              </a:spcBef>
              <a:defRPr/>
            </a:pPr>
            <a:endParaRPr lang="en-US" sz="3200" b="1" dirty="0">
              <a:latin typeface="Cambria" pitchFamily="18" charset="0"/>
            </a:endParaRPr>
          </a:p>
        </p:txBody>
      </p:sp>
      <p:sp>
        <p:nvSpPr>
          <p:cNvPr id="5" name="Content Placeholder 4"/>
          <p:cNvSpPr txBox="1">
            <a:spLocks/>
          </p:cNvSpPr>
          <p:nvPr/>
        </p:nvSpPr>
        <p:spPr>
          <a:xfrm>
            <a:off x="457200" y="742950"/>
            <a:ext cx="8229600" cy="3394472"/>
          </a:xfrm>
          <a:prstGeom prst="rect">
            <a:avLst/>
          </a:prstGeom>
        </p:spPr>
        <p:txBody>
          <a:bodyPr lIns="91440" tIns="45720" rIns="91440" bIns="45720" anchor="t"/>
          <a:lstStyle/>
          <a:p>
            <a:pPr marR="0" lvl="0" algn="l" defTabSz="914400" rtl="0" eaLnBrk="1" fontAlgn="auto" latinLnBrk="0" hangingPunct="1">
              <a:lnSpc>
                <a:spcPct val="100000"/>
              </a:lnSpc>
              <a:spcBef>
                <a:spcPct val="20000"/>
              </a:spcBef>
              <a:spcAft>
                <a:spcPts val="0"/>
              </a:spcAft>
              <a:buClrTx/>
              <a:buSzTx/>
              <a:tabLst/>
              <a:defRPr/>
            </a:pPr>
            <a:endParaRPr lang="en-US" sz="2000" b="0" i="0" u="none" strike="noStrike" kern="1200" cap="none" spc="0" normalizeH="0" baseline="0" noProof="0" dirty="0">
              <a:ln>
                <a:noFill/>
              </a:ln>
              <a:solidFill>
                <a:schemeClr val="tx1"/>
              </a:solidFill>
              <a:effectLst/>
              <a:uLnTx/>
              <a:uFillTx/>
              <a:latin typeface="+mn-lt"/>
              <a:ea typeface="Calibri"/>
              <a:cs typeface="Calibri"/>
            </a:endParaRPr>
          </a:p>
        </p:txBody>
      </p:sp>
      <p:sp>
        <p:nvSpPr>
          <p:cNvPr id="12" name="Title 11">
            <a:extLst>
              <a:ext uri="{FF2B5EF4-FFF2-40B4-BE49-F238E27FC236}">
                <a16:creationId xmlns:a16="http://schemas.microsoft.com/office/drawing/2014/main" id="{28BC1D11-039B-4D71-AC60-2E2A22AE515A}"/>
              </a:ext>
            </a:extLst>
          </p:cNvPr>
          <p:cNvSpPr>
            <a:spLocks noGrp="1"/>
          </p:cNvSpPr>
          <p:nvPr>
            <p:ph type="title"/>
          </p:nvPr>
        </p:nvSpPr>
        <p:spPr/>
        <p:txBody>
          <a:bodyPr/>
          <a:lstStyle/>
          <a:p>
            <a:r>
              <a:rPr lang="en-US" dirty="0"/>
              <a:t>THREE MAIN TOPICS</a:t>
            </a:r>
          </a:p>
        </p:txBody>
      </p:sp>
      <p:sp>
        <p:nvSpPr>
          <p:cNvPr id="13" name="Content Placeholder 12">
            <a:extLst>
              <a:ext uri="{FF2B5EF4-FFF2-40B4-BE49-F238E27FC236}">
                <a16:creationId xmlns:a16="http://schemas.microsoft.com/office/drawing/2014/main" id="{C377E18A-FD29-4BE0-8D5E-E6E79E1E61D0}"/>
              </a:ext>
            </a:extLst>
          </p:cNvPr>
          <p:cNvSpPr>
            <a:spLocks noGrp="1"/>
          </p:cNvSpPr>
          <p:nvPr>
            <p:ph idx="1"/>
          </p:nvPr>
        </p:nvSpPr>
        <p:spPr/>
        <p:txBody>
          <a:bodyPr/>
          <a:lstStyle/>
          <a:p>
            <a:r>
              <a:rPr lang="en-US" dirty="0">
                <a:latin typeface="Cambria" panose="02040503050406030204" pitchFamily="18" charset="0"/>
                <a:ea typeface="Cambria" panose="02040503050406030204" pitchFamily="18" charset="0"/>
              </a:rPr>
              <a:t>ROLE OF ETHICS PRACTITIONER</a:t>
            </a:r>
          </a:p>
          <a:p>
            <a:r>
              <a:rPr lang="en-US" dirty="0">
                <a:latin typeface="Cambria" panose="02040503050406030204" pitchFamily="18" charset="0"/>
                <a:ea typeface="Cambria" panose="02040503050406030204" pitchFamily="18" charset="0"/>
              </a:rPr>
              <a:t>APPLYING STANDARD OF ETHICAL CONDUCT</a:t>
            </a:r>
          </a:p>
          <a:p>
            <a:r>
              <a:rPr lang="en-US" dirty="0">
                <a:latin typeface="Cambria" panose="02040503050406030204" pitchFamily="18" charset="0"/>
                <a:ea typeface="Cambria" panose="02040503050406030204" pitchFamily="18" charset="0"/>
              </a:rPr>
              <a:t>BEST PRACTICES </a:t>
            </a:r>
          </a:p>
        </p:txBody>
      </p:sp>
    </p:spTree>
    <p:extLst>
      <p:ext uri="{BB962C8B-B14F-4D97-AF65-F5344CB8AC3E}">
        <p14:creationId xmlns:p14="http://schemas.microsoft.com/office/powerpoint/2010/main" val="1645745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a:spLocks/>
          </p:cNvSpPr>
          <p:nvPr/>
        </p:nvSpPr>
        <p:spPr>
          <a:xfrm>
            <a:off x="457200" y="114300"/>
            <a:ext cx="8229600" cy="628650"/>
          </a:xfrm>
          <a:prstGeom prst="rect">
            <a:avLst/>
          </a:prstGeom>
        </p:spPr>
        <p:txBody>
          <a:bodyPr vert="horz" lIns="91440" tIns="45720" rIns="91440" bIns="45720" rtlCol="0" anchor="ctr">
            <a:noAutofit/>
          </a:bodyPr>
          <a:lstStyle/>
          <a:p>
            <a:pPr lvl="0">
              <a:spcBef>
                <a:spcPct val="0"/>
              </a:spcBef>
              <a:defRPr/>
            </a:pPr>
            <a:endParaRPr lang="en-US" sz="3200" b="1" dirty="0">
              <a:latin typeface="Cambria" pitchFamily="18" charset="0"/>
            </a:endParaRPr>
          </a:p>
        </p:txBody>
      </p:sp>
      <p:sp>
        <p:nvSpPr>
          <p:cNvPr id="5" name="Content Placeholder 4"/>
          <p:cNvSpPr txBox="1">
            <a:spLocks/>
          </p:cNvSpPr>
          <p:nvPr/>
        </p:nvSpPr>
        <p:spPr>
          <a:xfrm>
            <a:off x="457200" y="874514"/>
            <a:ext cx="8229600" cy="3394472"/>
          </a:xfrm>
          <a:prstGeom prst="rect">
            <a:avLst/>
          </a:prstGeom>
        </p:spPr>
        <p:txBody>
          <a:bodyPr lIns="91440" tIns="45720" rIns="91440" bIns="45720" anchor="t"/>
          <a:lstStyle/>
          <a:p>
            <a:pPr marR="0" lvl="0" algn="l" defTabSz="914400" rtl="0" eaLnBrk="1" fontAlgn="auto" latinLnBrk="0" hangingPunct="1">
              <a:lnSpc>
                <a:spcPct val="100000"/>
              </a:lnSpc>
              <a:spcBef>
                <a:spcPct val="20000"/>
              </a:spcBef>
              <a:spcAft>
                <a:spcPts val="0"/>
              </a:spcAft>
              <a:buClrTx/>
              <a:buSzTx/>
              <a:tabLst/>
              <a:defRPr/>
            </a:pPr>
            <a:endParaRPr lang="en-US" sz="2400" dirty="0"/>
          </a:p>
        </p:txBody>
      </p:sp>
      <p:sp>
        <p:nvSpPr>
          <p:cNvPr id="6" name="Title 5">
            <a:extLst>
              <a:ext uri="{FF2B5EF4-FFF2-40B4-BE49-F238E27FC236}">
                <a16:creationId xmlns:a16="http://schemas.microsoft.com/office/drawing/2014/main" id="{2A28EE38-878A-4ACD-B51F-2E811CF88407}"/>
              </a:ext>
            </a:extLst>
          </p:cNvPr>
          <p:cNvSpPr>
            <a:spLocks noGrp="1"/>
          </p:cNvSpPr>
          <p:nvPr>
            <p:ph type="title"/>
          </p:nvPr>
        </p:nvSpPr>
        <p:spPr/>
        <p:txBody>
          <a:bodyPr/>
          <a:lstStyle/>
          <a:p>
            <a:endParaRPr lang="en-US" dirty="0"/>
          </a:p>
        </p:txBody>
      </p:sp>
      <p:sp>
        <p:nvSpPr>
          <p:cNvPr id="7" name="Content Placeholder 6">
            <a:extLst>
              <a:ext uri="{FF2B5EF4-FFF2-40B4-BE49-F238E27FC236}">
                <a16:creationId xmlns:a16="http://schemas.microsoft.com/office/drawing/2014/main" id="{7DA39B5B-3004-48CB-83CB-F026C61F853D}"/>
              </a:ext>
            </a:extLst>
          </p:cNvPr>
          <p:cNvSpPr>
            <a:spLocks noGrp="1"/>
          </p:cNvSpPr>
          <p:nvPr>
            <p:ph idx="1"/>
          </p:nvPr>
        </p:nvSpPr>
        <p:spPr>
          <a:xfrm>
            <a:off x="457200" y="953254"/>
            <a:ext cx="8229600" cy="3579862"/>
          </a:xfrm>
        </p:spPr>
        <p:txBody>
          <a:bodyPr>
            <a:normAutofit/>
          </a:bodyPr>
          <a:lstStyle/>
          <a:p>
            <a:pPr marL="0" indent="0" algn="ctr">
              <a:buNone/>
            </a:pPr>
            <a:endParaRPr lang="en-US" sz="3600" b="1" dirty="0">
              <a:latin typeface="Cambria" panose="02040503050406030204" pitchFamily="18" charset="0"/>
              <a:ea typeface="Cambria" panose="02040503050406030204" pitchFamily="18" charset="0"/>
            </a:endParaRPr>
          </a:p>
          <a:p>
            <a:pPr marL="0" indent="0" algn="ctr">
              <a:buNone/>
            </a:pPr>
            <a:endParaRPr lang="en-US" sz="3600" b="1" dirty="0">
              <a:latin typeface="Cambria" panose="02040503050406030204" pitchFamily="18" charset="0"/>
              <a:ea typeface="Cambria" panose="02040503050406030204" pitchFamily="18" charset="0"/>
            </a:endParaRPr>
          </a:p>
          <a:p>
            <a:pPr marL="0" indent="0" algn="ctr">
              <a:buNone/>
            </a:pPr>
            <a:r>
              <a:rPr lang="en-US" sz="3600" b="1" dirty="0">
                <a:latin typeface="Cambria" panose="02040503050406030204" pitchFamily="18" charset="0"/>
                <a:ea typeface="Cambria" panose="02040503050406030204" pitchFamily="18" charset="0"/>
              </a:rPr>
              <a:t>ROLE OF ETHICS PRACTITIONER</a:t>
            </a:r>
          </a:p>
        </p:txBody>
      </p:sp>
    </p:spTree>
    <p:extLst>
      <p:ext uri="{BB962C8B-B14F-4D97-AF65-F5344CB8AC3E}">
        <p14:creationId xmlns:p14="http://schemas.microsoft.com/office/powerpoint/2010/main" val="1846627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BEA123-B4AD-432C-9011-0C9FBF22BFEC}"/>
              </a:ext>
            </a:extLst>
          </p:cNvPr>
          <p:cNvSpPr>
            <a:spLocks noGrp="1"/>
          </p:cNvSpPr>
          <p:nvPr>
            <p:ph type="title"/>
          </p:nvPr>
        </p:nvSpPr>
        <p:spPr/>
        <p:txBody>
          <a:bodyPr/>
          <a:lstStyle/>
          <a:p>
            <a:r>
              <a:rPr lang="en-US" dirty="0"/>
              <a:t>ADVISING VS. VETTING</a:t>
            </a:r>
          </a:p>
        </p:txBody>
      </p:sp>
      <p:sp>
        <p:nvSpPr>
          <p:cNvPr id="5" name="Text Placeholder 4">
            <a:extLst>
              <a:ext uri="{FF2B5EF4-FFF2-40B4-BE49-F238E27FC236}">
                <a16:creationId xmlns:a16="http://schemas.microsoft.com/office/drawing/2014/main" id="{A8A96456-BA5E-4BB7-849B-4C64EF20800E}"/>
              </a:ext>
            </a:extLst>
          </p:cNvPr>
          <p:cNvSpPr>
            <a:spLocks noGrp="1"/>
          </p:cNvSpPr>
          <p:nvPr>
            <p:ph type="body" idx="1"/>
          </p:nvPr>
        </p:nvSpPr>
        <p:spPr/>
        <p:txBody>
          <a:bodyPr/>
          <a:lstStyle/>
          <a:p>
            <a:r>
              <a:rPr lang="en-US" dirty="0"/>
              <a:t>ADVISING</a:t>
            </a:r>
          </a:p>
        </p:txBody>
      </p:sp>
      <p:sp>
        <p:nvSpPr>
          <p:cNvPr id="6" name="Content Placeholder 5">
            <a:extLst>
              <a:ext uri="{FF2B5EF4-FFF2-40B4-BE49-F238E27FC236}">
                <a16:creationId xmlns:a16="http://schemas.microsoft.com/office/drawing/2014/main" id="{D11CB7C7-3528-4882-B9C4-4CEA0718EA49}"/>
              </a:ext>
            </a:extLst>
          </p:cNvPr>
          <p:cNvSpPr>
            <a:spLocks noGrp="1"/>
          </p:cNvSpPr>
          <p:nvPr>
            <p:ph sz="half" idx="2"/>
          </p:nvPr>
        </p:nvSpPr>
        <p:spPr/>
        <p:txBody>
          <a:bodyPr/>
          <a:lstStyle/>
          <a:p>
            <a:pPr fontAlgn="ctr"/>
            <a:r>
              <a:rPr lang="en-US" dirty="0"/>
              <a:t>Reviewing projects</a:t>
            </a:r>
          </a:p>
          <a:p>
            <a:pPr fontAlgn="ctr"/>
            <a:r>
              <a:rPr lang="en-US" dirty="0"/>
              <a:t>Giving advice</a:t>
            </a:r>
          </a:p>
          <a:p>
            <a:pPr fontAlgn="ctr"/>
            <a:r>
              <a:rPr lang="en-US" dirty="0"/>
              <a:t>Steering direction</a:t>
            </a:r>
          </a:p>
          <a:p>
            <a:pPr marL="0" indent="0">
              <a:buNone/>
            </a:pPr>
            <a:endParaRPr lang="en-US" dirty="0"/>
          </a:p>
        </p:txBody>
      </p:sp>
      <p:sp>
        <p:nvSpPr>
          <p:cNvPr id="7" name="Text Placeholder 6">
            <a:extLst>
              <a:ext uri="{FF2B5EF4-FFF2-40B4-BE49-F238E27FC236}">
                <a16:creationId xmlns:a16="http://schemas.microsoft.com/office/drawing/2014/main" id="{9D5D7854-9913-40F0-AD96-BC233F757888}"/>
              </a:ext>
            </a:extLst>
          </p:cNvPr>
          <p:cNvSpPr>
            <a:spLocks noGrp="1"/>
          </p:cNvSpPr>
          <p:nvPr>
            <p:ph type="body" sz="quarter" idx="3"/>
          </p:nvPr>
        </p:nvSpPr>
        <p:spPr/>
        <p:txBody>
          <a:bodyPr/>
          <a:lstStyle/>
          <a:p>
            <a:r>
              <a:rPr lang="en-US" dirty="0"/>
              <a:t>VETTING</a:t>
            </a:r>
          </a:p>
        </p:txBody>
      </p:sp>
      <p:sp>
        <p:nvSpPr>
          <p:cNvPr id="8" name="Content Placeholder 7">
            <a:extLst>
              <a:ext uri="{FF2B5EF4-FFF2-40B4-BE49-F238E27FC236}">
                <a16:creationId xmlns:a16="http://schemas.microsoft.com/office/drawing/2014/main" id="{1676BA3C-0674-4942-AAD4-C471C90A0B6A}"/>
              </a:ext>
            </a:extLst>
          </p:cNvPr>
          <p:cNvSpPr>
            <a:spLocks noGrp="1"/>
          </p:cNvSpPr>
          <p:nvPr>
            <p:ph sz="quarter" idx="4"/>
          </p:nvPr>
        </p:nvSpPr>
        <p:spPr/>
        <p:txBody>
          <a:bodyPr/>
          <a:lstStyle/>
          <a:p>
            <a:pPr fontAlgn="ctr"/>
            <a:r>
              <a:rPr lang="en-US" dirty="0"/>
              <a:t>Approving projects</a:t>
            </a:r>
          </a:p>
          <a:p>
            <a:pPr fontAlgn="ctr"/>
            <a:r>
              <a:rPr lang="en-US" dirty="0"/>
              <a:t>Giving clear "yes”/"no“/ “It depends” answers</a:t>
            </a:r>
          </a:p>
          <a:p>
            <a:pPr fontAlgn="ctr"/>
            <a:r>
              <a:rPr lang="en-US" dirty="0"/>
              <a:t>Gatekeeper</a:t>
            </a:r>
          </a:p>
          <a:p>
            <a:pPr fontAlgn="ctr"/>
            <a:r>
              <a:rPr lang="en-US" dirty="0"/>
              <a:t>Essential Vetting</a:t>
            </a:r>
          </a:p>
          <a:p>
            <a:pPr marL="0" indent="0">
              <a:buNone/>
            </a:pPr>
            <a:endParaRPr lang="en-US" dirty="0"/>
          </a:p>
        </p:txBody>
      </p:sp>
      <p:sp>
        <p:nvSpPr>
          <p:cNvPr id="11" name="TextBox 10">
            <a:extLst>
              <a:ext uri="{FF2B5EF4-FFF2-40B4-BE49-F238E27FC236}">
                <a16:creationId xmlns:a16="http://schemas.microsoft.com/office/drawing/2014/main" id="{698B5C86-B3CC-4F2B-BBFE-E491D4236BD5}"/>
              </a:ext>
            </a:extLst>
          </p:cNvPr>
          <p:cNvSpPr txBox="1"/>
          <p:nvPr/>
        </p:nvSpPr>
        <p:spPr>
          <a:xfrm>
            <a:off x="289932" y="4159405"/>
            <a:ext cx="8686800" cy="615553"/>
          </a:xfrm>
          <a:prstGeom prst="rect">
            <a:avLst/>
          </a:prstGeom>
          <a:noFill/>
        </p:spPr>
        <p:txBody>
          <a:bodyPr wrap="square" rtlCol="0">
            <a:spAutoFit/>
          </a:bodyPr>
          <a:lstStyle/>
          <a:p>
            <a:r>
              <a:rPr lang="en-US" sz="1600" dirty="0"/>
              <a:t>Consult with management and GC as to proper role for a particular project type</a:t>
            </a:r>
          </a:p>
          <a:p>
            <a:endParaRPr lang="en-US" dirty="0"/>
          </a:p>
        </p:txBody>
      </p:sp>
    </p:spTree>
    <p:extLst>
      <p:ext uri="{BB962C8B-B14F-4D97-AF65-F5344CB8AC3E}">
        <p14:creationId xmlns:p14="http://schemas.microsoft.com/office/powerpoint/2010/main" val="2283771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A489C-1AA3-4B4A-A26F-7E887FD9ED5E}"/>
              </a:ext>
            </a:extLst>
          </p:cNvPr>
          <p:cNvSpPr>
            <a:spLocks noGrp="1"/>
          </p:cNvSpPr>
          <p:nvPr>
            <p:ph type="title"/>
          </p:nvPr>
        </p:nvSpPr>
        <p:spPr/>
        <p:txBody>
          <a:bodyPr/>
          <a:lstStyle/>
          <a:p>
            <a:r>
              <a:rPr lang="en-US" dirty="0"/>
              <a:t>ORGANIZATIONAL CONFLICTS</a:t>
            </a:r>
          </a:p>
        </p:txBody>
      </p:sp>
      <p:sp>
        <p:nvSpPr>
          <p:cNvPr id="3" name="Content Placeholder 2">
            <a:extLst>
              <a:ext uri="{FF2B5EF4-FFF2-40B4-BE49-F238E27FC236}">
                <a16:creationId xmlns:a16="http://schemas.microsoft.com/office/drawing/2014/main" id="{4B3A48E6-1C15-43BE-8927-94E8BE82DE79}"/>
              </a:ext>
            </a:extLst>
          </p:cNvPr>
          <p:cNvSpPr txBox="1">
            <a:spLocks/>
          </p:cNvSpPr>
          <p:nvPr/>
        </p:nvSpPr>
        <p:spPr>
          <a:xfrm>
            <a:off x="374573" y="1024569"/>
            <a:ext cx="8312227" cy="239066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Calibri"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Courier New" pitchFamily="49" charset="0"/>
              <a:buChar char="o"/>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ctr"/>
            <a:r>
              <a:rPr lang="en-US" sz="2000" dirty="0"/>
              <a:t>Organizational Conflicts</a:t>
            </a:r>
          </a:p>
          <a:p>
            <a:pPr lvl="1" fontAlgn="ctr"/>
            <a:r>
              <a:rPr lang="en-US" sz="2000" dirty="0"/>
              <a:t>Assessing if a project conflicts with your org's values, or impedes other priorities.</a:t>
            </a:r>
          </a:p>
          <a:p>
            <a:pPr lvl="1" fontAlgn="ctr"/>
            <a:r>
              <a:rPr lang="en-US" sz="2000" dirty="0"/>
              <a:t>Organizational Conflicts frequently create an environment where violations of Standards of Ethical Conduct occur</a:t>
            </a:r>
          </a:p>
          <a:p>
            <a:pPr lvl="2" fontAlgn="ctr"/>
            <a:r>
              <a:rPr lang="en-US" sz="1600" dirty="0"/>
              <a:t>Ex. If your agency has a program that awards a substantial portion of the agency’s budget to a single awardee, that might not </a:t>
            </a:r>
            <a:r>
              <a:rPr lang="en-US" sz="1600" i="1" dirty="0"/>
              <a:t>per se </a:t>
            </a:r>
            <a:r>
              <a:rPr lang="en-US" sz="1600" dirty="0"/>
              <a:t>violate any ethics rules but creates an environment where the possibility of endorsement/misuse of position is heightened.</a:t>
            </a:r>
          </a:p>
          <a:p>
            <a:pPr marL="914400" lvl="2" indent="0" fontAlgn="ctr">
              <a:buFont typeface="Arial" pitchFamily="34" charset="0"/>
              <a:buNone/>
            </a:pPr>
            <a:endParaRPr lang="en-US" sz="2000" dirty="0"/>
          </a:p>
          <a:p>
            <a:pPr marL="457200" lvl="1" indent="0" fontAlgn="ctr">
              <a:buFont typeface="Calibri" pitchFamily="34" charset="0"/>
              <a:buNone/>
            </a:pPr>
            <a:endParaRPr lang="en-US" sz="2000" dirty="0"/>
          </a:p>
        </p:txBody>
      </p:sp>
    </p:spTree>
    <p:extLst>
      <p:ext uri="{BB962C8B-B14F-4D97-AF65-F5344CB8AC3E}">
        <p14:creationId xmlns:p14="http://schemas.microsoft.com/office/powerpoint/2010/main" val="1736823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1E76F-8C1F-4C63-B93A-AAE6EBE495E6}"/>
              </a:ext>
            </a:extLst>
          </p:cNvPr>
          <p:cNvSpPr>
            <a:spLocks noGrp="1"/>
          </p:cNvSpPr>
          <p:nvPr>
            <p:ph type="title"/>
          </p:nvPr>
        </p:nvSpPr>
        <p:spPr/>
        <p:txBody>
          <a:bodyPr/>
          <a:lstStyle/>
          <a:p>
            <a:r>
              <a:rPr lang="en-US" dirty="0"/>
              <a:t>ENTERPRISE RISK MANAGEMENT</a:t>
            </a:r>
          </a:p>
        </p:txBody>
      </p:sp>
      <p:sp>
        <p:nvSpPr>
          <p:cNvPr id="3" name="Content Placeholder 2">
            <a:extLst>
              <a:ext uri="{FF2B5EF4-FFF2-40B4-BE49-F238E27FC236}">
                <a16:creationId xmlns:a16="http://schemas.microsoft.com/office/drawing/2014/main" id="{3CCFE673-74A7-4874-A7E5-044771B1A320}"/>
              </a:ext>
            </a:extLst>
          </p:cNvPr>
          <p:cNvSpPr txBox="1">
            <a:spLocks/>
          </p:cNvSpPr>
          <p:nvPr/>
        </p:nvSpPr>
        <p:spPr>
          <a:xfrm>
            <a:off x="244549" y="1445585"/>
            <a:ext cx="8442251" cy="292971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Calibri"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Courier New" pitchFamily="49" charset="0"/>
              <a:buChar char="o"/>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fontAlgn="ctr"/>
            <a:r>
              <a:rPr lang="en-US" sz="2400" i="1" dirty="0"/>
              <a:t>See</a:t>
            </a:r>
            <a:r>
              <a:rPr lang="en-US" sz="2400" dirty="0"/>
              <a:t> IEG "Program Management: Introduction to Enterprise Risk Management"</a:t>
            </a:r>
          </a:p>
          <a:p>
            <a:pPr lvl="1" fontAlgn="ctr"/>
            <a:r>
              <a:rPr lang="en-US" sz="2400" dirty="0"/>
              <a:t>Assessing best use of your resources as an ethics practitioner to lower the risk of violations.</a:t>
            </a:r>
          </a:p>
          <a:p>
            <a:endParaRPr lang="en-US" dirty="0"/>
          </a:p>
        </p:txBody>
      </p:sp>
    </p:spTree>
    <p:extLst>
      <p:ext uri="{BB962C8B-B14F-4D97-AF65-F5344CB8AC3E}">
        <p14:creationId xmlns:p14="http://schemas.microsoft.com/office/powerpoint/2010/main" val="2712658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1A3DB-F849-4D22-A424-18432A725FAB}"/>
              </a:ext>
            </a:extLst>
          </p:cNvPr>
          <p:cNvSpPr>
            <a:spLocks noGrp="1"/>
          </p:cNvSpPr>
          <p:nvPr>
            <p:ph type="title"/>
          </p:nvPr>
        </p:nvSpPr>
        <p:spPr/>
        <p:txBody>
          <a:bodyPr/>
          <a:lstStyle/>
          <a:p>
            <a:endParaRPr lang="en-US" dirty="0"/>
          </a:p>
        </p:txBody>
      </p:sp>
      <p:sp>
        <p:nvSpPr>
          <p:cNvPr id="3" name="Title 1">
            <a:extLst>
              <a:ext uri="{FF2B5EF4-FFF2-40B4-BE49-F238E27FC236}">
                <a16:creationId xmlns:a16="http://schemas.microsoft.com/office/drawing/2014/main" id="{81CA2727-7201-424E-AD03-27BCEB48CE75}"/>
              </a:ext>
            </a:extLst>
          </p:cNvPr>
          <p:cNvSpPr txBox="1">
            <a:spLocks/>
          </p:cNvSpPr>
          <p:nvPr/>
        </p:nvSpPr>
        <p:spPr>
          <a:xfrm>
            <a:off x="1261431" y="1213461"/>
            <a:ext cx="6621137" cy="1388126"/>
          </a:xfrm>
          <a:prstGeom prst="rect">
            <a:avLst/>
          </a:prstGeom>
        </p:spPr>
        <p:txBody>
          <a:bodyPr vert="horz" lIns="91440" tIns="45720" rIns="91440" bIns="45720" rtlCol="0" anchor="ctr">
            <a:noAutofit/>
          </a:bodyPr>
          <a:lstStyle>
            <a:lvl1pPr algn="l" defTabSz="914400" rtl="0" eaLnBrk="1" latinLnBrk="0" hangingPunct="1">
              <a:spcBef>
                <a:spcPct val="0"/>
              </a:spcBef>
              <a:buNone/>
              <a:defRPr sz="3600" b="1" kern="1200">
                <a:solidFill>
                  <a:schemeClr val="tx1"/>
                </a:solidFill>
                <a:latin typeface="Cambria" pitchFamily="18" charset="0"/>
                <a:ea typeface="+mj-ea"/>
                <a:cs typeface="+mj-cs"/>
              </a:defRPr>
            </a:lvl1pPr>
          </a:lstStyle>
          <a:p>
            <a:pPr algn="ctr"/>
            <a:r>
              <a:rPr lang="en-US" dirty="0"/>
              <a:t>APPLYING THE STANDARDS OF ETHICAL CONDUCT</a:t>
            </a:r>
          </a:p>
        </p:txBody>
      </p:sp>
      <p:pic>
        <p:nvPicPr>
          <p:cNvPr id="7" name="Graphic 6" descr="Playbook with solid fill">
            <a:extLst>
              <a:ext uri="{FF2B5EF4-FFF2-40B4-BE49-F238E27FC236}">
                <a16:creationId xmlns:a16="http://schemas.microsoft.com/office/drawing/2014/main" id="{4792CCCC-5BC4-4BB0-9172-E7FD16C80F5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780262" y="2601587"/>
            <a:ext cx="1583473" cy="1506523"/>
          </a:xfrm>
          <a:prstGeom prst="rect">
            <a:avLst/>
          </a:prstGeom>
        </p:spPr>
      </p:pic>
    </p:spTree>
    <p:extLst>
      <p:ext uri="{BB962C8B-B14F-4D97-AF65-F5344CB8AC3E}">
        <p14:creationId xmlns:p14="http://schemas.microsoft.com/office/powerpoint/2010/main" val="3121955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4F603AEFDAEAA4B98BD461796DC3A40" ma:contentTypeVersion="15" ma:contentTypeDescription="Create a new document." ma:contentTypeScope="" ma:versionID="30bc5a97384dce2c02d3fc063cb5ec81">
  <xsd:schema xmlns:xsd="http://www.w3.org/2001/XMLSchema" xmlns:xs="http://www.w3.org/2001/XMLSchema" xmlns:p="http://schemas.microsoft.com/office/2006/metadata/properties" xmlns:ns3="c5bf8590-8b5e-4a1a-8889-526a7d9c3810" xmlns:ns4="54a624c1-20d6-4b1c-b043-7332a3da392d" targetNamespace="http://schemas.microsoft.com/office/2006/metadata/properties" ma:root="true" ma:fieldsID="6dc9584c8c1a060b7137254feb8942df" ns3:_="" ns4:_="">
    <xsd:import namespace="c5bf8590-8b5e-4a1a-8889-526a7d9c3810"/>
    <xsd:import namespace="54a624c1-20d6-4b1c-b043-7332a3da392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4:SharedWithUsers" minOccurs="0"/>
                <xsd:element ref="ns4:SharedWithDetails" minOccurs="0"/>
                <xsd:element ref="ns4:SharingHintHash"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bf8590-8b5e-4a1a-8889-526a7d9c38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4a624c1-20d6-4b1c-b043-7332a3da392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54a624c1-20d6-4b1c-b043-7332a3da392d">
      <UserInfo>
        <DisplayName>Bonnie Nichols</DisplayName>
        <AccountId>22</AccountId>
        <AccountType/>
      </UserInfo>
    </SharedWithUsers>
    <_activity xmlns="c5bf8590-8b5e-4a1a-8889-526a7d9c3810" xsi:nil="true"/>
  </documentManagement>
</p:properties>
</file>

<file path=customXml/itemProps1.xml><?xml version="1.0" encoding="utf-8"?>
<ds:datastoreItem xmlns:ds="http://schemas.openxmlformats.org/officeDocument/2006/customXml" ds:itemID="{82B07B26-F4ED-4766-89CC-921C27689A5B}">
  <ds:schemaRefs>
    <ds:schemaRef ds:uri="http://schemas.microsoft.com/sharepoint/v3/contenttype/forms"/>
  </ds:schemaRefs>
</ds:datastoreItem>
</file>

<file path=customXml/itemProps2.xml><?xml version="1.0" encoding="utf-8"?>
<ds:datastoreItem xmlns:ds="http://schemas.openxmlformats.org/officeDocument/2006/customXml" ds:itemID="{29409C52-DD94-4AF9-92F0-3F6819FBAD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bf8590-8b5e-4a1a-8889-526a7d9c3810"/>
    <ds:schemaRef ds:uri="54a624c1-20d6-4b1c-b043-7332a3da39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4F10C8D-C2E4-4F4E-A478-69FCB97BE2DD}">
  <ds:schemaRefs>
    <ds:schemaRef ds:uri="http://purl.org/dc/dcmitype/"/>
    <ds:schemaRef ds:uri="http://schemas.microsoft.com/office/2006/metadata/properties"/>
    <ds:schemaRef ds:uri="http://www.w3.org/XML/1998/namespace"/>
    <ds:schemaRef ds:uri="http://schemas.microsoft.com/office/infopath/2007/PartnerControls"/>
    <ds:schemaRef ds:uri="54a624c1-20d6-4b1c-b043-7332a3da392d"/>
    <ds:schemaRef ds:uri="http://purl.org/dc/elements/1.1/"/>
    <ds:schemaRef ds:uri="http://schemas.microsoft.com/office/2006/documentManagement/types"/>
    <ds:schemaRef ds:uri="http://schemas.openxmlformats.org/package/2006/metadata/core-properties"/>
    <ds:schemaRef ds:uri="c5bf8590-8b5e-4a1a-8889-526a7d9c3810"/>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186</TotalTime>
  <Words>843</Words>
  <Application>Microsoft Office PowerPoint</Application>
  <PresentationFormat>On-screen Show (16:9)</PresentationFormat>
  <Paragraphs>111</Paragraphs>
  <Slides>22</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Cambria</vt:lpstr>
      <vt:lpstr>Courier New</vt:lpstr>
      <vt:lpstr>Office Theme</vt:lpstr>
      <vt:lpstr>Integrating Ethics into Agency Initiatives and Building Ethical Culture</vt:lpstr>
      <vt:lpstr>PowerPoint Presentation</vt:lpstr>
      <vt:lpstr>“INITIATIVES”</vt:lpstr>
      <vt:lpstr>THREE MAIN TOPICS</vt:lpstr>
      <vt:lpstr>PowerPoint Presentation</vt:lpstr>
      <vt:lpstr>ADVISING VS. VETTING</vt:lpstr>
      <vt:lpstr>ORGANIZATIONAL CONFLICTS</vt:lpstr>
      <vt:lpstr>ENTERPRISE RISK MANAGEMENT</vt:lpstr>
      <vt:lpstr>PowerPoint Presentation</vt:lpstr>
      <vt:lpstr>THREE EXAMPLES</vt:lpstr>
      <vt:lpstr>ENDORSEMENT</vt:lpstr>
      <vt:lpstr>ENDORSEMENT</vt:lpstr>
      <vt:lpstr>ENDORSEMENT</vt:lpstr>
      <vt:lpstr>MISUSE OF POSITION </vt:lpstr>
      <vt:lpstr>MISUSE OF POSITION </vt:lpstr>
      <vt:lpstr>MISUSE OF POSITION</vt:lpstr>
      <vt:lpstr>FORMER EMPLOYEES</vt:lpstr>
      <vt:lpstr>FORMER EMPLOYEES</vt:lpstr>
      <vt:lpstr>PowerPoint Presentation</vt:lpstr>
      <vt:lpstr>BEST PRACTICES</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Kelli Rogowski</dc:creator>
  <cp:lastModifiedBy>Office of General Counsel</cp:lastModifiedBy>
  <cp:revision>18</cp:revision>
  <dcterms:created xsi:type="dcterms:W3CDTF">2014-12-12T22:29:16Z</dcterms:created>
  <dcterms:modified xsi:type="dcterms:W3CDTF">2024-01-10T16:25:54Z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0x01010054F603AEFDAEAA4B98BD461796DC3A40</vt:lpwstr>
  </property>
  <property fmtid="{D5CDD505-2E9C-101B-9397-08002B2CF9AE}" pid="3" name="MSIP_Label_defa4170-0d19-0005-0004-bc88714345d2_Enabled">
    <vt:lpwstr>true</vt:lpwstr>
  </property>
  <property fmtid="{D5CDD505-2E9C-101B-9397-08002B2CF9AE}" pid="4" name="MSIP_Label_defa4170-0d19-0005-0004-bc88714345d2_SetDate">
    <vt:lpwstr>2024-01-08T17:20:41Z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c0abca44-0182-40a9-8010-01ec94254f77</vt:lpwstr>
  </property>
  <property fmtid="{D5CDD505-2E9C-101B-9397-08002B2CF9AE}" pid="8" name="MSIP_Label_defa4170-0d19-0005-0004-bc88714345d2_ActionId">
    <vt:lpwstr>5eddd514-2501-4537-8376-75f214dbdd20</vt:lpwstr>
  </property>
  <property fmtid="{D5CDD505-2E9C-101B-9397-08002B2CF9AE}" pid="9" name="MSIP_Label_defa4170-0d19-0005-0004-bc88714345d2_ContentBits">
    <vt:lpwstr>0</vt:lpwstr>
  </property>
  <property fmtid="{D5CDD505-2E9C-101B-9397-08002B2CF9AE}" pid="10" name="MSIP_Label_a7b100a7-71a6-4539-a0b3-c1c0aac07a3e_Enabled">
    <vt:lpwstr>true</vt:lpwstr>
  </property>
  <property fmtid="{D5CDD505-2E9C-101B-9397-08002B2CF9AE}" pid="11" name="MSIP_Label_a7b100a7-71a6-4539-a0b3-c1c0aac07a3e_SetDate">
    <vt:lpwstr>2024-01-10T15:54:36Z</vt:lpwstr>
  </property>
  <property fmtid="{D5CDD505-2E9C-101B-9397-08002B2CF9AE}" pid="12" name="MSIP_Label_a7b100a7-71a6-4539-a0b3-c1c0aac07a3e_Method">
    <vt:lpwstr>Standard</vt:lpwstr>
  </property>
  <property fmtid="{D5CDD505-2E9C-101B-9397-08002B2CF9AE}" pid="13" name="MSIP_Label_a7b100a7-71a6-4539-a0b3-c1c0aac07a3e_Name">
    <vt:lpwstr>No Classification</vt:lpwstr>
  </property>
  <property fmtid="{D5CDD505-2E9C-101B-9397-08002B2CF9AE}" pid="14" name="MSIP_Label_a7b100a7-71a6-4539-a0b3-c1c0aac07a3e_SiteId">
    <vt:lpwstr>60d106b4-8205-440e-92ba-b0f3fd2aea2e</vt:lpwstr>
  </property>
  <property fmtid="{D5CDD505-2E9C-101B-9397-08002B2CF9AE}" pid="15" name="MSIP_Label_a7b100a7-71a6-4539-a0b3-c1c0aac07a3e_ActionId">
    <vt:lpwstr>c93f6827-14f4-4cc1-a6a0-7adad6eb7e44</vt:lpwstr>
  </property>
  <property fmtid="{D5CDD505-2E9C-101B-9397-08002B2CF9AE}" pid="16" name="MSIP_Label_a7b100a7-71a6-4539-a0b3-c1c0aac07a3e_ContentBits">
    <vt:lpwstr>0</vt:lpwstr>
  </property>
</Properties>
</file>