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</p:sldMasterIdLst>
  <p:notesMasterIdLst>
    <p:notesMasterId r:id="rId13"/>
  </p:notesMasterIdLst>
  <p:sldIdLst>
    <p:sldId id="262" r:id="rId6"/>
    <p:sldId id="264" r:id="rId7"/>
    <p:sldId id="263" r:id="rId8"/>
    <p:sldId id="266" r:id="rId9"/>
    <p:sldId id="259" r:id="rId10"/>
    <p:sldId id="267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8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6" y="-13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6EFE0-49E3-40F7-95D6-949E7A6190B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65396-0246-4FCE-924F-A09EE31C9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06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But before we apply this definition to our first holding, a word about the concept of diversified and the concept of EIF.  Do NOT confuse or conflate the 2.</a:t>
            </a:r>
          </a:p>
          <a:p>
            <a:endParaRPr lang="en-US" dirty="0" smtClean="0"/>
          </a:p>
          <a:p>
            <a:r>
              <a:rPr lang="en-US" dirty="0" smtClean="0"/>
              <a:t>(Walk</a:t>
            </a:r>
            <a:r>
              <a:rPr lang="en-US" baseline="0" dirty="0" smtClean="0"/>
              <a:t> through table and note the differences).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 all EIFs are diversified for purposes of 2640.  Sector funds can be </a:t>
            </a:r>
            <a:r>
              <a:rPr lang="en-US" dirty="0" err="1" smtClean="0"/>
              <a:t>eifs</a:t>
            </a:r>
            <a:r>
              <a:rPr lang="en-US" dirty="0" smtClean="0"/>
              <a:t> because they meet the def of publicly traded even though they aren’t diversified.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F5ACA-4E15-4087-B98E-8D953697292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But before we apply this definition to our first holding, a word about the concept of diversified and the concept of EIF.  Do NOT confuse or conflate the 2.</a:t>
            </a:r>
          </a:p>
          <a:p>
            <a:endParaRPr lang="en-US" dirty="0" smtClean="0"/>
          </a:p>
          <a:p>
            <a:r>
              <a:rPr lang="en-US" dirty="0" smtClean="0"/>
              <a:t>(Walk</a:t>
            </a:r>
            <a:r>
              <a:rPr lang="en-US" baseline="0" dirty="0" smtClean="0"/>
              <a:t> through table and note the differences).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 all EIFs are diversified for purposes of 2640.  Sector funds can be </a:t>
            </a:r>
            <a:r>
              <a:rPr lang="en-US" dirty="0" err="1" smtClean="0"/>
              <a:t>eifs</a:t>
            </a:r>
            <a:r>
              <a:rPr lang="en-US" dirty="0" smtClean="0"/>
              <a:t> because they meet the def of publicly traded even though they aren’t diversified.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F5ACA-4E15-4087-B98E-8D953697292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But before we apply this definition to our first holding, a word about the concept of diversified and the concept of EIF.  Do NOT confuse or conflate the 2.</a:t>
            </a:r>
          </a:p>
          <a:p>
            <a:endParaRPr lang="en-US" dirty="0" smtClean="0"/>
          </a:p>
          <a:p>
            <a:r>
              <a:rPr lang="en-US" dirty="0" smtClean="0"/>
              <a:t>(Walk</a:t>
            </a:r>
            <a:r>
              <a:rPr lang="en-US" baseline="0" dirty="0" smtClean="0"/>
              <a:t> through table and note the differences).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 all EIFs are diversified for purposes of 2640.  Sector funds can be </a:t>
            </a:r>
            <a:r>
              <a:rPr lang="en-US" dirty="0" err="1" smtClean="0"/>
              <a:t>eifs</a:t>
            </a:r>
            <a:r>
              <a:rPr lang="en-US" dirty="0" smtClean="0"/>
              <a:t> because they meet the def of publicly traded even though they aren’t diversified.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F5ACA-4E15-4087-B98E-8D953697292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But before we apply this definition to our first holding, a word about the concept of diversified and the concept of EIF.  Do NOT confuse or conflate the 2.</a:t>
            </a:r>
          </a:p>
          <a:p>
            <a:endParaRPr lang="en-US" dirty="0" smtClean="0"/>
          </a:p>
          <a:p>
            <a:r>
              <a:rPr lang="en-US" dirty="0" smtClean="0"/>
              <a:t>(Walk</a:t>
            </a:r>
            <a:r>
              <a:rPr lang="en-US" baseline="0" dirty="0" smtClean="0"/>
              <a:t> through table and note the differences).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 all EIFs are diversified for purposes of 2640.  Sector funds can be </a:t>
            </a:r>
            <a:r>
              <a:rPr lang="en-US" dirty="0" err="1" smtClean="0"/>
              <a:t>eifs</a:t>
            </a:r>
            <a:r>
              <a:rPr lang="en-US" dirty="0" smtClean="0"/>
              <a:t> because they meet the def of publicly traded even though they aren’t diversified.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2F5ACA-4E15-4087-B98E-8D9536972924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39484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317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77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825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0291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0124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1760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89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1391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0363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6817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678FB-1535-495A-87F8-5BF5970E5708}" type="slidenum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652537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77661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1216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0999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0087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8554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792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5508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687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2365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2304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3015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678FB-1535-495A-87F8-5BF5970E5708}" type="slidenum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524397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7766141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1216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0999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00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8554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79269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5508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68788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2365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2304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30153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678FB-1535-495A-87F8-5BF5970E5708}" type="slidenum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524397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3221086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372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47197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2425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1778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32389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06386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544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28480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70992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4409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678FB-1535-495A-87F8-5BF5970E5708}" type="slidenum">
              <a:rPr lang="en-US">
                <a:solidFill>
                  <a:prstClr val="white">
                    <a:shade val="50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96545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C0B81-E174-446B-9C44-BEDF03306590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7324B-2D17-4ABE-B17F-F67A495492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65000"/>
                <a:lumOff val="35000"/>
                <a:alpha val="74000"/>
              </a:schemeClr>
            </a:gs>
            <a:gs pos="100000">
              <a:schemeClr val="bg2">
                <a:shade val="45000"/>
                <a:satMod val="12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065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65000"/>
                <a:lumOff val="35000"/>
                <a:alpha val="74000"/>
              </a:schemeClr>
            </a:gs>
            <a:gs pos="100000">
              <a:schemeClr val="bg2">
                <a:shade val="45000"/>
                <a:satMod val="12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964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65000"/>
                <a:lumOff val="35000"/>
                <a:alpha val="74000"/>
              </a:schemeClr>
            </a:gs>
            <a:gs pos="100000">
              <a:schemeClr val="bg2">
                <a:shade val="45000"/>
                <a:satMod val="12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964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65000"/>
                <a:lumOff val="35000"/>
                <a:alpha val="74000"/>
              </a:schemeClr>
            </a:gs>
            <a:gs pos="100000">
              <a:schemeClr val="bg2">
                <a:shade val="45000"/>
                <a:satMod val="12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A7A49A-1C17-4C91-851F-7552D031E27D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5/18/2016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B25802B-1C1D-47CB-B414-4DFB7A867B42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3444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1066800"/>
            <a:ext cx="8229600" cy="3200400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Excepted Investment Fund</a:t>
            </a:r>
            <a:br>
              <a:rPr lang="en-US" sz="5300" dirty="0" smtClean="0"/>
            </a:br>
            <a:r>
              <a:rPr lang="en-US" sz="5300" dirty="0" smtClean="0"/>
              <a:t>v.</a:t>
            </a:r>
            <a:br>
              <a:rPr lang="en-US" sz="5300" dirty="0" smtClean="0"/>
            </a:br>
            <a:r>
              <a:rPr lang="en-US" sz="5300" dirty="0" smtClean="0"/>
              <a:t>Exemptions for Mutual Funds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46098"/>
            <a:ext cx="6400800" cy="2459502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>
                <a:latin typeface="Calibri" panose="020F0502020204030204" pitchFamily="34" charset="0"/>
              </a:rPr>
              <a:t>Transition Readiness Series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May 19, 2016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064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81000"/>
          </a:xfrm>
        </p:spPr>
        <p:txBody>
          <a:bodyPr>
            <a:normAutofit fontScale="90000"/>
          </a:bodyPr>
          <a:lstStyle/>
          <a:p>
            <a:endParaRPr lang="en-US" sz="6000" b="0" dirty="0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100576"/>
              </p:ext>
            </p:extLst>
          </p:nvPr>
        </p:nvGraphicFramePr>
        <p:xfrm>
          <a:off x="0" y="335281"/>
          <a:ext cx="9144000" cy="6141719"/>
        </p:xfrm>
        <a:graphic>
          <a:graphicData uri="http://schemas.openxmlformats.org/drawingml/2006/table">
            <a:tbl>
              <a:tblPr firstRow="1" bandRow="1"/>
              <a:tblGrid>
                <a:gridCol w="1676400"/>
                <a:gridCol w="3581400"/>
                <a:gridCol w="3886200"/>
              </a:tblGrid>
              <a:tr h="1412267"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b="1" dirty="0" smtClean="0"/>
                        <a:t>Excepted Investment</a:t>
                      </a:r>
                      <a:r>
                        <a:rPr lang="en-US" sz="2800" b="1" baseline="0" dirty="0" smtClean="0"/>
                        <a:t> </a:t>
                      </a:r>
                      <a:r>
                        <a:rPr lang="en-US" sz="2800" b="1" baseline="0" dirty="0" smtClean="0"/>
                        <a:t>Fund (EIFS)</a:t>
                      </a:r>
                    </a:p>
                    <a:p>
                      <a:endParaRPr lang="en-US" sz="2400" b="1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Exemptions</a:t>
                      </a:r>
                      <a:r>
                        <a:rPr lang="en-US" sz="2800" b="1" baseline="0" dirty="0" smtClean="0">
                          <a:solidFill>
                            <a:schemeClr val="tx1"/>
                          </a:solidFill>
                        </a:rPr>
                        <a:t> for Mutual Funds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8677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Year Created </a:t>
                      </a:r>
                      <a:endParaRPr lang="en-US" sz="2400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1978</a:t>
                      </a:r>
                    </a:p>
                    <a:p>
                      <a:endParaRPr lang="en-US" sz="2400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1996</a:t>
                      </a:r>
                      <a:endParaRPr lang="en-US" sz="2400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280893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Law</a:t>
                      </a:r>
                      <a:endParaRPr lang="en-US" sz="2400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Ethics in Government Act (5 USC app 101-112</a:t>
                      </a:r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)</a:t>
                      </a:r>
                    </a:p>
                    <a:p>
                      <a:endParaRPr lang="en-US" sz="2400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i="0" kern="120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Acts affecting a personal financial interest (18 USC 208)</a:t>
                      </a:r>
                      <a:endParaRPr lang="en-US" sz="2400" b="1" i="0" kern="120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88677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Regulation</a:t>
                      </a:r>
                      <a:endParaRPr lang="en-US" sz="2400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5 CFR </a:t>
                      </a:r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2634</a:t>
                      </a:r>
                    </a:p>
                    <a:p>
                      <a:endParaRPr lang="en-US" sz="2400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5 CFR 2640 </a:t>
                      </a:r>
                      <a:endParaRPr lang="en-US" sz="2400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67501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Purpose</a:t>
                      </a:r>
                      <a:endParaRPr lang="en-US" sz="2400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Reduce</a:t>
                      </a:r>
                      <a:r>
                        <a:rPr lang="en-US" sz="2400" b="1" baseline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en-US" sz="2400" b="1" u="sng" baseline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financial disclosure </a:t>
                      </a:r>
                      <a:r>
                        <a:rPr lang="en-US" sz="2400" b="1" baseline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reporting </a:t>
                      </a:r>
                      <a:r>
                        <a:rPr lang="en-US" sz="2400" b="1" baseline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burden</a:t>
                      </a:r>
                    </a:p>
                    <a:p>
                      <a:endParaRPr lang="en-US" sz="2400" b="1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400" b="1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Provide relief from </a:t>
                      </a:r>
                      <a:r>
                        <a:rPr lang="en-US" sz="2400" b="1" u="sng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criminal</a:t>
                      </a:r>
                      <a:r>
                        <a:rPr lang="en-US" sz="2400" b="1" u="sng" baseline="0" dirty="0" smtClean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</a:rPr>
                        <a:t>  conflict of interest statute </a:t>
                      </a:r>
                      <a:endParaRPr lang="en-US" sz="2400" b="1" u="sng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747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092522"/>
              </p:ext>
            </p:extLst>
          </p:nvPr>
        </p:nvGraphicFramePr>
        <p:xfrm>
          <a:off x="457200" y="685800"/>
          <a:ext cx="8229600" cy="591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Excepted Investment Fund</a:t>
                      </a:r>
                    </a:p>
                    <a:p>
                      <a:endParaRPr lang="en-US" sz="24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Mutual Fund </a:t>
                      </a:r>
                      <a:endParaRPr lang="en-US" sz="28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2400" b="1" i="1" u="sng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Financial Disclosure Concept</a:t>
                      </a:r>
                      <a:endParaRPr kumimoji="0" lang="en-US" sz="2400" kern="1200" dirty="0" smtClean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Determines if Holdings of Fund are Reportable under the EIGA Financial Disclosure requirements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400" b="1" i="1" u="sng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Conflict of Interest Concept</a:t>
                      </a:r>
                      <a:endParaRPr kumimoji="0" lang="en-US" sz="2400" kern="1200" dirty="0" smtClean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Determines if Fund is Exempted from 18 USC 208</a:t>
                      </a:r>
                      <a:endParaRPr lang="en-US" sz="2400" dirty="0" smtClean="0">
                        <a:latin typeface="Calibri" pitchFamily="34" charset="0"/>
                      </a:endParaRPr>
                    </a:p>
                    <a:p>
                      <a:endParaRPr lang="en-US" sz="2400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itchFamily="34" charset="0"/>
                        </a:rPr>
                        <a:t>Defined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 in 5 CFR § 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2634.310(c)(2)</a:t>
                      </a:r>
                      <a:endParaRPr lang="en-US" sz="2400" dirty="0" smtClean="0">
                        <a:latin typeface="Calibri" pitchFamily="34" charset="0"/>
                      </a:endParaRPr>
                    </a:p>
                    <a:p>
                      <a:endParaRPr lang="en-US" sz="24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itchFamily="34" charset="0"/>
                        </a:rPr>
                        <a:t>Defined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 in 5 CFR § 2640.102(k)</a:t>
                      </a:r>
                      <a:endParaRPr lang="en-US" sz="2400" dirty="0" smtClean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Calibri" pitchFamily="34" charset="0"/>
                        </a:rPr>
                        <a:t>3-prong test: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en-US" sz="2400" baseline="0" dirty="0" smtClean="0">
                          <a:latin typeface="Calibri" pitchFamily="34" charset="0"/>
                        </a:rPr>
                        <a:t>Widely held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en-US" sz="2400" baseline="0" dirty="0" smtClean="0">
                          <a:latin typeface="Calibri" pitchFamily="34" charset="0"/>
                        </a:rPr>
                        <a:t>Publicly traded or available, OR widely diversified 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en-US" sz="2400" baseline="0" dirty="0" smtClean="0">
                          <a:latin typeface="Calibri" pitchFamily="34" charset="0"/>
                        </a:rPr>
                        <a:t>Independently managed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An</a:t>
                      </a:r>
                      <a:r>
                        <a:rPr kumimoji="0" lang="en-US" sz="2400" kern="1200" baseline="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entity registered with the SEC as a management company under the  Investment Company Act of 1940</a:t>
                      </a:r>
                      <a:endParaRPr lang="en-US" sz="2400" baseline="0" dirty="0" smtClean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2747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bg1">
                    <a:lumMod val="65000"/>
                    <a:lumOff val="35000"/>
                  </a:schemeClr>
                </a:solidFill>
              </a:rPr>
              <a:t>Excepted Investment Fund</a:t>
            </a:r>
            <a:endParaRPr lang="en-US" sz="4800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  <a:ln w="76200"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137160" indent="0">
              <a:buNone/>
            </a:pPr>
            <a:r>
              <a:rPr lang="en-US" dirty="0" smtClean="0"/>
              <a:t> 	</a:t>
            </a:r>
          </a:p>
          <a:p>
            <a:pPr marL="137160" indent="0">
              <a:buNone/>
            </a:pPr>
            <a:r>
              <a:rPr lang="en-US" sz="40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Three-Prong Test:</a:t>
            </a:r>
          </a:p>
          <a:p>
            <a:pPr marL="137160" indent="0">
              <a:buNone/>
            </a:pPr>
            <a:endParaRPr lang="en-US" sz="32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137160" indent="0">
              <a:buNone/>
            </a:pPr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</a:t>
            </a:r>
            <a:r>
              <a:rPr lang="en-US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1.	Widely held;</a:t>
            </a:r>
          </a:p>
          <a:p>
            <a:pPr marL="137160" indent="0">
              <a:buNone/>
            </a:pPr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</a:t>
            </a:r>
            <a:r>
              <a:rPr lang="en-US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2.	Publicly traded or available, or</a:t>
            </a:r>
          </a:p>
          <a:p>
            <a:pPr marL="137160" indent="0">
              <a:buNone/>
            </a:pPr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</a:t>
            </a:r>
            <a:r>
              <a:rPr lang="en-US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	Widely diversified; and</a:t>
            </a:r>
          </a:p>
          <a:p>
            <a:pPr marL="137160" indent="0">
              <a:buNone/>
            </a:pPr>
            <a:r>
              <a:rPr lang="en-US" sz="3200" b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</a:t>
            </a:r>
            <a:r>
              <a:rPr lang="en-US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3. 	Independently managed</a:t>
            </a:r>
          </a:p>
          <a:p>
            <a:pPr marL="137160" indent="0">
              <a:buNone/>
            </a:pPr>
            <a:endParaRPr lang="en-US" sz="32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137160" indent="0">
              <a:buNone/>
            </a:pPr>
            <a:r>
              <a:rPr lang="en-US" sz="32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	If the test is met, the filer does not have to 	disclose the underlying holdings of the 	fund.</a:t>
            </a:r>
            <a:endParaRPr lang="en-US" sz="32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629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sz="4000" dirty="0" smtClean="0"/>
              <a:t>	1. 	Is the fund registered with 			the SEC under the Investment 		Company Act of 1940? </a:t>
            </a:r>
          </a:p>
          <a:p>
            <a:pPr marL="0" indent="0">
              <a:buNone/>
            </a:pPr>
            <a:r>
              <a:rPr lang="en-US" sz="4000" dirty="0" smtClean="0"/>
              <a:t> 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 smtClean="0"/>
              <a:t>	2.	Does the fund have a stated 			policy of concentrating its 			investments? </a:t>
            </a:r>
            <a:endParaRPr lang="en-US" sz="40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  <a:solidFill>
            <a:srgbClr val="CEB966"/>
          </a:solidFill>
        </p:spPr>
        <p:txBody>
          <a:bodyPr vert="horz" anchor="ctr">
            <a:normAutofit fontScale="92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 w="6350"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Lucida Sans"/>
                <a:ea typeface="+mj-ea"/>
                <a:cs typeface="+mj-cs"/>
              </a:rPr>
              <a:t>Exemptions for Mutual Funds</a:t>
            </a:r>
            <a:endParaRPr kumimoji="0" lang="en-US" sz="4800" b="1" i="0" u="none" strike="noStrike" kern="1200" cap="none" spc="0" normalizeH="0" baseline="0" noProof="0" dirty="0">
              <a:ln w="6350">
                <a:noFill/>
              </a:ln>
              <a:solidFill>
                <a:sysClr val="windowText" lastClr="000000">
                  <a:lumMod val="65000"/>
                  <a:lumOff val="35000"/>
                </a:sys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Lucida Sans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4154984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48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NOTE:</a:t>
            </a:r>
            <a:r>
              <a:rPr lang="en-US" sz="3600" i="1" dirty="0" smtClean="0">
                <a:solidFill>
                  <a:prstClr val="black"/>
                </a:solidFill>
                <a:latin typeface="Calibri" pitchFamily="34" charset="0"/>
              </a:rPr>
              <a:t>     Just because something qualifies as an EIF </a:t>
            </a:r>
            <a:r>
              <a:rPr lang="en-US" sz="3600" b="1" i="1" u="sng" dirty="0" smtClean="0">
                <a:solidFill>
                  <a:prstClr val="black"/>
                </a:solidFill>
                <a:latin typeface="Calibri" pitchFamily="34" charset="0"/>
              </a:rPr>
              <a:t>does not mean</a:t>
            </a:r>
            <a:r>
              <a:rPr lang="en-US" sz="3600" i="1" dirty="0" smtClean="0">
                <a:solidFill>
                  <a:prstClr val="black"/>
                </a:solidFill>
                <a:latin typeface="Calibri" pitchFamily="34" charset="0"/>
              </a:rPr>
              <a:t> that it automatically qualifies as a diversified mutual fund that is exempt from 18 U.S.C. § 208.  </a:t>
            </a:r>
          </a:p>
          <a:p>
            <a:endParaRPr lang="en-US" sz="3600" i="1" dirty="0">
              <a:solidFill>
                <a:prstClr val="black"/>
              </a:solidFill>
              <a:latin typeface="Calibri" pitchFamily="34" charset="0"/>
            </a:endParaRPr>
          </a:p>
          <a:p>
            <a:r>
              <a:rPr lang="en-US" sz="3600" i="1" dirty="0" smtClean="0">
                <a:solidFill>
                  <a:prstClr val="black"/>
                </a:solidFill>
                <a:latin typeface="Calibri" pitchFamily="34" charset="0"/>
              </a:rPr>
              <a:t>You must check to see that it qualifies for the diversified mutual fund exemption. </a:t>
            </a:r>
            <a:endParaRPr lang="en-US" sz="3600" dirty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03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52292" t="10370" r="4167"/>
          <a:stretch>
            <a:fillRect/>
          </a:stretch>
        </p:blipFill>
        <p:spPr bwMode="auto">
          <a:xfrm>
            <a:off x="171450" y="2171700"/>
            <a:ext cx="8769927" cy="5077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bg1">
              <a:lumMod val="65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Let’s Exercise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489</Words>
  <Application>Microsoft Office PowerPoint</Application>
  <PresentationFormat>On-screen Show (4:3)</PresentationFormat>
  <Paragraphs>74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Office Theme</vt:lpstr>
      <vt:lpstr>Apex</vt:lpstr>
      <vt:lpstr>1_Apex</vt:lpstr>
      <vt:lpstr>2_Apex</vt:lpstr>
      <vt:lpstr>3_Apex</vt:lpstr>
      <vt:lpstr>Excepted Investment Fund v. Exemptions for Mutual Funds</vt:lpstr>
      <vt:lpstr>PowerPoint Presentation</vt:lpstr>
      <vt:lpstr>PowerPoint Presentation</vt:lpstr>
      <vt:lpstr>Excepted Investment Fund</vt:lpstr>
      <vt:lpstr>PowerPoint Presentation</vt:lpstr>
      <vt:lpstr>PowerPoint Presentation</vt:lpstr>
      <vt:lpstr>Let’s Exercise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Excepted Investment Funds v. Exemptions for Mutual Funds</dc:title>
  <dc:creator>Education</dc:creator>
  <cp:lastModifiedBy>Cheryl L. Kane-Piasecki</cp:lastModifiedBy>
  <cp:revision>20</cp:revision>
  <dcterms:created xsi:type="dcterms:W3CDTF">2014-06-09T13:21:25Z</dcterms:created>
  <dcterms:modified xsi:type="dcterms:W3CDTF">2016-05-18T14:21:36Z</dcterms:modified>
</cp:coreProperties>
</file>