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93455" r:id="rId4"/>
  </p:sldMasterIdLst>
  <p:notesMasterIdLst>
    <p:notesMasterId r:id="rId22"/>
  </p:notesMasterIdLst>
  <p:sldIdLst>
    <p:sldId id="307" r:id="rId5"/>
    <p:sldId id="317" r:id="rId6"/>
    <p:sldId id="319" r:id="rId7"/>
    <p:sldId id="310" r:id="rId8"/>
    <p:sldId id="321" r:id="rId9"/>
    <p:sldId id="332" r:id="rId10"/>
    <p:sldId id="334" r:id="rId11"/>
    <p:sldId id="335" r:id="rId12"/>
    <p:sldId id="333" r:id="rId13"/>
    <p:sldId id="326" r:id="rId14"/>
    <p:sldId id="324" r:id="rId15"/>
    <p:sldId id="328" r:id="rId16"/>
    <p:sldId id="331" r:id="rId17"/>
    <p:sldId id="327" r:id="rId18"/>
    <p:sldId id="323" r:id="rId19"/>
    <p:sldId id="329" r:id="rId20"/>
    <p:sldId id="309" r:id="rId21"/>
  </p:sldIdLst>
  <p:sldSz cx="6858000" cy="51435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F5F7"/>
    <a:srgbClr val="F2F5F8"/>
    <a:srgbClr val="EFF3F6"/>
    <a:srgbClr val="EAF0F2"/>
    <a:srgbClr val="FAD70F"/>
    <a:srgbClr val="FEA81E"/>
    <a:srgbClr val="FECD12"/>
    <a:srgbClr val="925F13"/>
    <a:srgbClr val="D4731B"/>
    <a:srgbClr val="E1880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4" autoAdjust="0"/>
    <p:restoredTop sz="88889" autoAdjust="0"/>
  </p:normalViewPr>
  <p:slideViewPr>
    <p:cSldViewPr snapToGrid="0" snapToObjects="1">
      <p:cViewPr varScale="1">
        <p:scale>
          <a:sx n="64" d="100"/>
          <a:sy n="64" d="100"/>
        </p:scale>
        <p:origin x="906" y="54"/>
      </p:cViewPr>
      <p:guideLst>
        <p:guide orient="horz" pos="1620"/>
        <p:guide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0" d="100"/>
        <a:sy n="140" d="100"/>
      </p:scale>
      <p:origin x="0" y="1496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7.7768765673045165E-2"/>
          <c:y val="2.4349448136535872E-2"/>
          <c:w val="0.88305524874340902"/>
          <c:h val="0.76683381458626587"/>
        </c:manualLayout>
      </c:layout>
      <c:barChart>
        <c:barDir val="col"/>
        <c:grouping val="clustered"/>
        <c:varyColors val="0"/>
        <c:ser>
          <c:idx val="0"/>
          <c:order val="0"/>
          <c:tx>
            <c:strRef>
              <c:f>Sheet1!$B$1</c:f>
              <c:strCache>
                <c:ptCount val="1"/>
                <c:pt idx="0">
                  <c:v>Requests Received</c:v>
                </c:pt>
              </c:strCache>
            </c:strRef>
          </c:tx>
          <c:spPr>
            <a:solidFill>
              <a:schemeClr val="accent1">
                <a:shade val="76000"/>
              </a:schemeClr>
            </a:solidFill>
            <a:ln>
              <a:noFill/>
            </a:ln>
            <a:effectLst/>
          </c:spPr>
          <c:invertIfNegative val="0"/>
          <c:cat>
            <c:strRef>
              <c:f>Sheet1!$A$2:$A$6</c:f>
              <c:strCache>
                <c:ptCount val="5"/>
                <c:pt idx="0">
                  <c:v>FY15</c:v>
                </c:pt>
                <c:pt idx="1">
                  <c:v>FY16</c:v>
                </c:pt>
                <c:pt idx="2">
                  <c:v>FY17</c:v>
                </c:pt>
                <c:pt idx="3">
                  <c:v>FY18</c:v>
                </c:pt>
                <c:pt idx="4">
                  <c:v>FY19</c:v>
                </c:pt>
              </c:strCache>
            </c:strRef>
          </c:cat>
          <c:val>
            <c:numRef>
              <c:f>Sheet1!$B$2:$B$6</c:f>
              <c:numCache>
                <c:formatCode>General</c:formatCode>
                <c:ptCount val="5"/>
                <c:pt idx="0">
                  <c:v>70</c:v>
                </c:pt>
                <c:pt idx="1">
                  <c:v>86</c:v>
                </c:pt>
                <c:pt idx="2">
                  <c:v>471</c:v>
                </c:pt>
                <c:pt idx="3">
                  <c:v>126</c:v>
                </c:pt>
                <c:pt idx="4">
                  <c:v>96</c:v>
                </c:pt>
              </c:numCache>
            </c:numRef>
          </c:val>
        </c:ser>
        <c:ser>
          <c:idx val="1"/>
          <c:order val="1"/>
          <c:tx>
            <c:strRef>
              <c:f>Sheet1!$C$1</c:f>
              <c:strCache>
                <c:ptCount val="1"/>
                <c:pt idx="0">
                  <c:v>Requests Processed</c:v>
                </c:pt>
              </c:strCache>
            </c:strRef>
          </c:tx>
          <c:spPr>
            <a:solidFill>
              <a:schemeClr val="accent1">
                <a:tint val="77000"/>
              </a:schemeClr>
            </a:solidFill>
            <a:ln>
              <a:noFill/>
            </a:ln>
            <a:effectLst/>
          </c:spPr>
          <c:invertIfNegative val="0"/>
          <c:cat>
            <c:strRef>
              <c:f>Sheet1!$A$2:$A$6</c:f>
              <c:strCache>
                <c:ptCount val="5"/>
                <c:pt idx="0">
                  <c:v>FY15</c:v>
                </c:pt>
                <c:pt idx="1">
                  <c:v>FY16</c:v>
                </c:pt>
                <c:pt idx="2">
                  <c:v>FY17</c:v>
                </c:pt>
                <c:pt idx="3">
                  <c:v>FY18</c:v>
                </c:pt>
                <c:pt idx="4">
                  <c:v>FY19</c:v>
                </c:pt>
              </c:strCache>
            </c:strRef>
          </c:cat>
          <c:val>
            <c:numRef>
              <c:f>Sheet1!$C$2:$C$6</c:f>
              <c:numCache>
                <c:formatCode>General</c:formatCode>
                <c:ptCount val="5"/>
                <c:pt idx="0">
                  <c:v>69</c:v>
                </c:pt>
                <c:pt idx="1">
                  <c:v>89</c:v>
                </c:pt>
                <c:pt idx="2">
                  <c:v>329</c:v>
                </c:pt>
                <c:pt idx="3">
                  <c:v>206</c:v>
                </c:pt>
                <c:pt idx="4">
                  <c:v>125</c:v>
                </c:pt>
              </c:numCache>
            </c:numRef>
          </c:val>
        </c:ser>
        <c:dLbls>
          <c:showLegendKey val="0"/>
          <c:showVal val="0"/>
          <c:showCatName val="0"/>
          <c:showSerName val="0"/>
          <c:showPercent val="0"/>
          <c:showBubbleSize val="0"/>
        </c:dLbls>
        <c:gapWidth val="219"/>
        <c:overlap val="-27"/>
        <c:axId val="221642640"/>
        <c:axId val="221639504"/>
      </c:barChart>
      <c:catAx>
        <c:axId val="221642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21639504"/>
        <c:crosses val="autoZero"/>
        <c:auto val="1"/>
        <c:lblAlgn val="ctr"/>
        <c:lblOffset val="100"/>
        <c:noMultiLvlLbl val="0"/>
      </c:catAx>
      <c:valAx>
        <c:axId val="221639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21642640"/>
        <c:crosses val="autoZero"/>
        <c:crossBetween val="between"/>
      </c:valAx>
      <c:spPr>
        <a:noFill/>
        <a:ln>
          <a:noFill/>
        </a:ln>
        <a:effectLst/>
      </c:spPr>
    </c:plotArea>
    <c:legend>
      <c:legendPos val="b"/>
      <c:layout>
        <c:manualLayout>
          <c:xMode val="edge"/>
          <c:yMode val="edge"/>
          <c:x val="0.386452053418679"/>
          <c:y val="0.90896801714844289"/>
          <c:w val="0.61297419290041"/>
          <c:h val="6.67441836321543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9BD93AB-969E-4505-8043-63E9A96C48C7}" type="doc">
      <dgm:prSet loTypeId="urn:microsoft.com/office/officeart/2005/8/layout/chevron1" loCatId="process" qsTypeId="urn:microsoft.com/office/officeart/2005/8/quickstyle/simple1" qsCatId="simple" csTypeId="urn:microsoft.com/office/officeart/2005/8/colors/accent1_2" csCatId="accent1" phldr="1"/>
      <dgm:spPr/>
    </dgm:pt>
    <dgm:pt modelId="{E364B219-FA7F-4CD9-A5C4-FFE402E078AC}">
      <dgm:prSet phldrT="[Text]" custT="1"/>
      <dgm:spPr/>
      <dgm:t>
        <a:bodyPr/>
        <a:lstStyle/>
        <a:p>
          <a:r>
            <a:rPr lang="en-US" sz="1200" dirty="0" smtClean="0"/>
            <a:t>Request submitted</a:t>
          </a:r>
          <a:endParaRPr lang="en-US" sz="1200" dirty="0"/>
        </a:p>
      </dgm:t>
      <dgm:extLst>
        <a:ext uri="{E40237B7-FDA0-4F09-8148-C483321AD2D9}">
          <dgm14:cNvPr xmlns:dgm14="http://schemas.microsoft.com/office/drawing/2010/diagram" id="0" name="" descr="Request Submitted" title="Flow Chart"/>
        </a:ext>
      </dgm:extLst>
    </dgm:pt>
    <dgm:pt modelId="{7714A3DE-B007-47A1-92CC-E34D669275AD}" type="parTrans" cxnId="{0667F7AF-2C4B-4E92-A462-A1DC49FED27D}">
      <dgm:prSet/>
      <dgm:spPr/>
      <dgm:t>
        <a:bodyPr/>
        <a:lstStyle/>
        <a:p>
          <a:endParaRPr lang="en-US"/>
        </a:p>
      </dgm:t>
    </dgm:pt>
    <dgm:pt modelId="{6D298D93-6931-415D-9829-53D2C627A863}" type="sibTrans" cxnId="{0667F7AF-2C4B-4E92-A462-A1DC49FED27D}">
      <dgm:prSet/>
      <dgm:spPr/>
      <dgm:t>
        <a:bodyPr/>
        <a:lstStyle/>
        <a:p>
          <a:endParaRPr lang="en-US"/>
        </a:p>
      </dgm:t>
    </dgm:pt>
    <dgm:pt modelId="{CBFFC769-E94D-4CCE-98A5-7B78FC10CB54}">
      <dgm:prSet phldrT="[Text]" custT="1"/>
      <dgm:spPr/>
      <dgm:t>
        <a:bodyPr/>
        <a:lstStyle/>
        <a:p>
          <a:r>
            <a:rPr lang="en-US" sz="1200" dirty="0" smtClean="0"/>
            <a:t>Search for responsive records	</a:t>
          </a:r>
          <a:endParaRPr lang="en-US" sz="1200" dirty="0"/>
        </a:p>
      </dgm:t>
      <dgm:extLst>
        <a:ext uri="{E40237B7-FDA0-4F09-8148-C483321AD2D9}">
          <dgm14:cNvPr xmlns:dgm14="http://schemas.microsoft.com/office/drawing/2010/diagram" id="0" name="" descr="Search for responsive records" title="Flow Chart"/>
        </a:ext>
      </dgm:extLst>
    </dgm:pt>
    <dgm:pt modelId="{2C359A44-65EF-47B8-835C-C7FFCAE5EFFE}" type="parTrans" cxnId="{75AD861A-6B9D-4699-9FAF-1793FCC48230}">
      <dgm:prSet/>
      <dgm:spPr/>
      <dgm:t>
        <a:bodyPr/>
        <a:lstStyle/>
        <a:p>
          <a:endParaRPr lang="en-US"/>
        </a:p>
      </dgm:t>
    </dgm:pt>
    <dgm:pt modelId="{846F77B9-56B6-4A53-9CC1-1B12CF20A49B}" type="sibTrans" cxnId="{75AD861A-6B9D-4699-9FAF-1793FCC48230}">
      <dgm:prSet/>
      <dgm:spPr/>
      <dgm:t>
        <a:bodyPr/>
        <a:lstStyle/>
        <a:p>
          <a:endParaRPr lang="en-US"/>
        </a:p>
      </dgm:t>
    </dgm:pt>
    <dgm:pt modelId="{68D609B4-3562-4F53-9B84-F0ADE21D2491}">
      <dgm:prSet phldrT="[Text]" custT="1"/>
      <dgm:spPr/>
      <dgm:t>
        <a:bodyPr/>
        <a:lstStyle/>
        <a:p>
          <a:r>
            <a:rPr lang="en-US" sz="1200" dirty="0" smtClean="0"/>
            <a:t>Review records for disclosure</a:t>
          </a:r>
          <a:endParaRPr lang="en-US" sz="1200" dirty="0"/>
        </a:p>
      </dgm:t>
      <dgm:extLst>
        <a:ext uri="{E40237B7-FDA0-4F09-8148-C483321AD2D9}">
          <dgm14:cNvPr xmlns:dgm14="http://schemas.microsoft.com/office/drawing/2010/diagram" id="0" name="" descr="Review records for disclosure" title="Flow chart"/>
        </a:ext>
      </dgm:extLst>
    </dgm:pt>
    <dgm:pt modelId="{CB9A39DE-F5AF-4BBA-B475-7344A2BECE27}" type="parTrans" cxnId="{F767B9B8-0B59-47FA-A1F8-7A43D92ADCAA}">
      <dgm:prSet/>
      <dgm:spPr/>
      <dgm:t>
        <a:bodyPr/>
        <a:lstStyle/>
        <a:p>
          <a:endParaRPr lang="en-US"/>
        </a:p>
      </dgm:t>
    </dgm:pt>
    <dgm:pt modelId="{01786655-440C-4593-842D-5B6D1BE1ECB3}" type="sibTrans" cxnId="{F767B9B8-0B59-47FA-A1F8-7A43D92ADCAA}">
      <dgm:prSet/>
      <dgm:spPr/>
      <dgm:t>
        <a:bodyPr/>
        <a:lstStyle/>
        <a:p>
          <a:endParaRPr lang="en-US"/>
        </a:p>
      </dgm:t>
    </dgm:pt>
    <dgm:pt modelId="{7408ECA9-6B2D-4727-B9EB-4A3C43966FBE}">
      <dgm:prSet phldrT="[Text]" custT="1"/>
      <dgm:spPr/>
      <dgm:t>
        <a:bodyPr/>
        <a:lstStyle/>
        <a:p>
          <a:r>
            <a:rPr lang="en-US" sz="1200" dirty="0" smtClean="0"/>
            <a:t>Release disclosable info</a:t>
          </a:r>
          <a:endParaRPr lang="en-US" sz="1200" dirty="0"/>
        </a:p>
      </dgm:t>
      <dgm:extLst>
        <a:ext uri="{E40237B7-FDA0-4F09-8148-C483321AD2D9}">
          <dgm14:cNvPr xmlns:dgm14="http://schemas.microsoft.com/office/drawing/2010/diagram" id="0" name="" descr="Release disclosable info" title="Flow chart"/>
        </a:ext>
      </dgm:extLst>
    </dgm:pt>
    <dgm:pt modelId="{0803F6FD-F32B-43EF-ADD3-A08B4F0DEF7A}" type="parTrans" cxnId="{EF8DB8F8-A98E-4753-B1D0-BB7B2B24DB8C}">
      <dgm:prSet/>
      <dgm:spPr/>
      <dgm:t>
        <a:bodyPr/>
        <a:lstStyle/>
        <a:p>
          <a:endParaRPr lang="en-US"/>
        </a:p>
      </dgm:t>
    </dgm:pt>
    <dgm:pt modelId="{7D2465E7-ED2F-4E2B-A87A-D65F2B74729C}" type="sibTrans" cxnId="{EF8DB8F8-A98E-4753-B1D0-BB7B2B24DB8C}">
      <dgm:prSet/>
      <dgm:spPr/>
      <dgm:t>
        <a:bodyPr/>
        <a:lstStyle/>
        <a:p>
          <a:endParaRPr lang="en-US"/>
        </a:p>
      </dgm:t>
    </dgm:pt>
    <dgm:pt modelId="{990421F0-4F33-458C-9128-968E5D6A8769}" type="pres">
      <dgm:prSet presAssocID="{09BD93AB-969E-4505-8043-63E9A96C48C7}" presName="Name0" presStyleCnt="0">
        <dgm:presLayoutVars>
          <dgm:dir/>
          <dgm:animLvl val="lvl"/>
          <dgm:resizeHandles val="exact"/>
        </dgm:presLayoutVars>
      </dgm:prSet>
      <dgm:spPr/>
    </dgm:pt>
    <dgm:pt modelId="{6278EAF4-46EC-465A-8630-D160F5644D53}" type="pres">
      <dgm:prSet presAssocID="{E364B219-FA7F-4CD9-A5C4-FFE402E078AC}" presName="parTxOnly" presStyleLbl="node1" presStyleIdx="0" presStyleCnt="4">
        <dgm:presLayoutVars>
          <dgm:chMax val="0"/>
          <dgm:chPref val="0"/>
          <dgm:bulletEnabled val="1"/>
        </dgm:presLayoutVars>
      </dgm:prSet>
      <dgm:spPr/>
      <dgm:t>
        <a:bodyPr/>
        <a:lstStyle/>
        <a:p>
          <a:endParaRPr lang="en-US"/>
        </a:p>
      </dgm:t>
    </dgm:pt>
    <dgm:pt modelId="{D56E68F8-90F3-4455-ABFD-4D5B489315C0}" type="pres">
      <dgm:prSet presAssocID="{6D298D93-6931-415D-9829-53D2C627A863}" presName="parTxOnlySpace" presStyleCnt="0"/>
      <dgm:spPr/>
    </dgm:pt>
    <dgm:pt modelId="{D1478AB6-70B6-4662-9BB2-0F3D60EF5BAB}" type="pres">
      <dgm:prSet presAssocID="{CBFFC769-E94D-4CCE-98A5-7B78FC10CB54}" presName="parTxOnly" presStyleLbl="node1" presStyleIdx="1" presStyleCnt="4">
        <dgm:presLayoutVars>
          <dgm:chMax val="0"/>
          <dgm:chPref val="0"/>
          <dgm:bulletEnabled val="1"/>
        </dgm:presLayoutVars>
      </dgm:prSet>
      <dgm:spPr/>
      <dgm:t>
        <a:bodyPr/>
        <a:lstStyle/>
        <a:p>
          <a:endParaRPr lang="en-US"/>
        </a:p>
      </dgm:t>
    </dgm:pt>
    <dgm:pt modelId="{C523D579-DE19-4A02-9534-52A5BD4ACE3C}" type="pres">
      <dgm:prSet presAssocID="{846F77B9-56B6-4A53-9CC1-1B12CF20A49B}" presName="parTxOnlySpace" presStyleCnt="0"/>
      <dgm:spPr/>
    </dgm:pt>
    <dgm:pt modelId="{7A661BA5-8B7A-49F5-9815-9E0207CB2653}" type="pres">
      <dgm:prSet presAssocID="{68D609B4-3562-4F53-9B84-F0ADE21D2491}" presName="parTxOnly" presStyleLbl="node1" presStyleIdx="2" presStyleCnt="4">
        <dgm:presLayoutVars>
          <dgm:chMax val="0"/>
          <dgm:chPref val="0"/>
          <dgm:bulletEnabled val="1"/>
        </dgm:presLayoutVars>
      </dgm:prSet>
      <dgm:spPr/>
      <dgm:t>
        <a:bodyPr/>
        <a:lstStyle/>
        <a:p>
          <a:endParaRPr lang="en-US"/>
        </a:p>
      </dgm:t>
    </dgm:pt>
    <dgm:pt modelId="{07DBBF60-EB61-4508-85D6-434B3B8BAD79}" type="pres">
      <dgm:prSet presAssocID="{01786655-440C-4593-842D-5B6D1BE1ECB3}" presName="parTxOnlySpace" presStyleCnt="0"/>
      <dgm:spPr/>
    </dgm:pt>
    <dgm:pt modelId="{E7AB6C56-C219-413F-811F-E70A05B4E482}" type="pres">
      <dgm:prSet presAssocID="{7408ECA9-6B2D-4727-B9EB-4A3C43966FBE}" presName="parTxOnly" presStyleLbl="node1" presStyleIdx="3" presStyleCnt="4">
        <dgm:presLayoutVars>
          <dgm:chMax val="0"/>
          <dgm:chPref val="0"/>
          <dgm:bulletEnabled val="1"/>
        </dgm:presLayoutVars>
      </dgm:prSet>
      <dgm:spPr/>
      <dgm:t>
        <a:bodyPr/>
        <a:lstStyle/>
        <a:p>
          <a:endParaRPr lang="en-US"/>
        </a:p>
      </dgm:t>
    </dgm:pt>
  </dgm:ptLst>
  <dgm:cxnLst>
    <dgm:cxn modelId="{B56EB7AC-EF67-4D58-9B9C-B450DC71AA76}" type="presOf" srcId="{CBFFC769-E94D-4CCE-98A5-7B78FC10CB54}" destId="{D1478AB6-70B6-4662-9BB2-0F3D60EF5BAB}" srcOrd="0" destOrd="0" presId="urn:microsoft.com/office/officeart/2005/8/layout/chevron1"/>
    <dgm:cxn modelId="{EF8DB8F8-A98E-4753-B1D0-BB7B2B24DB8C}" srcId="{09BD93AB-969E-4505-8043-63E9A96C48C7}" destId="{7408ECA9-6B2D-4727-B9EB-4A3C43966FBE}" srcOrd="3" destOrd="0" parTransId="{0803F6FD-F32B-43EF-ADD3-A08B4F0DEF7A}" sibTransId="{7D2465E7-ED2F-4E2B-A87A-D65F2B74729C}"/>
    <dgm:cxn modelId="{CA887ED6-2A0E-43D9-A1A9-5BE41273F52F}" type="presOf" srcId="{7408ECA9-6B2D-4727-B9EB-4A3C43966FBE}" destId="{E7AB6C56-C219-413F-811F-E70A05B4E482}" srcOrd="0" destOrd="0" presId="urn:microsoft.com/office/officeart/2005/8/layout/chevron1"/>
    <dgm:cxn modelId="{0667F7AF-2C4B-4E92-A462-A1DC49FED27D}" srcId="{09BD93AB-969E-4505-8043-63E9A96C48C7}" destId="{E364B219-FA7F-4CD9-A5C4-FFE402E078AC}" srcOrd="0" destOrd="0" parTransId="{7714A3DE-B007-47A1-92CC-E34D669275AD}" sibTransId="{6D298D93-6931-415D-9829-53D2C627A863}"/>
    <dgm:cxn modelId="{C6A6E3E5-6B65-4182-AAA7-035ACA873455}" type="presOf" srcId="{68D609B4-3562-4F53-9B84-F0ADE21D2491}" destId="{7A661BA5-8B7A-49F5-9815-9E0207CB2653}" srcOrd="0" destOrd="0" presId="urn:microsoft.com/office/officeart/2005/8/layout/chevron1"/>
    <dgm:cxn modelId="{F5B83E31-4F48-4BD2-9721-58F43DCA241A}" type="presOf" srcId="{E364B219-FA7F-4CD9-A5C4-FFE402E078AC}" destId="{6278EAF4-46EC-465A-8630-D160F5644D53}" srcOrd="0" destOrd="0" presId="urn:microsoft.com/office/officeart/2005/8/layout/chevron1"/>
    <dgm:cxn modelId="{F767B9B8-0B59-47FA-A1F8-7A43D92ADCAA}" srcId="{09BD93AB-969E-4505-8043-63E9A96C48C7}" destId="{68D609B4-3562-4F53-9B84-F0ADE21D2491}" srcOrd="2" destOrd="0" parTransId="{CB9A39DE-F5AF-4BBA-B475-7344A2BECE27}" sibTransId="{01786655-440C-4593-842D-5B6D1BE1ECB3}"/>
    <dgm:cxn modelId="{75AD861A-6B9D-4699-9FAF-1793FCC48230}" srcId="{09BD93AB-969E-4505-8043-63E9A96C48C7}" destId="{CBFFC769-E94D-4CCE-98A5-7B78FC10CB54}" srcOrd="1" destOrd="0" parTransId="{2C359A44-65EF-47B8-835C-C7FFCAE5EFFE}" sibTransId="{846F77B9-56B6-4A53-9CC1-1B12CF20A49B}"/>
    <dgm:cxn modelId="{94E6A34C-57A3-42F4-B6AC-1E6CACD1DAFC}" type="presOf" srcId="{09BD93AB-969E-4505-8043-63E9A96C48C7}" destId="{990421F0-4F33-458C-9128-968E5D6A8769}" srcOrd="0" destOrd="0" presId="urn:microsoft.com/office/officeart/2005/8/layout/chevron1"/>
    <dgm:cxn modelId="{95284D50-A585-4D51-82FA-9AC540106159}" type="presParOf" srcId="{990421F0-4F33-458C-9128-968E5D6A8769}" destId="{6278EAF4-46EC-465A-8630-D160F5644D53}" srcOrd="0" destOrd="0" presId="urn:microsoft.com/office/officeart/2005/8/layout/chevron1"/>
    <dgm:cxn modelId="{76E081F7-ABEC-4E62-895A-57719623311A}" type="presParOf" srcId="{990421F0-4F33-458C-9128-968E5D6A8769}" destId="{D56E68F8-90F3-4455-ABFD-4D5B489315C0}" srcOrd="1" destOrd="0" presId="urn:microsoft.com/office/officeart/2005/8/layout/chevron1"/>
    <dgm:cxn modelId="{1EDD86CF-214C-4ED9-9246-D78E83B7F19D}" type="presParOf" srcId="{990421F0-4F33-458C-9128-968E5D6A8769}" destId="{D1478AB6-70B6-4662-9BB2-0F3D60EF5BAB}" srcOrd="2" destOrd="0" presId="urn:microsoft.com/office/officeart/2005/8/layout/chevron1"/>
    <dgm:cxn modelId="{3B169FFE-32E0-4AEE-BE09-C79B77F6443C}" type="presParOf" srcId="{990421F0-4F33-458C-9128-968E5D6A8769}" destId="{C523D579-DE19-4A02-9534-52A5BD4ACE3C}" srcOrd="3" destOrd="0" presId="urn:microsoft.com/office/officeart/2005/8/layout/chevron1"/>
    <dgm:cxn modelId="{0E17FACE-C573-4B5D-A2C5-CDE2524A3F46}" type="presParOf" srcId="{990421F0-4F33-458C-9128-968E5D6A8769}" destId="{7A661BA5-8B7A-49F5-9815-9E0207CB2653}" srcOrd="4" destOrd="0" presId="urn:microsoft.com/office/officeart/2005/8/layout/chevron1"/>
    <dgm:cxn modelId="{15587B46-D248-4B02-8A4B-F17B74CDA0DF}" type="presParOf" srcId="{990421F0-4F33-458C-9128-968E5D6A8769}" destId="{07DBBF60-EB61-4508-85D6-434B3B8BAD79}" srcOrd="5" destOrd="0" presId="urn:microsoft.com/office/officeart/2005/8/layout/chevron1"/>
    <dgm:cxn modelId="{7E13D6A1-26ED-40BC-8970-B9888A11D0A5}" type="presParOf" srcId="{990421F0-4F33-458C-9128-968E5D6A8769}" destId="{E7AB6C56-C219-413F-811F-E70A05B4E482}"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fld id="{9705EEFB-476E-6B4B-85E7-60BC31382C01}" type="datetimeFigureOut">
              <a:rPr lang="en-US" smtClean="0"/>
              <a:t>2/28/2020</a:t>
            </a:fld>
            <a:endParaRPr lang="en-US"/>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fld id="{9317AFDD-AC4F-7941-AE27-1322C3986B4E}" type="slidenum">
              <a:rPr lang="en-US" smtClean="0"/>
              <a:t>‹#›</a:t>
            </a:fld>
            <a:endParaRPr lang="en-US"/>
          </a:p>
        </p:txBody>
      </p:sp>
    </p:spTree>
    <p:extLst>
      <p:ext uri="{BB962C8B-B14F-4D97-AF65-F5344CB8AC3E}">
        <p14:creationId xmlns:p14="http://schemas.microsoft.com/office/powerpoint/2010/main" val="32872861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5"/>
          </p:nvPr>
        </p:nvSpPr>
        <p:spPr/>
        <p:txBody>
          <a:bodyPr/>
          <a:lstStyle/>
          <a:p>
            <a:fld id="{9317AFDD-AC4F-7941-AE27-1322C3986B4E}" type="slidenum">
              <a:rPr lang="en-US" smtClean="0"/>
              <a:t>1</a:t>
            </a:fld>
            <a:endParaRPr lang="en-US"/>
          </a:p>
        </p:txBody>
      </p:sp>
    </p:spTree>
    <p:extLst>
      <p:ext uri="{BB962C8B-B14F-4D97-AF65-F5344CB8AC3E}">
        <p14:creationId xmlns:p14="http://schemas.microsoft.com/office/powerpoint/2010/main" val="7090923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7AFDD-AC4F-7941-AE27-1322C3986B4E}" type="slidenum">
              <a:rPr lang="en-US" smtClean="0"/>
              <a:t>10</a:t>
            </a:fld>
            <a:endParaRPr lang="en-US"/>
          </a:p>
        </p:txBody>
      </p:sp>
    </p:spTree>
    <p:extLst>
      <p:ext uri="{BB962C8B-B14F-4D97-AF65-F5344CB8AC3E}">
        <p14:creationId xmlns:p14="http://schemas.microsoft.com/office/powerpoint/2010/main" val="39362088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7AFDD-AC4F-7941-AE27-1322C3986B4E}" type="slidenum">
              <a:rPr lang="en-US" smtClean="0"/>
              <a:t>11</a:t>
            </a:fld>
            <a:endParaRPr lang="en-US"/>
          </a:p>
        </p:txBody>
      </p:sp>
    </p:spTree>
    <p:extLst>
      <p:ext uri="{BB962C8B-B14F-4D97-AF65-F5344CB8AC3E}">
        <p14:creationId xmlns:p14="http://schemas.microsoft.com/office/powerpoint/2010/main" val="179935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317AFDD-AC4F-7941-AE27-1322C3986B4E}" type="slidenum">
              <a:rPr lang="en-US" smtClean="0"/>
              <a:t>12</a:t>
            </a:fld>
            <a:endParaRPr lang="en-US"/>
          </a:p>
        </p:txBody>
      </p:sp>
    </p:spTree>
    <p:extLst>
      <p:ext uri="{BB962C8B-B14F-4D97-AF65-F5344CB8AC3E}">
        <p14:creationId xmlns:p14="http://schemas.microsoft.com/office/powerpoint/2010/main" val="2324499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7AFDD-AC4F-7941-AE27-1322C3986B4E}" type="slidenum">
              <a:rPr lang="en-US" smtClean="0"/>
              <a:t>13</a:t>
            </a:fld>
            <a:endParaRPr lang="en-US"/>
          </a:p>
        </p:txBody>
      </p:sp>
    </p:spTree>
    <p:extLst>
      <p:ext uri="{BB962C8B-B14F-4D97-AF65-F5344CB8AC3E}">
        <p14:creationId xmlns:p14="http://schemas.microsoft.com/office/powerpoint/2010/main" val="1180468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5"/>
          </p:nvPr>
        </p:nvSpPr>
        <p:spPr/>
        <p:txBody>
          <a:bodyPr/>
          <a:lstStyle/>
          <a:p>
            <a:fld id="{9317AFDD-AC4F-7941-AE27-1322C3986B4E}" type="slidenum">
              <a:rPr lang="en-US" smtClean="0"/>
              <a:t>14</a:t>
            </a:fld>
            <a:endParaRPr lang="en-US"/>
          </a:p>
        </p:txBody>
      </p:sp>
    </p:spTree>
    <p:extLst>
      <p:ext uri="{BB962C8B-B14F-4D97-AF65-F5344CB8AC3E}">
        <p14:creationId xmlns:p14="http://schemas.microsoft.com/office/powerpoint/2010/main" val="17699432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5"/>
          </p:nvPr>
        </p:nvSpPr>
        <p:spPr/>
        <p:txBody>
          <a:bodyPr/>
          <a:lstStyle/>
          <a:p>
            <a:fld id="{9317AFDD-AC4F-7941-AE27-1322C3986B4E}" type="slidenum">
              <a:rPr lang="en-US" smtClean="0"/>
              <a:t>15</a:t>
            </a:fld>
            <a:endParaRPr lang="en-US"/>
          </a:p>
        </p:txBody>
      </p:sp>
    </p:spTree>
    <p:extLst>
      <p:ext uri="{BB962C8B-B14F-4D97-AF65-F5344CB8AC3E}">
        <p14:creationId xmlns:p14="http://schemas.microsoft.com/office/powerpoint/2010/main" val="40647364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7AFDD-AC4F-7941-AE27-1322C3986B4E}" type="slidenum">
              <a:rPr lang="en-US" smtClean="0"/>
              <a:t>16</a:t>
            </a:fld>
            <a:endParaRPr lang="en-US"/>
          </a:p>
        </p:txBody>
      </p:sp>
    </p:spTree>
    <p:extLst>
      <p:ext uri="{BB962C8B-B14F-4D97-AF65-F5344CB8AC3E}">
        <p14:creationId xmlns:p14="http://schemas.microsoft.com/office/powerpoint/2010/main" val="9699892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7AFDD-AC4F-7941-AE27-1322C3986B4E}" type="slidenum">
              <a:rPr lang="en-US" smtClean="0"/>
              <a:t>17</a:t>
            </a:fld>
            <a:endParaRPr lang="en-US"/>
          </a:p>
        </p:txBody>
      </p:sp>
    </p:spTree>
    <p:extLst>
      <p:ext uri="{BB962C8B-B14F-4D97-AF65-F5344CB8AC3E}">
        <p14:creationId xmlns:p14="http://schemas.microsoft.com/office/powerpoint/2010/main" val="3913697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5"/>
          </p:nvPr>
        </p:nvSpPr>
        <p:spPr/>
        <p:txBody>
          <a:bodyPr/>
          <a:lstStyle/>
          <a:p>
            <a:fld id="{9317AFDD-AC4F-7941-AE27-1322C3986B4E}" type="slidenum">
              <a:rPr lang="en-US" smtClean="0"/>
              <a:t>2</a:t>
            </a:fld>
            <a:endParaRPr lang="en-US"/>
          </a:p>
        </p:txBody>
      </p:sp>
    </p:spTree>
    <p:extLst>
      <p:ext uri="{BB962C8B-B14F-4D97-AF65-F5344CB8AC3E}">
        <p14:creationId xmlns:p14="http://schemas.microsoft.com/office/powerpoint/2010/main" val="505517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7AFDD-AC4F-7941-AE27-1322C3986B4E}" type="slidenum">
              <a:rPr lang="en-US" smtClean="0"/>
              <a:t>3</a:t>
            </a:fld>
            <a:endParaRPr lang="en-US"/>
          </a:p>
        </p:txBody>
      </p:sp>
    </p:spTree>
    <p:extLst>
      <p:ext uri="{BB962C8B-B14F-4D97-AF65-F5344CB8AC3E}">
        <p14:creationId xmlns:p14="http://schemas.microsoft.com/office/powerpoint/2010/main" val="37852805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7AFDD-AC4F-7941-AE27-1322C3986B4E}" type="slidenum">
              <a:rPr lang="en-US" smtClean="0"/>
              <a:t>4</a:t>
            </a:fld>
            <a:endParaRPr lang="en-US"/>
          </a:p>
        </p:txBody>
      </p:sp>
    </p:spTree>
    <p:extLst>
      <p:ext uri="{BB962C8B-B14F-4D97-AF65-F5344CB8AC3E}">
        <p14:creationId xmlns:p14="http://schemas.microsoft.com/office/powerpoint/2010/main" val="3438402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defTabSz="966529">
              <a:defRPr/>
            </a:pPr>
            <a:endParaRPr lang="en-US" baseline="0" dirty="0" smtClean="0"/>
          </a:p>
        </p:txBody>
      </p:sp>
      <p:sp>
        <p:nvSpPr>
          <p:cNvPr id="4" name="Slide Number Placeholder 3"/>
          <p:cNvSpPr>
            <a:spLocks noGrp="1"/>
          </p:cNvSpPr>
          <p:nvPr>
            <p:ph type="sldNum" sz="quarter" idx="5"/>
          </p:nvPr>
        </p:nvSpPr>
        <p:spPr/>
        <p:txBody>
          <a:bodyPr/>
          <a:lstStyle/>
          <a:p>
            <a:fld id="{9317AFDD-AC4F-7941-AE27-1322C3986B4E}" type="slidenum">
              <a:rPr lang="en-US" smtClean="0"/>
              <a:t>5</a:t>
            </a:fld>
            <a:endParaRPr lang="en-US"/>
          </a:p>
        </p:txBody>
      </p:sp>
    </p:spTree>
    <p:extLst>
      <p:ext uri="{BB962C8B-B14F-4D97-AF65-F5344CB8AC3E}">
        <p14:creationId xmlns:p14="http://schemas.microsoft.com/office/powerpoint/2010/main" val="754429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5"/>
          </p:nvPr>
        </p:nvSpPr>
        <p:spPr/>
        <p:txBody>
          <a:bodyPr/>
          <a:lstStyle/>
          <a:p>
            <a:fld id="{9317AFDD-AC4F-7941-AE27-1322C3986B4E}" type="slidenum">
              <a:rPr lang="en-US" smtClean="0"/>
              <a:t>6</a:t>
            </a:fld>
            <a:endParaRPr lang="en-US"/>
          </a:p>
        </p:txBody>
      </p:sp>
    </p:spTree>
    <p:extLst>
      <p:ext uri="{BB962C8B-B14F-4D97-AF65-F5344CB8AC3E}">
        <p14:creationId xmlns:p14="http://schemas.microsoft.com/office/powerpoint/2010/main" val="616287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5"/>
          </p:nvPr>
        </p:nvSpPr>
        <p:spPr/>
        <p:txBody>
          <a:bodyPr/>
          <a:lstStyle/>
          <a:p>
            <a:fld id="{9317AFDD-AC4F-7941-AE27-1322C3986B4E}" type="slidenum">
              <a:rPr lang="en-US" smtClean="0"/>
              <a:t>7</a:t>
            </a:fld>
            <a:endParaRPr lang="en-US"/>
          </a:p>
        </p:txBody>
      </p:sp>
    </p:spTree>
    <p:extLst>
      <p:ext uri="{BB962C8B-B14F-4D97-AF65-F5344CB8AC3E}">
        <p14:creationId xmlns:p14="http://schemas.microsoft.com/office/powerpoint/2010/main" val="7690711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7AFDD-AC4F-7941-AE27-1322C3986B4E}" type="slidenum">
              <a:rPr lang="en-US" smtClean="0"/>
              <a:t>8</a:t>
            </a:fld>
            <a:endParaRPr lang="en-US"/>
          </a:p>
        </p:txBody>
      </p:sp>
    </p:spTree>
    <p:extLst>
      <p:ext uri="{BB962C8B-B14F-4D97-AF65-F5344CB8AC3E}">
        <p14:creationId xmlns:p14="http://schemas.microsoft.com/office/powerpoint/2010/main" val="14405796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7AFDD-AC4F-7941-AE27-1322C3986B4E}" type="slidenum">
              <a:rPr lang="en-US" smtClean="0"/>
              <a:t>9</a:t>
            </a:fld>
            <a:endParaRPr lang="en-US"/>
          </a:p>
        </p:txBody>
      </p:sp>
    </p:spTree>
    <p:extLst>
      <p:ext uri="{BB962C8B-B14F-4D97-AF65-F5344CB8AC3E}">
        <p14:creationId xmlns:p14="http://schemas.microsoft.com/office/powerpoint/2010/main" val="3323727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597820"/>
            <a:ext cx="58293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2914650"/>
            <a:ext cx="48006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172835148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23317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205979"/>
            <a:ext cx="154305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205979"/>
            <a:ext cx="451485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17996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2038221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3305176"/>
            <a:ext cx="58293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2180035"/>
            <a:ext cx="58293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1122394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1200151"/>
            <a:ext cx="302895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486150" y="1200151"/>
            <a:ext cx="302895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60594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0" y="1151335"/>
            <a:ext cx="3030141"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1631156"/>
            <a:ext cx="3030141"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70" y="1151335"/>
            <a:ext cx="3031331"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70" y="1631156"/>
            <a:ext cx="3031331"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86824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84712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9224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1" y="204787"/>
            <a:ext cx="2256235"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87" y="204789"/>
            <a:ext cx="3833813"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1" y="1076327"/>
            <a:ext cx="2256235"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18220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3600450"/>
            <a:ext cx="41148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459581"/>
            <a:ext cx="41148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344216" y="4025504"/>
            <a:ext cx="41148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15983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1F5F7"/>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205979"/>
            <a:ext cx="6172200" cy="85725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342900" y="1200151"/>
            <a:ext cx="61722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 id="2147493459" r:id="rId4"/>
    <p:sldLayoutId id="2147493460" r:id="rId5"/>
    <p:sldLayoutId id="2147493461" r:id="rId6"/>
    <p:sldLayoutId id="2147493462" r:id="rId7"/>
    <p:sldLayoutId id="2147493463" r:id="rId8"/>
    <p:sldLayoutId id="2147493464" r:id="rId9"/>
    <p:sldLayoutId id="2147493465" r:id="rId10"/>
    <p:sldLayoutId id="2147493466" r:id="rId11"/>
  </p:sldLayoutIdLst>
  <p:timing>
    <p:tnLst>
      <p:par>
        <p:cTn id="1" dur="indefinite" restart="never" nodeType="tmRoot"/>
      </p:par>
    </p:tnLst>
  </p:timing>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justice.gov/oip/doj-guide-freedom-information-act-0"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hyperlink" Target="https://www.youtube.com/watch?v=fK9lphbKN-w&amp;t=2806s" TargetMode="External"/><Relationship Id="rId4" Type="http://schemas.openxmlformats.org/officeDocument/2006/relationships/hyperlink" Target="https://www.justice.gov/oip/foia-resources"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4F836850-DC04-884E-9AA3-CFFE6FE80E87}"/>
              </a:ext>
            </a:extLst>
          </p:cNvPr>
          <p:cNvPicPr>
            <a:picLocks noChangeAspect="1"/>
          </p:cNvPicPr>
          <p:nvPr/>
        </p:nvPicPr>
        <p:blipFill rotWithShape="1">
          <a:blip r:embed="rId3">
            <a:alphaModFix/>
          </a:blip>
          <a:srcRect l="12500" r="12290" b="34146"/>
          <a:stretch/>
        </p:blipFill>
        <p:spPr>
          <a:xfrm>
            <a:off x="0" y="0"/>
            <a:ext cx="6877210" cy="5143500"/>
          </a:xfrm>
          <a:prstGeom prst="rect">
            <a:avLst/>
          </a:prstGeom>
        </p:spPr>
      </p:pic>
      <p:sp>
        <p:nvSpPr>
          <p:cNvPr id="10" name="Rectangle 9">
            <a:extLst>
              <a:ext uri="{FF2B5EF4-FFF2-40B4-BE49-F238E27FC236}">
                <a16:creationId xmlns:a16="http://schemas.microsoft.com/office/drawing/2014/main" xmlns="" id="{C92E3601-1B33-E145-BAFC-8EB755A712EF}"/>
              </a:ext>
            </a:extLst>
          </p:cNvPr>
          <p:cNvSpPr/>
          <p:nvPr/>
        </p:nvSpPr>
        <p:spPr>
          <a:xfrm>
            <a:off x="1915" y="2046120"/>
            <a:ext cx="5630482" cy="1602561"/>
          </a:xfrm>
          <a:prstGeom prst="rect">
            <a:avLst/>
          </a:prstGeom>
          <a:solidFill>
            <a:schemeClr val="bg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flipH="1">
            <a:off x="1600200" y="3479181"/>
            <a:ext cx="5277010" cy="1362643"/>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1916" y="353919"/>
            <a:ext cx="1991379" cy="1126537"/>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79830" y="452482"/>
            <a:ext cx="1859677" cy="1027974"/>
          </a:xfrm>
          <a:prstGeom prst="rect">
            <a:avLst/>
          </a:prstGeom>
          <a:noFill/>
        </p:spPr>
        <p:txBody>
          <a:bodyPr wrap="square" rtlCol="0">
            <a:spAutoFit/>
          </a:bodyPr>
          <a:lstStyle/>
          <a:p>
            <a:pPr>
              <a:lnSpc>
                <a:spcPct val="80000"/>
              </a:lnSpc>
            </a:pPr>
            <a:r>
              <a:rPr lang="en-US" sz="2400" b="1" spc="15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March </a:t>
            </a:r>
            <a:r>
              <a:rPr lang="en-US" sz="24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10</a:t>
            </a:r>
            <a:endParaRPr lang="en-US" sz="2400" b="1" spc="15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nSpc>
                <a:spcPct val="80000"/>
              </a:lnSpc>
            </a:pPr>
            <a:r>
              <a:rPr lang="en-US" sz="5200" b="1" spc="3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2020</a:t>
            </a:r>
            <a:endParaRPr lang="en-US" sz="5200" b="1" spc="15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1" name="TextBox 20"/>
          <p:cNvSpPr txBox="1"/>
          <p:nvPr/>
        </p:nvSpPr>
        <p:spPr>
          <a:xfrm>
            <a:off x="4079212" y="322028"/>
            <a:ext cx="2709293" cy="492443"/>
          </a:xfrm>
          <a:prstGeom prst="rect">
            <a:avLst/>
          </a:prstGeom>
          <a:noFill/>
        </p:spPr>
        <p:txBody>
          <a:bodyPr wrap="square" rtlCol="0">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NATIONAL</a:t>
            </a:r>
            <a:endParaRPr lang="en-US" sz="2600" b="1" spc="220" dirty="0">
              <a:solidFill>
                <a:srgbClr val="FAD70F"/>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xmlns="" id="{CA40DA09-7774-F743-8B49-EC59A15FCCF2}"/>
              </a:ext>
            </a:extLst>
          </p:cNvPr>
          <p:cNvSpPr txBox="1"/>
          <p:nvPr/>
        </p:nvSpPr>
        <p:spPr>
          <a:xfrm>
            <a:off x="1746504" y="3529987"/>
            <a:ext cx="5003546" cy="1200329"/>
          </a:xfrm>
          <a:prstGeom prst="rect">
            <a:avLst/>
          </a:prstGeom>
          <a:noFill/>
        </p:spPr>
        <p:txBody>
          <a:bodyPr wrap="square" rtlCol="0" anchor="ctr">
            <a:noAutofit/>
          </a:bodyPr>
          <a:lstStyle/>
          <a:p>
            <a:pPr>
              <a:lnSpc>
                <a:spcPct val="110000"/>
              </a:lnSpc>
            </a:pPr>
            <a:r>
              <a:rPr lang="en-US" sz="1600" dirty="0" smtClean="0">
                <a:solidFill>
                  <a:schemeClr val="tx1">
                    <a:lumMod val="85000"/>
                    <a:lumOff val="15000"/>
                  </a:schemeClr>
                </a:solidFill>
              </a:rPr>
              <a:t>Rachel McRae, Office of Government Ethics</a:t>
            </a:r>
          </a:p>
          <a:p>
            <a:pPr>
              <a:lnSpc>
                <a:spcPct val="110000"/>
              </a:lnSpc>
            </a:pPr>
            <a:r>
              <a:rPr lang="en-US" sz="1600" dirty="0" smtClean="0">
                <a:solidFill>
                  <a:schemeClr val="tx1">
                    <a:lumMod val="85000"/>
                    <a:lumOff val="15000"/>
                  </a:schemeClr>
                </a:solidFill>
              </a:rPr>
              <a:t>Jennifer Matis, Office of Government Ethics</a:t>
            </a:r>
          </a:p>
          <a:p>
            <a:pPr>
              <a:lnSpc>
                <a:spcPct val="110000"/>
              </a:lnSpc>
            </a:pPr>
            <a:r>
              <a:rPr lang="en-US" sz="1600" dirty="0" smtClean="0">
                <a:solidFill>
                  <a:schemeClr val="tx1">
                    <a:lumMod val="85000"/>
                    <a:lumOff val="15000"/>
                  </a:schemeClr>
                </a:solidFill>
              </a:rPr>
              <a:t>Sara Nekou, Office of </a:t>
            </a:r>
            <a:r>
              <a:rPr lang="en-US" sz="1600" smtClean="0">
                <a:solidFill>
                  <a:schemeClr val="tx1">
                    <a:lumMod val="85000"/>
                    <a:lumOff val="15000"/>
                  </a:schemeClr>
                </a:solidFill>
              </a:rPr>
              <a:t>Government Ethics</a:t>
            </a:r>
            <a:endParaRPr lang="en-US" sz="1600" dirty="0">
              <a:solidFill>
                <a:schemeClr val="tx1">
                  <a:lumMod val="85000"/>
                  <a:lumOff val="15000"/>
                </a:schemeClr>
              </a:solidFill>
            </a:endParaRPr>
          </a:p>
        </p:txBody>
      </p:sp>
      <p:sp>
        <p:nvSpPr>
          <p:cNvPr id="8" name="TextBox 7">
            <a:extLst>
              <a:ext uri="{FF2B5EF4-FFF2-40B4-BE49-F238E27FC236}">
                <a16:creationId xmlns:a16="http://schemas.microsoft.com/office/drawing/2014/main" xmlns="" id="{BBB0DD16-59D2-EB47-BEB2-4FFBEF37C9DA}"/>
              </a:ext>
            </a:extLst>
          </p:cNvPr>
          <p:cNvSpPr txBox="1"/>
          <p:nvPr/>
        </p:nvSpPr>
        <p:spPr>
          <a:xfrm>
            <a:off x="1916" y="2055858"/>
            <a:ext cx="5724327" cy="1282484"/>
          </a:xfrm>
          <a:prstGeom prst="rect">
            <a:avLst/>
          </a:prstGeom>
          <a:noFill/>
        </p:spPr>
        <p:txBody>
          <a:bodyPr wrap="square" rtlCol="0" anchor="ctr">
            <a:noAutofit/>
          </a:bodyPr>
          <a:lstStyle/>
          <a:p>
            <a:pPr>
              <a:lnSpc>
                <a:spcPct val="95000"/>
              </a:lnSpc>
            </a:pPr>
            <a:r>
              <a:rPr lang="en-US" sz="2800" dirty="0"/>
              <a:t>Transparency and the Public </a:t>
            </a:r>
            <a:r>
              <a:rPr lang="en-US" sz="2800" dirty="0" smtClean="0"/>
              <a:t>Trust: </a:t>
            </a:r>
            <a:r>
              <a:rPr lang="en-US" sz="1900" dirty="0" smtClean="0"/>
              <a:t>The Disclosure of Ethics Records under the FOIA</a:t>
            </a:r>
            <a:endParaRPr lang="en-US" sz="1900" spc="100" dirty="0">
              <a:solidFill>
                <a:schemeClr val="tx1">
                  <a:lumMod val="85000"/>
                  <a:lumOff val="15000"/>
                </a:schemeClr>
              </a:solidFill>
              <a:ea typeface="Gadugi" panose="020B0502040204020203" pitchFamily="34" charset="0"/>
              <a:cs typeface="Arial" panose="020B0604020202020204" pitchFamily="34" charset="0"/>
            </a:endParaRPr>
          </a:p>
        </p:txBody>
      </p:sp>
      <p:sp>
        <p:nvSpPr>
          <p:cNvPr id="3" name="Rectangle 2">
            <a:extLst>
              <a:ext uri="{FF2B5EF4-FFF2-40B4-BE49-F238E27FC236}">
                <a16:creationId xmlns:a16="http://schemas.microsoft.com/office/drawing/2014/main" xmlns="" id="{C3D07161-4618-6B4B-BD2D-F1EDF1E00443}"/>
              </a:ext>
            </a:extLst>
          </p:cNvPr>
          <p:cNvSpPr/>
          <p:nvPr/>
        </p:nvSpPr>
        <p:spPr>
          <a:xfrm>
            <a:off x="5058545" y="990783"/>
            <a:ext cx="1729961" cy="492443"/>
          </a:xfrm>
          <a:prstGeom prst="rect">
            <a:avLst/>
          </a:prstGeom>
        </p:spPr>
        <p:txBody>
          <a:bodyPr wrap="none">
            <a:spAutoFit/>
          </a:bodyPr>
          <a:lstStyle/>
          <a:p>
            <a:pPr algn="r"/>
            <a:r>
              <a:rPr lang="en-US" sz="2600" b="1" spc="22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SUMMIT</a:t>
            </a:r>
            <a:endParaRPr lang="en-US" sz="2600" spc="220" dirty="0">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xmlns="" id="{2BAE5E8A-36B9-E44A-826A-A53DA0B828C6}"/>
              </a:ext>
            </a:extLst>
          </p:cNvPr>
          <p:cNvSpPr/>
          <p:nvPr/>
        </p:nvSpPr>
        <p:spPr>
          <a:xfrm>
            <a:off x="2418080" y="657739"/>
            <a:ext cx="4370427" cy="492443"/>
          </a:xfrm>
          <a:prstGeom prst="rect">
            <a:avLst/>
          </a:prstGeom>
        </p:spPr>
        <p:txBody>
          <a:bodyPr wrap="none">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GOVERNMENT ETHICS</a:t>
            </a:r>
            <a:endParaRPr lang="en-US" sz="2600" spc="220" dirty="0"/>
          </a:p>
        </p:txBody>
      </p:sp>
    </p:spTree>
    <p:extLst>
      <p:ext uri="{BB962C8B-B14F-4D97-AF65-F5344CB8AC3E}">
        <p14:creationId xmlns:p14="http://schemas.microsoft.com/office/powerpoint/2010/main" val="9418649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916" y="353919"/>
            <a:ext cx="1991379" cy="1126537"/>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79830" y="452482"/>
            <a:ext cx="1859677" cy="929485"/>
          </a:xfrm>
          <a:prstGeom prst="rect">
            <a:avLst/>
          </a:prstGeom>
          <a:noFill/>
        </p:spPr>
        <p:txBody>
          <a:bodyPr wrap="square" rtlCol="0">
            <a:spAutoFit/>
          </a:bodyPr>
          <a:lstStyle/>
          <a:p>
            <a:pPr>
              <a:lnSpc>
                <a:spcPct val="80000"/>
              </a:lnSpc>
            </a:pPr>
            <a:r>
              <a:rPr lang="en-US" sz="2400" b="1" spc="15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Document </a:t>
            </a:r>
          </a:p>
          <a:p>
            <a:pPr>
              <a:lnSpc>
                <a:spcPct val="80000"/>
              </a:lnSpc>
            </a:pPr>
            <a:r>
              <a:rPr lang="en-US" sz="4400" b="1" spc="15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44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#5</a:t>
            </a:r>
            <a:endParaRPr lang="en-US" sz="4800" b="1" spc="15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1" name="TextBox 20"/>
          <p:cNvSpPr txBox="1"/>
          <p:nvPr/>
        </p:nvSpPr>
        <p:spPr>
          <a:xfrm>
            <a:off x="4079212" y="322028"/>
            <a:ext cx="2709293" cy="492443"/>
          </a:xfrm>
          <a:prstGeom prst="rect">
            <a:avLst/>
          </a:prstGeom>
          <a:noFill/>
        </p:spPr>
        <p:txBody>
          <a:bodyPr wrap="square" rtlCol="0">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NATIONAL</a:t>
            </a:r>
            <a:endParaRPr lang="en-US" sz="2600" b="1" spc="220" dirty="0">
              <a:solidFill>
                <a:srgbClr val="FAD70F"/>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xmlns="" id="{C3D07161-4618-6B4B-BD2D-F1EDF1E00443}"/>
              </a:ext>
            </a:extLst>
          </p:cNvPr>
          <p:cNvSpPr/>
          <p:nvPr/>
        </p:nvSpPr>
        <p:spPr>
          <a:xfrm>
            <a:off x="5058545" y="990783"/>
            <a:ext cx="1729961" cy="492443"/>
          </a:xfrm>
          <a:prstGeom prst="rect">
            <a:avLst/>
          </a:prstGeom>
        </p:spPr>
        <p:txBody>
          <a:bodyPr wrap="none">
            <a:spAutoFit/>
          </a:bodyPr>
          <a:lstStyle/>
          <a:p>
            <a:pPr algn="r"/>
            <a:r>
              <a:rPr lang="en-US" sz="2600" b="1" spc="22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SUMMIT</a:t>
            </a:r>
            <a:endParaRPr lang="en-US" sz="2600" spc="220" dirty="0">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xmlns="" id="{2BAE5E8A-36B9-E44A-826A-A53DA0B828C6}"/>
              </a:ext>
            </a:extLst>
          </p:cNvPr>
          <p:cNvSpPr/>
          <p:nvPr/>
        </p:nvSpPr>
        <p:spPr>
          <a:xfrm>
            <a:off x="2418080" y="657739"/>
            <a:ext cx="4370427" cy="492443"/>
          </a:xfrm>
          <a:prstGeom prst="rect">
            <a:avLst/>
          </a:prstGeom>
        </p:spPr>
        <p:txBody>
          <a:bodyPr wrap="none">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GOVERNMENT ETHICS</a:t>
            </a:r>
            <a:endParaRPr lang="en-US" sz="2600" spc="220" dirty="0"/>
          </a:p>
        </p:txBody>
      </p:sp>
      <p:pic>
        <p:nvPicPr>
          <p:cNvPr id="5" name="Picture 4" descr="Screenshot of handout document #4, an email from an ethics official to her OGE desk officer. " title="Handoug"/>
          <p:cNvPicPr>
            <a:picLocks noChangeAspect="1"/>
          </p:cNvPicPr>
          <p:nvPr/>
        </p:nvPicPr>
        <p:blipFill>
          <a:blip r:embed="rId3"/>
          <a:stretch>
            <a:fillRect/>
          </a:stretch>
        </p:blipFill>
        <p:spPr>
          <a:xfrm>
            <a:off x="408496" y="2140086"/>
            <a:ext cx="6099815" cy="1709230"/>
          </a:xfrm>
          <a:prstGeom prst="rect">
            <a:avLst/>
          </a:prstGeom>
        </p:spPr>
      </p:pic>
    </p:spTree>
    <p:extLst>
      <p:ext uri="{BB962C8B-B14F-4D97-AF65-F5344CB8AC3E}">
        <p14:creationId xmlns:p14="http://schemas.microsoft.com/office/powerpoint/2010/main" val="28366551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916" y="353919"/>
            <a:ext cx="1991379" cy="1126537"/>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79830" y="452482"/>
            <a:ext cx="1859677" cy="929485"/>
          </a:xfrm>
          <a:prstGeom prst="rect">
            <a:avLst/>
          </a:prstGeom>
          <a:noFill/>
        </p:spPr>
        <p:txBody>
          <a:bodyPr wrap="square" rtlCol="0">
            <a:spAutoFit/>
          </a:bodyPr>
          <a:lstStyle/>
          <a:p>
            <a:pPr>
              <a:lnSpc>
                <a:spcPct val="80000"/>
              </a:lnSpc>
            </a:pPr>
            <a:r>
              <a:rPr lang="en-US" sz="2400" b="1" spc="15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Document </a:t>
            </a:r>
          </a:p>
          <a:p>
            <a:pPr>
              <a:lnSpc>
                <a:spcPct val="80000"/>
              </a:lnSpc>
            </a:pPr>
            <a:r>
              <a:rPr lang="en-US" sz="4400" b="1" spc="15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44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#6</a:t>
            </a:r>
            <a:endParaRPr lang="en-US" sz="4800" b="1" spc="15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1" name="TextBox 20"/>
          <p:cNvSpPr txBox="1"/>
          <p:nvPr/>
        </p:nvSpPr>
        <p:spPr>
          <a:xfrm>
            <a:off x="4079212" y="322028"/>
            <a:ext cx="2709293" cy="492443"/>
          </a:xfrm>
          <a:prstGeom prst="rect">
            <a:avLst/>
          </a:prstGeom>
          <a:noFill/>
        </p:spPr>
        <p:txBody>
          <a:bodyPr wrap="square" rtlCol="0">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NATIONAL</a:t>
            </a:r>
            <a:endParaRPr lang="en-US" sz="2600" b="1" spc="220" dirty="0">
              <a:solidFill>
                <a:srgbClr val="FAD70F"/>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xmlns="" id="{C3D07161-4618-6B4B-BD2D-F1EDF1E00443}"/>
              </a:ext>
            </a:extLst>
          </p:cNvPr>
          <p:cNvSpPr/>
          <p:nvPr/>
        </p:nvSpPr>
        <p:spPr>
          <a:xfrm>
            <a:off x="5058545" y="990783"/>
            <a:ext cx="1729961" cy="492443"/>
          </a:xfrm>
          <a:prstGeom prst="rect">
            <a:avLst/>
          </a:prstGeom>
        </p:spPr>
        <p:txBody>
          <a:bodyPr wrap="none">
            <a:spAutoFit/>
          </a:bodyPr>
          <a:lstStyle/>
          <a:p>
            <a:pPr algn="r"/>
            <a:r>
              <a:rPr lang="en-US" sz="2600" b="1" spc="22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SUMMIT</a:t>
            </a:r>
            <a:endParaRPr lang="en-US" sz="2600" spc="220" dirty="0">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xmlns="" id="{2BAE5E8A-36B9-E44A-826A-A53DA0B828C6}"/>
              </a:ext>
            </a:extLst>
          </p:cNvPr>
          <p:cNvSpPr/>
          <p:nvPr/>
        </p:nvSpPr>
        <p:spPr>
          <a:xfrm>
            <a:off x="2418080" y="657739"/>
            <a:ext cx="4370427" cy="492443"/>
          </a:xfrm>
          <a:prstGeom prst="rect">
            <a:avLst/>
          </a:prstGeom>
        </p:spPr>
        <p:txBody>
          <a:bodyPr wrap="none">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GOVERNMENT ETHICS</a:t>
            </a:r>
            <a:endParaRPr lang="en-US" sz="2600" spc="220" dirty="0"/>
          </a:p>
        </p:txBody>
      </p:sp>
      <p:pic>
        <p:nvPicPr>
          <p:cNvPr id="5" name="Picture 4" descr="Screenshot of handout document #6, a STOCK Act notification. " title="Screenshot"/>
          <p:cNvPicPr>
            <a:picLocks noChangeAspect="1"/>
          </p:cNvPicPr>
          <p:nvPr/>
        </p:nvPicPr>
        <p:blipFill>
          <a:blip r:embed="rId3"/>
          <a:stretch>
            <a:fillRect/>
          </a:stretch>
        </p:blipFill>
        <p:spPr>
          <a:xfrm>
            <a:off x="881062" y="1715011"/>
            <a:ext cx="5095875" cy="3314700"/>
          </a:xfrm>
          <a:prstGeom prst="rect">
            <a:avLst/>
          </a:prstGeom>
        </p:spPr>
      </p:pic>
    </p:spTree>
    <p:extLst>
      <p:ext uri="{BB962C8B-B14F-4D97-AF65-F5344CB8AC3E}">
        <p14:creationId xmlns:p14="http://schemas.microsoft.com/office/powerpoint/2010/main" val="39901029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916" y="353919"/>
            <a:ext cx="1991379" cy="1126537"/>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79830" y="452482"/>
            <a:ext cx="1859677" cy="929485"/>
          </a:xfrm>
          <a:prstGeom prst="rect">
            <a:avLst/>
          </a:prstGeom>
          <a:noFill/>
        </p:spPr>
        <p:txBody>
          <a:bodyPr wrap="square" rtlCol="0">
            <a:spAutoFit/>
          </a:bodyPr>
          <a:lstStyle/>
          <a:p>
            <a:pPr>
              <a:lnSpc>
                <a:spcPct val="80000"/>
              </a:lnSpc>
            </a:pPr>
            <a:r>
              <a:rPr lang="en-US" sz="2400" b="1" spc="15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Document </a:t>
            </a:r>
          </a:p>
          <a:p>
            <a:pPr>
              <a:lnSpc>
                <a:spcPct val="80000"/>
              </a:lnSpc>
            </a:pPr>
            <a:r>
              <a:rPr lang="en-US" sz="4400" b="1" spc="15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44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#7</a:t>
            </a:r>
            <a:endParaRPr lang="en-US" sz="4800" b="1" spc="15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1" name="TextBox 20"/>
          <p:cNvSpPr txBox="1"/>
          <p:nvPr/>
        </p:nvSpPr>
        <p:spPr>
          <a:xfrm>
            <a:off x="4079212" y="322028"/>
            <a:ext cx="2709293" cy="492443"/>
          </a:xfrm>
          <a:prstGeom prst="rect">
            <a:avLst/>
          </a:prstGeom>
          <a:noFill/>
        </p:spPr>
        <p:txBody>
          <a:bodyPr wrap="square" rtlCol="0">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NATIONAL</a:t>
            </a:r>
            <a:endParaRPr lang="en-US" sz="2600" b="1" spc="220" dirty="0">
              <a:solidFill>
                <a:srgbClr val="FAD70F"/>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xmlns="" id="{C3D07161-4618-6B4B-BD2D-F1EDF1E00443}"/>
              </a:ext>
            </a:extLst>
          </p:cNvPr>
          <p:cNvSpPr/>
          <p:nvPr/>
        </p:nvSpPr>
        <p:spPr>
          <a:xfrm>
            <a:off x="5058545" y="990783"/>
            <a:ext cx="1729961" cy="492443"/>
          </a:xfrm>
          <a:prstGeom prst="rect">
            <a:avLst/>
          </a:prstGeom>
        </p:spPr>
        <p:txBody>
          <a:bodyPr wrap="none">
            <a:spAutoFit/>
          </a:bodyPr>
          <a:lstStyle/>
          <a:p>
            <a:pPr algn="r"/>
            <a:r>
              <a:rPr lang="en-US" sz="2600" b="1" spc="22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SUMMIT</a:t>
            </a:r>
            <a:endParaRPr lang="en-US" sz="2600" spc="220" dirty="0">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xmlns="" id="{2BAE5E8A-36B9-E44A-826A-A53DA0B828C6}"/>
              </a:ext>
            </a:extLst>
          </p:cNvPr>
          <p:cNvSpPr/>
          <p:nvPr/>
        </p:nvSpPr>
        <p:spPr>
          <a:xfrm>
            <a:off x="2418080" y="657739"/>
            <a:ext cx="4370427" cy="492443"/>
          </a:xfrm>
          <a:prstGeom prst="rect">
            <a:avLst/>
          </a:prstGeom>
        </p:spPr>
        <p:txBody>
          <a:bodyPr wrap="none">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GOVERNMENT ETHICS</a:t>
            </a:r>
            <a:endParaRPr lang="en-US" sz="2600" spc="220" dirty="0"/>
          </a:p>
        </p:txBody>
      </p:sp>
      <p:pic>
        <p:nvPicPr>
          <p:cNvPr id="5" name="Picture 4" descr="Screenshot of handout document #7, emails between an OGE nominee financial disclosure report review and an agency ethics official. " title="Screenshot"/>
          <p:cNvPicPr>
            <a:picLocks noChangeAspect="1"/>
          </p:cNvPicPr>
          <p:nvPr/>
        </p:nvPicPr>
        <p:blipFill>
          <a:blip r:embed="rId3"/>
          <a:stretch>
            <a:fillRect/>
          </a:stretch>
        </p:blipFill>
        <p:spPr>
          <a:xfrm>
            <a:off x="814387" y="1656768"/>
            <a:ext cx="5229225" cy="3333750"/>
          </a:xfrm>
          <a:prstGeom prst="rect">
            <a:avLst/>
          </a:prstGeom>
        </p:spPr>
      </p:pic>
    </p:spTree>
    <p:extLst>
      <p:ext uri="{BB962C8B-B14F-4D97-AF65-F5344CB8AC3E}">
        <p14:creationId xmlns:p14="http://schemas.microsoft.com/office/powerpoint/2010/main" val="28968206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916" y="353919"/>
            <a:ext cx="1991379" cy="1126537"/>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79830" y="452482"/>
            <a:ext cx="1859677" cy="929485"/>
          </a:xfrm>
          <a:prstGeom prst="rect">
            <a:avLst/>
          </a:prstGeom>
          <a:noFill/>
        </p:spPr>
        <p:txBody>
          <a:bodyPr wrap="square" rtlCol="0">
            <a:spAutoFit/>
          </a:bodyPr>
          <a:lstStyle/>
          <a:p>
            <a:pPr>
              <a:lnSpc>
                <a:spcPct val="80000"/>
              </a:lnSpc>
            </a:pPr>
            <a:r>
              <a:rPr lang="en-US" sz="2400" b="1" spc="15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Document </a:t>
            </a:r>
          </a:p>
          <a:p>
            <a:pPr>
              <a:lnSpc>
                <a:spcPct val="80000"/>
              </a:lnSpc>
            </a:pPr>
            <a:r>
              <a:rPr lang="en-US" sz="4400" b="1" spc="15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44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#7</a:t>
            </a:r>
            <a:endParaRPr lang="en-US" sz="4800" b="1" spc="15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1" name="TextBox 20"/>
          <p:cNvSpPr txBox="1"/>
          <p:nvPr/>
        </p:nvSpPr>
        <p:spPr>
          <a:xfrm>
            <a:off x="4079212" y="322028"/>
            <a:ext cx="2709293" cy="492443"/>
          </a:xfrm>
          <a:prstGeom prst="rect">
            <a:avLst/>
          </a:prstGeom>
          <a:noFill/>
        </p:spPr>
        <p:txBody>
          <a:bodyPr wrap="square" rtlCol="0">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NATIONAL</a:t>
            </a:r>
            <a:endParaRPr lang="en-US" sz="2600" b="1" spc="220" dirty="0">
              <a:solidFill>
                <a:srgbClr val="FAD70F"/>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xmlns="" id="{C3D07161-4618-6B4B-BD2D-F1EDF1E00443}"/>
              </a:ext>
            </a:extLst>
          </p:cNvPr>
          <p:cNvSpPr/>
          <p:nvPr/>
        </p:nvSpPr>
        <p:spPr>
          <a:xfrm>
            <a:off x="5058545" y="990783"/>
            <a:ext cx="1729961" cy="492443"/>
          </a:xfrm>
          <a:prstGeom prst="rect">
            <a:avLst/>
          </a:prstGeom>
        </p:spPr>
        <p:txBody>
          <a:bodyPr wrap="none">
            <a:spAutoFit/>
          </a:bodyPr>
          <a:lstStyle/>
          <a:p>
            <a:pPr algn="r"/>
            <a:r>
              <a:rPr lang="en-US" sz="2600" b="1" spc="22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SUMMIT</a:t>
            </a:r>
            <a:endParaRPr lang="en-US" sz="2600" spc="220" dirty="0">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xmlns="" id="{2BAE5E8A-36B9-E44A-826A-A53DA0B828C6}"/>
              </a:ext>
            </a:extLst>
          </p:cNvPr>
          <p:cNvSpPr/>
          <p:nvPr/>
        </p:nvSpPr>
        <p:spPr>
          <a:xfrm>
            <a:off x="2418080" y="657739"/>
            <a:ext cx="4370427" cy="492443"/>
          </a:xfrm>
          <a:prstGeom prst="rect">
            <a:avLst/>
          </a:prstGeom>
        </p:spPr>
        <p:txBody>
          <a:bodyPr wrap="none">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GOVERNMENT ETHICS</a:t>
            </a:r>
            <a:endParaRPr lang="en-US" sz="2600" spc="220" dirty="0"/>
          </a:p>
        </p:txBody>
      </p:sp>
      <p:pic>
        <p:nvPicPr>
          <p:cNvPr id="2" name="Picture 1" descr="Screenshot of handout document #7, emails between an OGE nominee financial disclosure report review and an agency ethics official. " title="Screenshot"/>
          <p:cNvPicPr>
            <a:picLocks noChangeAspect="1"/>
          </p:cNvPicPr>
          <p:nvPr/>
        </p:nvPicPr>
        <p:blipFill>
          <a:blip r:embed="rId3"/>
          <a:stretch>
            <a:fillRect/>
          </a:stretch>
        </p:blipFill>
        <p:spPr>
          <a:xfrm>
            <a:off x="997605" y="2169774"/>
            <a:ext cx="5181600" cy="1990725"/>
          </a:xfrm>
          <a:prstGeom prst="rect">
            <a:avLst/>
          </a:prstGeom>
        </p:spPr>
      </p:pic>
    </p:spTree>
    <p:extLst>
      <p:ext uri="{BB962C8B-B14F-4D97-AF65-F5344CB8AC3E}">
        <p14:creationId xmlns:p14="http://schemas.microsoft.com/office/powerpoint/2010/main" val="14756071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916" y="353919"/>
            <a:ext cx="1991379" cy="1126537"/>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79830" y="452482"/>
            <a:ext cx="1859677" cy="929485"/>
          </a:xfrm>
          <a:prstGeom prst="rect">
            <a:avLst/>
          </a:prstGeom>
          <a:noFill/>
        </p:spPr>
        <p:txBody>
          <a:bodyPr wrap="square" rtlCol="0">
            <a:spAutoFit/>
          </a:bodyPr>
          <a:lstStyle/>
          <a:p>
            <a:pPr>
              <a:lnSpc>
                <a:spcPct val="80000"/>
              </a:lnSpc>
            </a:pPr>
            <a:r>
              <a:rPr lang="en-US" sz="2400" b="1" spc="15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Document </a:t>
            </a:r>
          </a:p>
          <a:p>
            <a:pPr>
              <a:lnSpc>
                <a:spcPct val="80000"/>
              </a:lnSpc>
            </a:pPr>
            <a:r>
              <a:rPr lang="en-US" sz="4400" b="1" spc="15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44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#8</a:t>
            </a:r>
            <a:endParaRPr lang="en-US" sz="4800" b="1" spc="15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1" name="TextBox 20"/>
          <p:cNvSpPr txBox="1"/>
          <p:nvPr/>
        </p:nvSpPr>
        <p:spPr>
          <a:xfrm>
            <a:off x="4079212" y="322028"/>
            <a:ext cx="2709293" cy="492443"/>
          </a:xfrm>
          <a:prstGeom prst="rect">
            <a:avLst/>
          </a:prstGeom>
          <a:noFill/>
        </p:spPr>
        <p:txBody>
          <a:bodyPr wrap="square" rtlCol="0">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NATIONAL</a:t>
            </a:r>
            <a:endParaRPr lang="en-US" sz="2600" b="1" spc="220" dirty="0">
              <a:solidFill>
                <a:srgbClr val="FAD70F"/>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xmlns="" id="{C3D07161-4618-6B4B-BD2D-F1EDF1E00443}"/>
              </a:ext>
            </a:extLst>
          </p:cNvPr>
          <p:cNvSpPr/>
          <p:nvPr/>
        </p:nvSpPr>
        <p:spPr>
          <a:xfrm>
            <a:off x="5058545" y="990783"/>
            <a:ext cx="1729961" cy="492443"/>
          </a:xfrm>
          <a:prstGeom prst="rect">
            <a:avLst/>
          </a:prstGeom>
        </p:spPr>
        <p:txBody>
          <a:bodyPr wrap="none">
            <a:spAutoFit/>
          </a:bodyPr>
          <a:lstStyle/>
          <a:p>
            <a:pPr algn="r"/>
            <a:r>
              <a:rPr lang="en-US" sz="2600" b="1" spc="22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SUMMIT</a:t>
            </a:r>
            <a:endParaRPr lang="en-US" sz="2600" spc="220" dirty="0">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xmlns="" id="{2BAE5E8A-36B9-E44A-826A-A53DA0B828C6}"/>
              </a:ext>
            </a:extLst>
          </p:cNvPr>
          <p:cNvSpPr/>
          <p:nvPr/>
        </p:nvSpPr>
        <p:spPr>
          <a:xfrm>
            <a:off x="2418080" y="657739"/>
            <a:ext cx="4370427" cy="492443"/>
          </a:xfrm>
          <a:prstGeom prst="rect">
            <a:avLst/>
          </a:prstGeom>
        </p:spPr>
        <p:txBody>
          <a:bodyPr wrap="none">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GOVERNMENT ETHICS</a:t>
            </a:r>
            <a:endParaRPr lang="en-US" sz="2600" spc="220" dirty="0"/>
          </a:p>
        </p:txBody>
      </p:sp>
      <p:pic>
        <p:nvPicPr>
          <p:cNvPr id="2" name="Picture 1" descr="Screenshot of handout document #8, nominee financial disclosure notes. " title="Screenshot"/>
          <p:cNvPicPr>
            <a:picLocks noChangeAspect="1"/>
          </p:cNvPicPr>
          <p:nvPr/>
        </p:nvPicPr>
        <p:blipFill>
          <a:blip r:embed="rId3"/>
          <a:stretch>
            <a:fillRect/>
          </a:stretch>
        </p:blipFill>
        <p:spPr>
          <a:xfrm>
            <a:off x="997605" y="1514475"/>
            <a:ext cx="5133975" cy="3629025"/>
          </a:xfrm>
          <a:prstGeom prst="rect">
            <a:avLst/>
          </a:prstGeom>
        </p:spPr>
      </p:pic>
    </p:spTree>
    <p:extLst>
      <p:ext uri="{BB962C8B-B14F-4D97-AF65-F5344CB8AC3E}">
        <p14:creationId xmlns:p14="http://schemas.microsoft.com/office/powerpoint/2010/main" val="18373569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79121" y="1935480"/>
            <a:ext cx="4693919" cy="2407920"/>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838201" y="1935480"/>
            <a:ext cx="4297680" cy="2111347"/>
          </a:xfrm>
          <a:prstGeom prst="rect">
            <a:avLst/>
          </a:prstGeom>
          <a:noFill/>
        </p:spPr>
        <p:txBody>
          <a:bodyPr wrap="square" rtlCol="0">
            <a:spAutoFit/>
          </a:bodyPr>
          <a:lstStyle/>
          <a:p>
            <a:pPr>
              <a:lnSpc>
                <a:spcPct val="80000"/>
              </a:lnSpc>
            </a:pPr>
            <a:endParaRPr lang="en-US" sz="20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571500" indent="-571500">
              <a:lnSpc>
                <a:spcPct val="80000"/>
              </a:lnSpc>
              <a:buFont typeface="Arial" panose="020B0604020202020204" pitchFamily="34" charset="0"/>
              <a:buChar char="•"/>
            </a:pPr>
            <a:r>
              <a:rPr lang="en-US" sz="36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Questions?</a:t>
            </a:r>
          </a:p>
          <a:p>
            <a:pPr>
              <a:lnSpc>
                <a:spcPct val="80000"/>
              </a:lnSpc>
            </a:pPr>
            <a:endParaRPr lang="en-US" sz="3600" b="1" spc="15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571500" indent="-571500">
              <a:lnSpc>
                <a:spcPct val="80000"/>
              </a:lnSpc>
              <a:buFont typeface="Arial" panose="020B0604020202020204" pitchFamily="34" charset="0"/>
              <a:buChar char="•"/>
            </a:pPr>
            <a:r>
              <a:rPr lang="en-US" sz="36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Share Best Practices</a:t>
            </a:r>
            <a:endParaRPr lang="en-US" sz="3600" b="1" spc="15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1" name="TextBox 20"/>
          <p:cNvSpPr txBox="1"/>
          <p:nvPr/>
        </p:nvSpPr>
        <p:spPr>
          <a:xfrm>
            <a:off x="4079212" y="322028"/>
            <a:ext cx="2709293" cy="492443"/>
          </a:xfrm>
          <a:prstGeom prst="rect">
            <a:avLst/>
          </a:prstGeom>
          <a:noFill/>
        </p:spPr>
        <p:txBody>
          <a:bodyPr wrap="square" rtlCol="0">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NATIONAL</a:t>
            </a:r>
            <a:endParaRPr lang="en-US" sz="2600" b="1" spc="220" dirty="0">
              <a:solidFill>
                <a:srgbClr val="FAD70F"/>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xmlns="" id="{C3D07161-4618-6B4B-BD2D-F1EDF1E00443}"/>
              </a:ext>
            </a:extLst>
          </p:cNvPr>
          <p:cNvSpPr/>
          <p:nvPr/>
        </p:nvSpPr>
        <p:spPr>
          <a:xfrm>
            <a:off x="5058545" y="990783"/>
            <a:ext cx="1729961" cy="492443"/>
          </a:xfrm>
          <a:prstGeom prst="rect">
            <a:avLst/>
          </a:prstGeom>
        </p:spPr>
        <p:txBody>
          <a:bodyPr wrap="none">
            <a:spAutoFit/>
          </a:bodyPr>
          <a:lstStyle/>
          <a:p>
            <a:pPr algn="r"/>
            <a:r>
              <a:rPr lang="en-US" sz="2600" b="1" spc="22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SUMMIT</a:t>
            </a:r>
            <a:endParaRPr lang="en-US" sz="2600" spc="220" dirty="0">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xmlns="" id="{2BAE5E8A-36B9-E44A-826A-A53DA0B828C6}"/>
              </a:ext>
            </a:extLst>
          </p:cNvPr>
          <p:cNvSpPr/>
          <p:nvPr/>
        </p:nvSpPr>
        <p:spPr>
          <a:xfrm>
            <a:off x="2418080" y="657739"/>
            <a:ext cx="4370427" cy="492443"/>
          </a:xfrm>
          <a:prstGeom prst="rect">
            <a:avLst/>
          </a:prstGeom>
        </p:spPr>
        <p:txBody>
          <a:bodyPr wrap="none">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GOVERNMENT ETHICS</a:t>
            </a:r>
            <a:endParaRPr lang="en-US" sz="2600" spc="220" dirty="0"/>
          </a:p>
        </p:txBody>
      </p:sp>
    </p:spTree>
    <p:extLst>
      <p:ext uri="{BB962C8B-B14F-4D97-AF65-F5344CB8AC3E}">
        <p14:creationId xmlns:p14="http://schemas.microsoft.com/office/powerpoint/2010/main" val="36812616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916" y="353919"/>
            <a:ext cx="1991379" cy="1126537"/>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168009" y="452482"/>
            <a:ext cx="1859677" cy="1027974"/>
          </a:xfrm>
          <a:prstGeom prst="rect">
            <a:avLst/>
          </a:prstGeom>
          <a:noFill/>
        </p:spPr>
        <p:txBody>
          <a:bodyPr wrap="square" rtlCol="0">
            <a:spAutoFit/>
          </a:bodyPr>
          <a:lstStyle/>
          <a:p>
            <a:pPr>
              <a:lnSpc>
                <a:spcPct val="80000"/>
              </a:lnSpc>
            </a:pPr>
            <a:endParaRPr lang="en-US" sz="20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nSpc>
                <a:spcPct val="80000"/>
              </a:lnSpc>
            </a:pPr>
            <a:r>
              <a:rPr lang="en-US" sz="20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Resources</a:t>
            </a:r>
          </a:p>
          <a:p>
            <a:pPr>
              <a:lnSpc>
                <a:spcPct val="80000"/>
              </a:lnSpc>
            </a:pPr>
            <a:endParaRPr lang="en-US" sz="3600" b="1" spc="15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1" name="TextBox 20"/>
          <p:cNvSpPr txBox="1"/>
          <p:nvPr/>
        </p:nvSpPr>
        <p:spPr>
          <a:xfrm>
            <a:off x="4079212" y="322028"/>
            <a:ext cx="2709293" cy="492443"/>
          </a:xfrm>
          <a:prstGeom prst="rect">
            <a:avLst/>
          </a:prstGeom>
          <a:noFill/>
        </p:spPr>
        <p:txBody>
          <a:bodyPr wrap="square" rtlCol="0">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NATIONAL</a:t>
            </a:r>
            <a:endParaRPr lang="en-US" sz="2600" b="1" spc="220" dirty="0">
              <a:solidFill>
                <a:srgbClr val="FAD70F"/>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xmlns="" id="{C3D07161-4618-6B4B-BD2D-F1EDF1E00443}"/>
              </a:ext>
            </a:extLst>
          </p:cNvPr>
          <p:cNvSpPr/>
          <p:nvPr/>
        </p:nvSpPr>
        <p:spPr>
          <a:xfrm>
            <a:off x="5058545" y="990783"/>
            <a:ext cx="1729961" cy="492443"/>
          </a:xfrm>
          <a:prstGeom prst="rect">
            <a:avLst/>
          </a:prstGeom>
        </p:spPr>
        <p:txBody>
          <a:bodyPr wrap="none">
            <a:spAutoFit/>
          </a:bodyPr>
          <a:lstStyle/>
          <a:p>
            <a:pPr algn="r"/>
            <a:r>
              <a:rPr lang="en-US" sz="2600" b="1" spc="22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SUMMIT</a:t>
            </a:r>
            <a:endParaRPr lang="en-US" sz="2600" spc="220" dirty="0">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xmlns="" id="{2BAE5E8A-36B9-E44A-826A-A53DA0B828C6}"/>
              </a:ext>
            </a:extLst>
          </p:cNvPr>
          <p:cNvSpPr/>
          <p:nvPr/>
        </p:nvSpPr>
        <p:spPr>
          <a:xfrm>
            <a:off x="2418080" y="657739"/>
            <a:ext cx="4370427" cy="492443"/>
          </a:xfrm>
          <a:prstGeom prst="rect">
            <a:avLst/>
          </a:prstGeom>
        </p:spPr>
        <p:txBody>
          <a:bodyPr wrap="none">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GOVERNMENT ETHICS</a:t>
            </a:r>
            <a:endParaRPr lang="en-US" sz="2600" spc="220" dirty="0"/>
          </a:p>
        </p:txBody>
      </p:sp>
      <p:sp>
        <p:nvSpPr>
          <p:cNvPr id="7" name="Rectangle 6">
            <a:extLst>
              <a:ext uri="{FF2B5EF4-FFF2-40B4-BE49-F238E27FC236}">
                <a16:creationId xmlns:a16="http://schemas.microsoft.com/office/drawing/2014/main" xmlns="" id="{C92E3601-1B33-E145-BAFC-8EB755A712EF}"/>
              </a:ext>
            </a:extLst>
          </p:cNvPr>
          <p:cNvSpPr/>
          <p:nvPr/>
        </p:nvSpPr>
        <p:spPr>
          <a:xfrm>
            <a:off x="-21827" y="1579019"/>
            <a:ext cx="6901774" cy="3454858"/>
          </a:xfrm>
          <a:prstGeom prst="rect">
            <a:avLst/>
          </a:prstGeom>
          <a:solidFill>
            <a:schemeClr val="bg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457200" indent="-457200">
              <a:buFont typeface="Arial" panose="020B0604020202020204" pitchFamily="34" charset="0"/>
              <a:buChar char="•"/>
            </a:pPr>
            <a:r>
              <a:rPr lang="en-US" sz="1500" dirty="0" smtClean="0">
                <a:solidFill>
                  <a:schemeClr val="tx1"/>
                </a:solidFill>
              </a:rPr>
              <a:t>DOJ Guide to FOIA: </a:t>
            </a:r>
            <a:r>
              <a:rPr lang="en-US" sz="1500" dirty="0">
                <a:hlinkClick r:id="rId3"/>
              </a:rPr>
              <a:t>https://</a:t>
            </a:r>
            <a:r>
              <a:rPr lang="en-US" sz="1500" dirty="0" smtClean="0">
                <a:hlinkClick r:id="rId3"/>
              </a:rPr>
              <a:t>www.justice.gov/oip/doj-guide-freedom-information-act-0</a:t>
            </a:r>
            <a:endParaRPr lang="en-US" sz="1500" dirty="0" smtClean="0"/>
          </a:p>
          <a:p>
            <a:pPr marL="457200" indent="-457200">
              <a:buFont typeface="Arial" panose="020B0604020202020204" pitchFamily="34" charset="0"/>
              <a:buChar char="•"/>
            </a:pPr>
            <a:r>
              <a:rPr lang="en-US" sz="1500" dirty="0" smtClean="0">
                <a:solidFill>
                  <a:schemeClr val="tx1"/>
                </a:solidFill>
              </a:rPr>
              <a:t>OIP FOIA Resources: </a:t>
            </a:r>
            <a:r>
              <a:rPr lang="en-US" sz="1500" dirty="0">
                <a:hlinkClick r:id="rId4"/>
              </a:rPr>
              <a:t>https://</a:t>
            </a:r>
            <a:r>
              <a:rPr lang="en-US" sz="1500" dirty="0" smtClean="0">
                <a:hlinkClick r:id="rId4"/>
              </a:rPr>
              <a:t>www.justice.gov/oip/foia-resources</a:t>
            </a:r>
            <a:endParaRPr lang="en-US" sz="1500" dirty="0" smtClean="0">
              <a:solidFill>
                <a:schemeClr val="tx1"/>
              </a:solidFill>
            </a:endParaRPr>
          </a:p>
          <a:p>
            <a:pPr marL="457200" indent="-457200">
              <a:buFont typeface="Arial" panose="020B0604020202020204" pitchFamily="34" charset="0"/>
              <a:buChar char="•"/>
            </a:pPr>
            <a:r>
              <a:rPr lang="en-US" sz="1500" dirty="0" smtClean="0">
                <a:solidFill>
                  <a:schemeClr val="tx1"/>
                </a:solidFill>
              </a:rPr>
              <a:t>OGE/OIP Webinar: </a:t>
            </a:r>
            <a:r>
              <a:rPr lang="en-US" sz="1500" dirty="0">
                <a:hlinkClick r:id="rId5"/>
              </a:rPr>
              <a:t>https://www.youtube.com/watch?v=fK9lphbKN-w&amp;t=2806s</a:t>
            </a:r>
            <a:endParaRPr lang="en-US" sz="1500" dirty="0" smtClean="0">
              <a:solidFill>
                <a:schemeClr val="tx1"/>
              </a:solidFill>
            </a:endParaRPr>
          </a:p>
          <a:p>
            <a:pPr marL="457200" indent="-457200">
              <a:buFont typeface="Arial" panose="020B0604020202020204" pitchFamily="34" charset="0"/>
              <a:buChar char="•"/>
            </a:pPr>
            <a:r>
              <a:rPr lang="en-US" sz="1500" i="1" dirty="0" smtClean="0">
                <a:solidFill>
                  <a:schemeClr val="tx1"/>
                </a:solidFill>
              </a:rPr>
              <a:t>Church </a:t>
            </a:r>
            <a:r>
              <a:rPr lang="en-US" sz="1500" i="1" dirty="0">
                <a:solidFill>
                  <a:schemeClr val="tx1"/>
                </a:solidFill>
              </a:rPr>
              <a:t>of Scientology v. IRS</a:t>
            </a:r>
            <a:r>
              <a:rPr lang="en-US" sz="1500" dirty="0">
                <a:solidFill>
                  <a:schemeClr val="tx1"/>
                </a:solidFill>
              </a:rPr>
              <a:t>, 816 F. Supp. 1138 (W.D. Tex. 1993) </a:t>
            </a:r>
          </a:p>
          <a:p>
            <a:pPr marL="457200" indent="-457200">
              <a:buFont typeface="Arial" panose="020B0604020202020204" pitchFamily="34" charset="0"/>
              <a:buChar char="•"/>
            </a:pPr>
            <a:r>
              <a:rPr lang="en-US" sz="1500" i="1" dirty="0">
                <a:solidFill>
                  <a:schemeClr val="tx1"/>
                </a:solidFill>
              </a:rPr>
              <a:t>Judicial Watch, Inc. v. </a:t>
            </a:r>
            <a:r>
              <a:rPr lang="en-US" sz="1500" i="1" dirty="0" err="1">
                <a:solidFill>
                  <a:schemeClr val="tx1"/>
                </a:solidFill>
              </a:rPr>
              <a:t>Rossotti</a:t>
            </a:r>
            <a:r>
              <a:rPr lang="en-US" sz="1500" dirty="0">
                <a:solidFill>
                  <a:schemeClr val="tx1"/>
                </a:solidFill>
              </a:rPr>
              <a:t>, 285 F. Supp. 2d 17 (D.D.C. </a:t>
            </a:r>
            <a:r>
              <a:rPr lang="en-US" sz="1500" dirty="0" smtClean="0">
                <a:solidFill>
                  <a:schemeClr val="tx1"/>
                </a:solidFill>
              </a:rPr>
              <a:t>2003)</a:t>
            </a:r>
          </a:p>
          <a:p>
            <a:pPr marL="457200" indent="-457200">
              <a:buFont typeface="Arial" panose="020B0604020202020204" pitchFamily="34" charset="0"/>
              <a:buChar char="•"/>
            </a:pPr>
            <a:r>
              <a:rPr lang="en-US" sz="1500" i="1" dirty="0" err="1" smtClean="0">
                <a:solidFill>
                  <a:schemeClr val="tx1"/>
                </a:solidFill>
              </a:rPr>
              <a:t>Meyerhoff</a:t>
            </a:r>
            <a:r>
              <a:rPr lang="en-US" sz="1500" i="1" dirty="0" smtClean="0">
                <a:solidFill>
                  <a:schemeClr val="tx1"/>
                </a:solidFill>
              </a:rPr>
              <a:t> </a:t>
            </a:r>
            <a:r>
              <a:rPr lang="en-US" sz="1500" i="1" dirty="0">
                <a:solidFill>
                  <a:schemeClr val="tx1"/>
                </a:solidFill>
              </a:rPr>
              <a:t>v. EPA</a:t>
            </a:r>
            <a:r>
              <a:rPr lang="en-US" sz="1500" dirty="0">
                <a:solidFill>
                  <a:schemeClr val="tx1"/>
                </a:solidFill>
              </a:rPr>
              <a:t>, 958 F.2d 1498 (9th Cir. 1992</a:t>
            </a:r>
            <a:r>
              <a:rPr lang="en-US" sz="1500" dirty="0" smtClean="0">
                <a:solidFill>
                  <a:schemeClr val="tx1"/>
                </a:solidFill>
              </a:rPr>
              <a:t>)</a:t>
            </a:r>
            <a:endParaRPr lang="en-US" sz="1500" dirty="0">
              <a:solidFill>
                <a:schemeClr val="tx1"/>
              </a:solidFill>
            </a:endParaRPr>
          </a:p>
          <a:p>
            <a:pPr marL="457200" indent="-457200">
              <a:buFont typeface="Arial" panose="020B0604020202020204" pitchFamily="34" charset="0"/>
              <a:buChar char="•"/>
            </a:pPr>
            <a:r>
              <a:rPr lang="en-US" sz="1500" i="1" dirty="0">
                <a:solidFill>
                  <a:schemeClr val="tx1"/>
                </a:solidFill>
              </a:rPr>
              <a:t>Seife v. NIH</a:t>
            </a:r>
            <a:r>
              <a:rPr lang="en-US" sz="1500" dirty="0">
                <a:solidFill>
                  <a:schemeClr val="tx1"/>
                </a:solidFill>
              </a:rPr>
              <a:t>, 874 F. Supp. 2d 248 (S.D.N.Y. 2012</a:t>
            </a:r>
            <a:r>
              <a:rPr lang="en-US" sz="1500" dirty="0" smtClean="0">
                <a:solidFill>
                  <a:schemeClr val="tx1"/>
                </a:solidFill>
              </a:rPr>
              <a:t>)</a:t>
            </a:r>
            <a:endParaRPr lang="en-US" sz="1500" dirty="0">
              <a:solidFill>
                <a:schemeClr val="tx1"/>
              </a:solidFill>
            </a:endParaRPr>
          </a:p>
          <a:p>
            <a:pPr marL="457200" indent="-457200">
              <a:buFont typeface="Arial" panose="020B0604020202020204" pitchFamily="34" charset="0"/>
              <a:buChar char="•"/>
            </a:pPr>
            <a:r>
              <a:rPr lang="en-US" sz="1500" i="1" dirty="0">
                <a:solidFill>
                  <a:schemeClr val="tx1"/>
                </a:solidFill>
              </a:rPr>
              <a:t>Concepcion v. FBI</a:t>
            </a:r>
            <a:r>
              <a:rPr lang="en-US" sz="1500" dirty="0">
                <a:solidFill>
                  <a:schemeClr val="tx1"/>
                </a:solidFill>
              </a:rPr>
              <a:t>, 606 F. Supp. 2d 14 (D.D.C. 2009</a:t>
            </a:r>
            <a:r>
              <a:rPr lang="en-US" sz="1500" dirty="0" smtClean="0">
                <a:solidFill>
                  <a:schemeClr val="tx1"/>
                </a:solidFill>
              </a:rPr>
              <a:t>) </a:t>
            </a:r>
            <a:endParaRPr lang="en-US" sz="1500" dirty="0">
              <a:solidFill>
                <a:schemeClr val="tx1"/>
              </a:solidFill>
            </a:endParaRPr>
          </a:p>
          <a:p>
            <a:pPr marL="457200" indent="-457200">
              <a:buFont typeface="Arial" panose="020B0604020202020204" pitchFamily="34" charset="0"/>
              <a:buChar char="•"/>
            </a:pPr>
            <a:r>
              <a:rPr lang="en-US" sz="1500" i="1" dirty="0" err="1">
                <a:solidFill>
                  <a:schemeClr val="tx1"/>
                </a:solidFill>
              </a:rPr>
              <a:t>Glascoe</a:t>
            </a:r>
            <a:r>
              <a:rPr lang="en-US" sz="1500" i="1" dirty="0">
                <a:solidFill>
                  <a:schemeClr val="tx1"/>
                </a:solidFill>
              </a:rPr>
              <a:t> v. DOJ</a:t>
            </a:r>
            <a:r>
              <a:rPr lang="en-US" sz="1500" dirty="0">
                <a:solidFill>
                  <a:schemeClr val="tx1"/>
                </a:solidFill>
              </a:rPr>
              <a:t>, No. 04-048, 2005 WL 1139269 (D.D.C. 2005</a:t>
            </a:r>
            <a:r>
              <a:rPr lang="en-US" sz="1500" dirty="0" smtClean="0">
                <a:solidFill>
                  <a:schemeClr val="tx1"/>
                </a:solidFill>
              </a:rPr>
              <a:t>)</a:t>
            </a:r>
          </a:p>
          <a:p>
            <a:pPr marL="457200" indent="-457200">
              <a:buFont typeface="Arial" panose="020B0604020202020204" pitchFamily="34" charset="0"/>
              <a:buChar char="•"/>
            </a:pPr>
            <a:r>
              <a:rPr lang="en-US" sz="1500" i="1" dirty="0">
                <a:solidFill>
                  <a:schemeClr val="tx1"/>
                </a:solidFill>
              </a:rPr>
              <a:t>Seife v. NIH</a:t>
            </a:r>
            <a:r>
              <a:rPr lang="en-US" sz="1500" dirty="0">
                <a:solidFill>
                  <a:schemeClr val="tx1"/>
                </a:solidFill>
              </a:rPr>
              <a:t>, 874 F. Supp. 2d 248 (S.D.N.Y. 2012</a:t>
            </a:r>
            <a:r>
              <a:rPr lang="en-US" sz="1500" dirty="0" smtClean="0">
                <a:solidFill>
                  <a:schemeClr val="tx1"/>
                </a:solidFill>
              </a:rPr>
              <a:t>)</a:t>
            </a:r>
          </a:p>
          <a:p>
            <a:pPr marL="457200" indent="-457200">
              <a:buFont typeface="Arial" panose="020B0604020202020204" pitchFamily="34" charset="0"/>
              <a:buChar char="•"/>
            </a:pPr>
            <a:r>
              <a:rPr lang="en-US" sz="1500" i="1" dirty="0">
                <a:solidFill>
                  <a:schemeClr val="tx1"/>
                </a:solidFill>
              </a:rPr>
              <a:t>Judicial Watch, Inc. v. Dep't of State</a:t>
            </a:r>
            <a:r>
              <a:rPr lang="en-US" sz="1500" dirty="0">
                <a:solidFill>
                  <a:schemeClr val="tx1"/>
                </a:solidFill>
              </a:rPr>
              <a:t>, No. 15-688, 2018 WL 1542133 (D.D.C. Mar. 29, 2018</a:t>
            </a:r>
            <a:r>
              <a:rPr lang="en-US" sz="1500" dirty="0" smtClean="0">
                <a:solidFill>
                  <a:schemeClr val="tx1"/>
                </a:solidFill>
              </a:rPr>
              <a:t>)</a:t>
            </a:r>
          </a:p>
          <a:p>
            <a:pPr marL="457200" indent="-457200">
              <a:buFont typeface="Arial" panose="020B0604020202020204" pitchFamily="34" charset="0"/>
              <a:buChar char="•"/>
            </a:pPr>
            <a:r>
              <a:rPr lang="en-US" sz="1500" i="1" dirty="0" err="1" smtClean="0">
                <a:solidFill>
                  <a:schemeClr val="tx1"/>
                </a:solidFill>
              </a:rPr>
              <a:t>Buzzfeed</a:t>
            </a:r>
            <a:r>
              <a:rPr lang="en-US" sz="1500" i="1" dirty="0" smtClean="0">
                <a:solidFill>
                  <a:schemeClr val="tx1"/>
                </a:solidFill>
              </a:rPr>
              <a:t> v. DOJ</a:t>
            </a:r>
            <a:r>
              <a:rPr lang="en-US" sz="1500" dirty="0">
                <a:solidFill>
                  <a:schemeClr val="tx1"/>
                </a:solidFill>
              </a:rPr>
              <a:t>, No. 19-00070, 2019 WL 6525632 (D.D.C. Dec. 4, 2019) </a:t>
            </a:r>
            <a:endParaRPr lang="en-US" sz="1500" i="1" dirty="0" smtClean="0">
              <a:solidFill>
                <a:schemeClr val="tx1"/>
              </a:solidFill>
            </a:endParaRPr>
          </a:p>
        </p:txBody>
      </p:sp>
    </p:spTree>
    <p:extLst>
      <p:ext uri="{BB962C8B-B14F-4D97-AF65-F5344CB8AC3E}">
        <p14:creationId xmlns:p14="http://schemas.microsoft.com/office/powerpoint/2010/main" val="25370579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4F836850-DC04-884E-9AA3-CFFE6FE80E87}"/>
              </a:ext>
            </a:extLst>
          </p:cNvPr>
          <p:cNvPicPr>
            <a:picLocks noChangeAspect="1"/>
          </p:cNvPicPr>
          <p:nvPr/>
        </p:nvPicPr>
        <p:blipFill rotWithShape="1">
          <a:blip r:embed="rId3">
            <a:alphaModFix amt="21000"/>
          </a:blip>
          <a:srcRect l="12499" r="12374" b="34146"/>
          <a:stretch/>
        </p:blipFill>
        <p:spPr>
          <a:xfrm>
            <a:off x="0" y="3"/>
            <a:ext cx="6869526" cy="5143500"/>
          </a:xfrm>
          <a:prstGeom prst="rect">
            <a:avLst/>
          </a:prstGeom>
        </p:spPr>
      </p:pic>
      <p:sp>
        <p:nvSpPr>
          <p:cNvPr id="20" name="Rectangle 19"/>
          <p:cNvSpPr/>
          <p:nvPr/>
        </p:nvSpPr>
        <p:spPr>
          <a:xfrm>
            <a:off x="0" y="870155"/>
            <a:ext cx="6869526" cy="1355382"/>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8" name="TextBox 17"/>
          <p:cNvSpPr txBox="1"/>
          <p:nvPr/>
        </p:nvSpPr>
        <p:spPr>
          <a:xfrm>
            <a:off x="368710" y="947682"/>
            <a:ext cx="6120581" cy="1200329"/>
          </a:xfrm>
          <a:prstGeom prst="rect">
            <a:avLst/>
          </a:prstGeom>
          <a:noFill/>
        </p:spPr>
        <p:txBody>
          <a:bodyPr wrap="square" rtlCol="0">
            <a:spAutoFit/>
          </a:bodyPr>
          <a:lstStyle/>
          <a:p>
            <a:pPr algn="ctr"/>
            <a:r>
              <a:rPr lang="en-US" sz="7200" b="1" spc="100" dirty="0">
                <a:solidFill>
                  <a:schemeClr val="bg1"/>
                </a:solidFill>
                <a:effectLst>
                  <a:outerShdw blurRad="38100" dist="38100" dir="2700000" algn="tl">
                    <a:srgbClr val="000000">
                      <a:alpha val="43137"/>
                    </a:srgbClr>
                  </a:outerShdw>
                </a:effectLst>
                <a:latin typeface="Gadugi" panose="020B0502040204020203" pitchFamily="34" charset="0"/>
                <a:ea typeface="Gadugi" panose="020B0502040204020203" pitchFamily="34" charset="0"/>
                <a:cs typeface="Roboto  "/>
              </a:rPr>
              <a:t>THANK</a:t>
            </a:r>
            <a:r>
              <a:rPr lang="en-US" sz="7200" b="1" spc="100" dirty="0">
                <a:effectLst>
                  <a:outerShdw blurRad="38100" dist="38100" dir="2700000" algn="tl">
                    <a:srgbClr val="000000">
                      <a:alpha val="43137"/>
                    </a:srgbClr>
                  </a:outerShdw>
                </a:effectLst>
                <a:latin typeface="Gadugi" panose="020B0502040204020203" pitchFamily="34" charset="0"/>
                <a:ea typeface="Gadugi" panose="020B0502040204020203" pitchFamily="34" charset="0"/>
                <a:cs typeface="Roboto  "/>
              </a:rPr>
              <a:t> </a:t>
            </a:r>
            <a:r>
              <a:rPr lang="en-US" sz="7200" b="1" spc="100" dirty="0">
                <a:solidFill>
                  <a:schemeClr val="bg1"/>
                </a:solidFill>
                <a:effectLst>
                  <a:outerShdw blurRad="38100" dist="38100" dir="2700000" algn="tl">
                    <a:srgbClr val="000000">
                      <a:alpha val="43137"/>
                    </a:srgbClr>
                  </a:outerShdw>
                </a:effectLst>
                <a:latin typeface="Gadugi" panose="020B0502040204020203" pitchFamily="34" charset="0"/>
                <a:ea typeface="Gadugi" panose="020B0502040204020203" pitchFamily="34" charset="0"/>
                <a:cs typeface="Roboto  "/>
              </a:rPr>
              <a:t>YOU</a:t>
            </a:r>
          </a:p>
        </p:txBody>
      </p:sp>
    </p:spTree>
    <p:extLst>
      <p:ext uri="{BB962C8B-B14F-4D97-AF65-F5344CB8AC3E}">
        <p14:creationId xmlns:p14="http://schemas.microsoft.com/office/powerpoint/2010/main" val="35876573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916" y="353919"/>
            <a:ext cx="1991379" cy="1126537"/>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79830" y="452482"/>
            <a:ext cx="1859677" cy="683264"/>
          </a:xfrm>
          <a:prstGeom prst="rect">
            <a:avLst/>
          </a:prstGeom>
          <a:noFill/>
        </p:spPr>
        <p:txBody>
          <a:bodyPr wrap="square" rtlCol="0">
            <a:spAutoFit/>
          </a:bodyPr>
          <a:lstStyle/>
          <a:p>
            <a:pPr>
              <a:lnSpc>
                <a:spcPct val="80000"/>
              </a:lnSpc>
            </a:pPr>
            <a:r>
              <a:rPr lang="en-US" sz="4800" b="1" spc="3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FOIA</a:t>
            </a:r>
            <a:endParaRPr lang="en-US" sz="3600" b="1" spc="15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1" name="TextBox 20"/>
          <p:cNvSpPr txBox="1"/>
          <p:nvPr/>
        </p:nvSpPr>
        <p:spPr>
          <a:xfrm>
            <a:off x="4079212" y="322028"/>
            <a:ext cx="2709293" cy="492443"/>
          </a:xfrm>
          <a:prstGeom prst="rect">
            <a:avLst/>
          </a:prstGeom>
          <a:noFill/>
        </p:spPr>
        <p:txBody>
          <a:bodyPr wrap="square" rtlCol="0">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NATIONAL</a:t>
            </a:r>
            <a:endParaRPr lang="en-US" sz="2600" b="1" spc="220" dirty="0">
              <a:solidFill>
                <a:srgbClr val="FAD70F"/>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xmlns="" id="{C3D07161-4618-6B4B-BD2D-F1EDF1E00443}"/>
              </a:ext>
            </a:extLst>
          </p:cNvPr>
          <p:cNvSpPr/>
          <p:nvPr/>
        </p:nvSpPr>
        <p:spPr>
          <a:xfrm>
            <a:off x="5058545" y="990783"/>
            <a:ext cx="1729961" cy="492443"/>
          </a:xfrm>
          <a:prstGeom prst="rect">
            <a:avLst/>
          </a:prstGeom>
        </p:spPr>
        <p:txBody>
          <a:bodyPr wrap="none">
            <a:spAutoFit/>
          </a:bodyPr>
          <a:lstStyle/>
          <a:p>
            <a:pPr algn="r"/>
            <a:r>
              <a:rPr lang="en-US" sz="2600" b="1" spc="22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SUMMIT</a:t>
            </a:r>
            <a:endParaRPr lang="en-US" sz="2600" spc="220" dirty="0">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xmlns="" id="{2BAE5E8A-36B9-E44A-826A-A53DA0B828C6}"/>
              </a:ext>
            </a:extLst>
          </p:cNvPr>
          <p:cNvSpPr/>
          <p:nvPr/>
        </p:nvSpPr>
        <p:spPr>
          <a:xfrm>
            <a:off x="2418080" y="657739"/>
            <a:ext cx="4370427" cy="492443"/>
          </a:xfrm>
          <a:prstGeom prst="rect">
            <a:avLst/>
          </a:prstGeom>
        </p:spPr>
        <p:txBody>
          <a:bodyPr wrap="none">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GOVERNMENT ETHICS</a:t>
            </a:r>
            <a:endParaRPr lang="en-US" sz="2600" spc="220" dirty="0"/>
          </a:p>
        </p:txBody>
      </p:sp>
      <p:sp>
        <p:nvSpPr>
          <p:cNvPr id="5" name="Rectangle 4"/>
          <p:cNvSpPr/>
          <p:nvPr/>
        </p:nvSpPr>
        <p:spPr>
          <a:xfrm>
            <a:off x="-1" y="1171367"/>
            <a:ext cx="6788507" cy="1815882"/>
          </a:xfrm>
          <a:prstGeom prst="rect">
            <a:avLst/>
          </a:prstGeom>
        </p:spPr>
        <p:txBody>
          <a:bodyPr wrap="square">
            <a:spAutoFit/>
          </a:bodyPr>
          <a:lstStyle/>
          <a:p>
            <a:endParaRPr lang="en-US" sz="1600" dirty="0">
              <a:solidFill>
                <a:srgbClr val="000000"/>
              </a:solidFill>
              <a:latin typeface="Arial Narrow" panose="020B0606020202030204" pitchFamily="34" charset="0"/>
            </a:endParaRPr>
          </a:p>
          <a:p>
            <a:endParaRPr lang="en-US" sz="1600" dirty="0">
              <a:latin typeface="Arial Narrow" panose="020B0606020202030204" pitchFamily="34" charset="0"/>
            </a:endParaRPr>
          </a:p>
          <a:p>
            <a:pPr algn="ctr"/>
            <a:r>
              <a:rPr lang="en-US" sz="2000" dirty="0" smtClean="0">
                <a:latin typeface="Arial Narrow" panose="020B0606020202030204" pitchFamily="34" charset="0"/>
              </a:rPr>
              <a:t>The </a:t>
            </a:r>
            <a:r>
              <a:rPr lang="en-US" sz="2000" dirty="0">
                <a:latin typeface="Arial Narrow" panose="020B0606020202030204" pitchFamily="34" charset="0"/>
              </a:rPr>
              <a:t>Freedom of Information Act, known as the FOIA, is a law that gives any person the right to request federal agency records. The FOIA also requires federal agencies to make certain types of information available to the public without the need to submit a request. </a:t>
            </a:r>
            <a:endParaRPr lang="en-US" sz="2000" dirty="0"/>
          </a:p>
        </p:txBody>
      </p:sp>
      <p:sp>
        <p:nvSpPr>
          <p:cNvPr id="7" name="Rectangle 6"/>
          <p:cNvSpPr/>
          <p:nvPr/>
        </p:nvSpPr>
        <p:spPr>
          <a:xfrm>
            <a:off x="102608" y="4461335"/>
            <a:ext cx="6706163" cy="461665"/>
          </a:xfrm>
          <a:prstGeom prst="rect">
            <a:avLst/>
          </a:prstGeom>
        </p:spPr>
        <p:txBody>
          <a:bodyPr wrap="square">
            <a:spAutoFit/>
          </a:bodyPr>
          <a:lstStyle/>
          <a:p>
            <a:pPr algn="ctr"/>
            <a:r>
              <a:rPr lang="en-US" sz="2400" b="1" dirty="0" smtClean="0">
                <a:latin typeface="Arial Narrow" panose="020B0606020202030204" pitchFamily="34" charset="0"/>
              </a:rPr>
              <a:t>FOIA is everyone’s responsibility</a:t>
            </a:r>
            <a:endParaRPr lang="en-US" sz="2400" b="1" dirty="0"/>
          </a:p>
        </p:txBody>
      </p:sp>
      <p:graphicFrame>
        <p:nvGraphicFramePr>
          <p:cNvPr id="9" name="Diagram 8"/>
          <p:cNvGraphicFramePr/>
          <p:nvPr>
            <p:extLst>
              <p:ext uri="{D42A27DB-BD31-4B8C-83A1-F6EECF244321}">
                <p14:modId xmlns:p14="http://schemas.microsoft.com/office/powerpoint/2010/main" val="1533692188"/>
              </p:ext>
            </p:extLst>
          </p:nvPr>
        </p:nvGraphicFramePr>
        <p:xfrm>
          <a:off x="27647" y="1981891"/>
          <a:ext cx="6856084" cy="32782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829779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916" y="353919"/>
            <a:ext cx="1991379" cy="1126537"/>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79830" y="452482"/>
            <a:ext cx="1859677" cy="830997"/>
          </a:xfrm>
          <a:prstGeom prst="rect">
            <a:avLst/>
          </a:prstGeom>
          <a:noFill/>
        </p:spPr>
        <p:txBody>
          <a:bodyPr wrap="square" rtlCol="0">
            <a:spAutoFit/>
          </a:bodyPr>
          <a:lstStyle/>
          <a:p>
            <a:pPr>
              <a:lnSpc>
                <a:spcPct val="80000"/>
              </a:lnSpc>
            </a:pPr>
            <a:r>
              <a:rPr lang="en-US" sz="24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FOIA and</a:t>
            </a:r>
            <a:endParaRPr lang="en-US" sz="2400" b="1" spc="15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nSpc>
                <a:spcPct val="80000"/>
              </a:lnSpc>
            </a:pPr>
            <a:r>
              <a:rPr lang="en-US" sz="3600" b="1" spc="3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Ethics</a:t>
            </a:r>
            <a:endParaRPr lang="en-US" sz="3600" b="1" spc="15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1" name="TextBox 20"/>
          <p:cNvSpPr txBox="1"/>
          <p:nvPr/>
        </p:nvSpPr>
        <p:spPr>
          <a:xfrm>
            <a:off x="4079212" y="322028"/>
            <a:ext cx="2709293" cy="492443"/>
          </a:xfrm>
          <a:prstGeom prst="rect">
            <a:avLst/>
          </a:prstGeom>
          <a:noFill/>
        </p:spPr>
        <p:txBody>
          <a:bodyPr wrap="square" rtlCol="0">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NATIONAL</a:t>
            </a:r>
            <a:endParaRPr lang="en-US" sz="2600" b="1" spc="220" dirty="0">
              <a:solidFill>
                <a:srgbClr val="FAD70F"/>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xmlns="" id="{C3D07161-4618-6B4B-BD2D-F1EDF1E00443}"/>
              </a:ext>
            </a:extLst>
          </p:cNvPr>
          <p:cNvSpPr/>
          <p:nvPr/>
        </p:nvSpPr>
        <p:spPr>
          <a:xfrm>
            <a:off x="5058545" y="990783"/>
            <a:ext cx="1729961" cy="492443"/>
          </a:xfrm>
          <a:prstGeom prst="rect">
            <a:avLst/>
          </a:prstGeom>
        </p:spPr>
        <p:txBody>
          <a:bodyPr wrap="none">
            <a:spAutoFit/>
          </a:bodyPr>
          <a:lstStyle/>
          <a:p>
            <a:pPr algn="r"/>
            <a:r>
              <a:rPr lang="en-US" sz="2600" b="1" spc="22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SUMMIT</a:t>
            </a:r>
            <a:endParaRPr lang="en-US" sz="2600" spc="220" dirty="0">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xmlns="" id="{2BAE5E8A-36B9-E44A-826A-A53DA0B828C6}"/>
              </a:ext>
            </a:extLst>
          </p:cNvPr>
          <p:cNvSpPr/>
          <p:nvPr/>
        </p:nvSpPr>
        <p:spPr>
          <a:xfrm>
            <a:off x="2418080" y="657739"/>
            <a:ext cx="4370427" cy="492443"/>
          </a:xfrm>
          <a:prstGeom prst="rect">
            <a:avLst/>
          </a:prstGeom>
        </p:spPr>
        <p:txBody>
          <a:bodyPr wrap="none">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GOVERNMENT ETHICS</a:t>
            </a:r>
            <a:endParaRPr lang="en-US" sz="2600" spc="220" dirty="0"/>
          </a:p>
        </p:txBody>
      </p:sp>
      <p:graphicFrame>
        <p:nvGraphicFramePr>
          <p:cNvPr id="12" name="Chart 11" descr="Showing the number of requests received and processed by OGE in fiscal years 2015 through 2019" title="Chart"/>
          <p:cNvGraphicFramePr/>
          <p:nvPr>
            <p:extLst>
              <p:ext uri="{D42A27DB-BD31-4B8C-83A1-F6EECF244321}">
                <p14:modId xmlns:p14="http://schemas.microsoft.com/office/powerpoint/2010/main" val="1384163131"/>
              </p:ext>
            </p:extLst>
          </p:nvPr>
        </p:nvGraphicFramePr>
        <p:xfrm>
          <a:off x="544749" y="1579019"/>
          <a:ext cx="5924145" cy="3660274"/>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2"/>
          <p:cNvSpPr/>
          <p:nvPr/>
        </p:nvSpPr>
        <p:spPr>
          <a:xfrm>
            <a:off x="629163" y="4866501"/>
            <a:ext cx="2239622" cy="276999"/>
          </a:xfrm>
          <a:prstGeom prst="rect">
            <a:avLst/>
          </a:prstGeom>
        </p:spPr>
        <p:txBody>
          <a:bodyPr wrap="square">
            <a:spAutoFit/>
          </a:bodyPr>
          <a:lstStyle/>
          <a:p>
            <a:r>
              <a:rPr lang="en-US" sz="1200" spc="220" dirty="0" smtClean="0">
                <a:solidFill>
                  <a:schemeClr val="tx1">
                    <a:lumMod val="85000"/>
                    <a:lumOff val="15000"/>
                  </a:schemeClr>
                </a:solidFill>
                <a:latin typeface="Arial" panose="020B0604020202020204" pitchFamily="34" charset="0"/>
                <a:cs typeface="Arial" panose="020B0604020202020204" pitchFamily="34" charset="0"/>
              </a:rPr>
              <a:t>OGE FOIA Requests</a:t>
            </a:r>
            <a:endParaRPr lang="en-US" sz="1200" dirty="0"/>
          </a:p>
        </p:txBody>
      </p:sp>
    </p:spTree>
    <p:extLst>
      <p:ext uri="{BB962C8B-B14F-4D97-AF65-F5344CB8AC3E}">
        <p14:creationId xmlns:p14="http://schemas.microsoft.com/office/powerpoint/2010/main" val="19688769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xmlns="" id="{C92E3601-1B33-E145-BAFC-8EB755A712EF}"/>
              </a:ext>
            </a:extLst>
          </p:cNvPr>
          <p:cNvSpPr/>
          <p:nvPr/>
        </p:nvSpPr>
        <p:spPr>
          <a:xfrm>
            <a:off x="1915" y="1808981"/>
            <a:ext cx="6476705" cy="2344730"/>
          </a:xfrm>
          <a:prstGeom prst="rect">
            <a:avLst/>
          </a:prstGeom>
          <a:solidFill>
            <a:schemeClr val="bg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1916" y="353919"/>
            <a:ext cx="1991379" cy="1126537"/>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79830" y="452482"/>
            <a:ext cx="1859677" cy="830997"/>
          </a:xfrm>
          <a:prstGeom prst="rect">
            <a:avLst/>
          </a:prstGeom>
          <a:noFill/>
        </p:spPr>
        <p:txBody>
          <a:bodyPr wrap="square" rtlCol="0">
            <a:spAutoFit/>
          </a:bodyPr>
          <a:lstStyle/>
          <a:p>
            <a:pPr>
              <a:lnSpc>
                <a:spcPct val="80000"/>
              </a:lnSpc>
            </a:pPr>
            <a:r>
              <a:rPr lang="en-US" sz="24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FOIA and</a:t>
            </a:r>
            <a:endParaRPr lang="en-US" sz="2400" b="1" spc="15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nSpc>
                <a:spcPct val="80000"/>
              </a:lnSpc>
            </a:pPr>
            <a:r>
              <a:rPr lang="en-US" sz="3600" b="1" spc="30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Ethics</a:t>
            </a:r>
            <a:endParaRPr lang="en-US" sz="3600" b="1" spc="15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1" name="TextBox 20"/>
          <p:cNvSpPr txBox="1"/>
          <p:nvPr/>
        </p:nvSpPr>
        <p:spPr>
          <a:xfrm>
            <a:off x="4079212" y="322028"/>
            <a:ext cx="2709293" cy="492443"/>
          </a:xfrm>
          <a:prstGeom prst="rect">
            <a:avLst/>
          </a:prstGeom>
          <a:noFill/>
        </p:spPr>
        <p:txBody>
          <a:bodyPr wrap="square" rtlCol="0">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NATIONAL</a:t>
            </a:r>
            <a:endParaRPr lang="en-US" sz="2600" b="1" spc="220" dirty="0">
              <a:solidFill>
                <a:srgbClr val="FAD70F"/>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xmlns="" id="{C3D07161-4618-6B4B-BD2D-F1EDF1E00443}"/>
              </a:ext>
            </a:extLst>
          </p:cNvPr>
          <p:cNvSpPr/>
          <p:nvPr/>
        </p:nvSpPr>
        <p:spPr>
          <a:xfrm>
            <a:off x="5058545" y="990783"/>
            <a:ext cx="1729961" cy="492443"/>
          </a:xfrm>
          <a:prstGeom prst="rect">
            <a:avLst/>
          </a:prstGeom>
        </p:spPr>
        <p:txBody>
          <a:bodyPr wrap="none">
            <a:spAutoFit/>
          </a:bodyPr>
          <a:lstStyle/>
          <a:p>
            <a:pPr algn="r"/>
            <a:r>
              <a:rPr lang="en-US" sz="2600" b="1" spc="22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SUMMIT</a:t>
            </a:r>
            <a:endParaRPr lang="en-US" sz="2600" spc="220" dirty="0">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xmlns="" id="{2BAE5E8A-36B9-E44A-826A-A53DA0B828C6}"/>
              </a:ext>
            </a:extLst>
          </p:cNvPr>
          <p:cNvSpPr/>
          <p:nvPr/>
        </p:nvSpPr>
        <p:spPr>
          <a:xfrm>
            <a:off x="2418080" y="657739"/>
            <a:ext cx="4370427" cy="492443"/>
          </a:xfrm>
          <a:prstGeom prst="rect">
            <a:avLst/>
          </a:prstGeom>
        </p:spPr>
        <p:txBody>
          <a:bodyPr wrap="none">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GOVERNMENT ETHICS</a:t>
            </a:r>
            <a:endParaRPr lang="en-US" sz="2600" spc="220" dirty="0"/>
          </a:p>
        </p:txBody>
      </p:sp>
      <p:sp>
        <p:nvSpPr>
          <p:cNvPr id="6" name="Rectangle 5"/>
          <p:cNvSpPr/>
          <p:nvPr/>
        </p:nvSpPr>
        <p:spPr>
          <a:xfrm>
            <a:off x="225006" y="1825557"/>
            <a:ext cx="6350892" cy="1938992"/>
          </a:xfrm>
          <a:prstGeom prst="rect">
            <a:avLst/>
          </a:prstGeom>
        </p:spPr>
        <p:txBody>
          <a:bodyPr wrap="square">
            <a:spAutoFit/>
          </a:bodyPr>
          <a:lstStyle/>
          <a:p>
            <a:r>
              <a:rPr lang="en-US" sz="2400" dirty="0"/>
              <a:t>"The basic purpose of [the] FOIA is to ensure an informed citizenry, vital to the functioning of a democratic society, needed to check against corruption and to hold the governors accountable to the governed."</a:t>
            </a:r>
          </a:p>
        </p:txBody>
      </p:sp>
      <p:sp>
        <p:nvSpPr>
          <p:cNvPr id="15" name="Rectangle 14"/>
          <p:cNvSpPr/>
          <p:nvPr/>
        </p:nvSpPr>
        <p:spPr>
          <a:xfrm>
            <a:off x="2859934" y="3879041"/>
            <a:ext cx="3715964" cy="658344"/>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i="1" dirty="0"/>
              <a:t>NLRB v. Robbins Tire &amp; Rubber Co</a:t>
            </a:r>
            <a:r>
              <a:rPr lang="en-US" sz="1600" dirty="0"/>
              <a:t>., 437 U.S. 214, 242 (1978)</a:t>
            </a:r>
          </a:p>
        </p:txBody>
      </p:sp>
    </p:spTree>
    <p:extLst>
      <p:ext uri="{BB962C8B-B14F-4D97-AF65-F5344CB8AC3E}">
        <p14:creationId xmlns:p14="http://schemas.microsoft.com/office/powerpoint/2010/main" val="26371362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916" y="353919"/>
            <a:ext cx="1991379" cy="1126537"/>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79830" y="452482"/>
            <a:ext cx="1913465" cy="781752"/>
          </a:xfrm>
          <a:prstGeom prst="rect">
            <a:avLst/>
          </a:prstGeom>
          <a:noFill/>
        </p:spPr>
        <p:txBody>
          <a:bodyPr wrap="square" rtlCol="0">
            <a:spAutoFit/>
          </a:bodyPr>
          <a:lstStyle/>
          <a:p>
            <a:pPr>
              <a:lnSpc>
                <a:spcPct val="80000"/>
              </a:lnSpc>
            </a:pPr>
            <a:r>
              <a:rPr lang="en-US" sz="36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FOIA</a:t>
            </a:r>
            <a:endParaRPr lang="en-US" sz="24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nSpc>
                <a:spcPct val="80000"/>
              </a:lnSpc>
            </a:pPr>
            <a:r>
              <a:rPr lang="en-US" sz="20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Exemptions</a:t>
            </a:r>
            <a:endParaRPr lang="en-US" sz="2400" b="1" spc="15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1" name="TextBox 20"/>
          <p:cNvSpPr txBox="1"/>
          <p:nvPr/>
        </p:nvSpPr>
        <p:spPr>
          <a:xfrm>
            <a:off x="4079212" y="322028"/>
            <a:ext cx="2709293" cy="492443"/>
          </a:xfrm>
          <a:prstGeom prst="rect">
            <a:avLst/>
          </a:prstGeom>
          <a:noFill/>
        </p:spPr>
        <p:txBody>
          <a:bodyPr wrap="square" rtlCol="0">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NATIONAL</a:t>
            </a:r>
            <a:endParaRPr lang="en-US" sz="2600" b="1" spc="220" dirty="0">
              <a:solidFill>
                <a:srgbClr val="FAD70F"/>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xmlns="" id="{C3D07161-4618-6B4B-BD2D-F1EDF1E00443}"/>
              </a:ext>
            </a:extLst>
          </p:cNvPr>
          <p:cNvSpPr/>
          <p:nvPr/>
        </p:nvSpPr>
        <p:spPr>
          <a:xfrm>
            <a:off x="5058545" y="990783"/>
            <a:ext cx="1729961" cy="492443"/>
          </a:xfrm>
          <a:prstGeom prst="rect">
            <a:avLst/>
          </a:prstGeom>
        </p:spPr>
        <p:txBody>
          <a:bodyPr wrap="none">
            <a:spAutoFit/>
          </a:bodyPr>
          <a:lstStyle/>
          <a:p>
            <a:pPr algn="r"/>
            <a:r>
              <a:rPr lang="en-US" sz="2600" b="1" spc="22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SUMMIT</a:t>
            </a:r>
            <a:endParaRPr lang="en-US" sz="2600" spc="220" dirty="0">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xmlns="" id="{2BAE5E8A-36B9-E44A-826A-A53DA0B828C6}"/>
              </a:ext>
            </a:extLst>
          </p:cNvPr>
          <p:cNvSpPr/>
          <p:nvPr/>
        </p:nvSpPr>
        <p:spPr>
          <a:xfrm>
            <a:off x="2418080" y="657739"/>
            <a:ext cx="4370427" cy="492443"/>
          </a:xfrm>
          <a:prstGeom prst="rect">
            <a:avLst/>
          </a:prstGeom>
        </p:spPr>
        <p:txBody>
          <a:bodyPr wrap="none">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GOVERNMENT ETHICS</a:t>
            </a:r>
            <a:endParaRPr lang="en-US" sz="2600" spc="220" dirty="0"/>
          </a:p>
        </p:txBody>
      </p:sp>
      <p:sp>
        <p:nvSpPr>
          <p:cNvPr id="7" name="Rectangle 6">
            <a:extLst>
              <a:ext uri="{FF2B5EF4-FFF2-40B4-BE49-F238E27FC236}">
                <a16:creationId xmlns:a16="http://schemas.microsoft.com/office/drawing/2014/main" xmlns="" id="{C92E3601-1B33-E145-BAFC-8EB755A712EF}"/>
              </a:ext>
            </a:extLst>
          </p:cNvPr>
          <p:cNvSpPr/>
          <p:nvPr/>
        </p:nvSpPr>
        <p:spPr>
          <a:xfrm>
            <a:off x="79830" y="1526856"/>
            <a:ext cx="6708677" cy="3454858"/>
          </a:xfrm>
          <a:prstGeom prst="rect">
            <a:avLst/>
          </a:prstGeom>
          <a:solidFill>
            <a:schemeClr val="bg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457200" indent="-457200">
              <a:buFont typeface="Arial" panose="020B0604020202020204" pitchFamily="34" charset="0"/>
              <a:buChar char="•"/>
            </a:pPr>
            <a:r>
              <a:rPr lang="en-US" sz="1550" b="1" dirty="0" smtClean="0">
                <a:solidFill>
                  <a:schemeClr val="tx1"/>
                </a:solidFill>
              </a:rPr>
              <a:t>Exemption 3</a:t>
            </a:r>
            <a:r>
              <a:rPr lang="en-US" sz="1550" dirty="0">
                <a:solidFill>
                  <a:schemeClr val="tx1"/>
                </a:solidFill>
              </a:rPr>
              <a:t>: Protects information that has been specifically exempted from disclosure </a:t>
            </a:r>
            <a:r>
              <a:rPr lang="en-US" sz="1550" dirty="0" smtClean="0">
                <a:solidFill>
                  <a:schemeClr val="tx1"/>
                </a:solidFill>
              </a:rPr>
              <a:t>by a statute that either 1) requires withholding or 2) establishes particular criteria for withholding</a:t>
            </a:r>
          </a:p>
          <a:p>
            <a:endParaRPr lang="en-US" sz="1550" dirty="0" smtClean="0">
              <a:solidFill>
                <a:schemeClr val="tx1"/>
              </a:solidFill>
            </a:endParaRPr>
          </a:p>
          <a:p>
            <a:pPr marL="457200" indent="-457200">
              <a:buFont typeface="Arial" panose="020B0604020202020204" pitchFamily="34" charset="0"/>
              <a:buChar char="•"/>
            </a:pPr>
            <a:r>
              <a:rPr lang="en-US" sz="1550" b="1" dirty="0">
                <a:solidFill>
                  <a:schemeClr val="tx1"/>
                </a:solidFill>
              </a:rPr>
              <a:t>Exemption 4</a:t>
            </a:r>
            <a:r>
              <a:rPr lang="en-US" sz="1550" dirty="0">
                <a:solidFill>
                  <a:schemeClr val="tx1"/>
                </a:solidFill>
              </a:rPr>
              <a:t>: </a:t>
            </a:r>
            <a:r>
              <a:rPr lang="en-US" sz="1550" dirty="0" smtClean="0">
                <a:solidFill>
                  <a:schemeClr val="tx1"/>
                </a:solidFill>
              </a:rPr>
              <a:t>Protects trade </a:t>
            </a:r>
            <a:r>
              <a:rPr lang="en-US" sz="1550" dirty="0">
                <a:solidFill>
                  <a:schemeClr val="tx1"/>
                </a:solidFill>
              </a:rPr>
              <a:t>secrets and commercial or financial information obtained from a person </a:t>
            </a:r>
            <a:r>
              <a:rPr lang="en-US" sz="1550" dirty="0" smtClean="0">
                <a:solidFill>
                  <a:schemeClr val="tx1"/>
                </a:solidFill>
              </a:rPr>
              <a:t>that is </a:t>
            </a:r>
            <a:r>
              <a:rPr lang="en-US" sz="1550" dirty="0">
                <a:solidFill>
                  <a:schemeClr val="tx1"/>
                </a:solidFill>
              </a:rPr>
              <a:t>privileged or </a:t>
            </a:r>
            <a:r>
              <a:rPr lang="en-US" sz="1550" dirty="0" smtClean="0">
                <a:solidFill>
                  <a:schemeClr val="tx1"/>
                </a:solidFill>
              </a:rPr>
              <a:t>confidential</a:t>
            </a:r>
            <a:r>
              <a:rPr lang="en-US" sz="1550" b="1" dirty="0" smtClean="0">
                <a:solidFill>
                  <a:schemeClr val="tx1"/>
                </a:solidFill>
              </a:rPr>
              <a:t>*</a:t>
            </a:r>
          </a:p>
          <a:p>
            <a:pPr marL="457200" indent="-457200">
              <a:buFont typeface="Arial" panose="020B0604020202020204" pitchFamily="34" charset="0"/>
              <a:buChar char="•"/>
            </a:pPr>
            <a:endParaRPr lang="en-US" sz="1550" dirty="0" smtClean="0">
              <a:solidFill>
                <a:schemeClr val="tx1"/>
              </a:solidFill>
            </a:endParaRPr>
          </a:p>
          <a:p>
            <a:pPr marL="457200" indent="-457200">
              <a:buFont typeface="Arial" panose="020B0604020202020204" pitchFamily="34" charset="0"/>
              <a:buChar char="•"/>
            </a:pPr>
            <a:r>
              <a:rPr lang="en-US" sz="1550" b="1" dirty="0" smtClean="0">
                <a:solidFill>
                  <a:schemeClr val="tx1"/>
                </a:solidFill>
              </a:rPr>
              <a:t>Exemption 5</a:t>
            </a:r>
            <a:r>
              <a:rPr lang="en-US" sz="1550" dirty="0">
                <a:solidFill>
                  <a:schemeClr val="tx1"/>
                </a:solidFill>
              </a:rPr>
              <a:t>: Protects inter-agency or intra-agency </a:t>
            </a:r>
            <a:r>
              <a:rPr lang="en-US" sz="1550" smtClean="0">
                <a:solidFill>
                  <a:schemeClr val="tx1"/>
                </a:solidFill>
              </a:rPr>
              <a:t>“deliberative” </a:t>
            </a:r>
            <a:r>
              <a:rPr lang="en-US" sz="1550" dirty="0" smtClean="0">
                <a:solidFill>
                  <a:schemeClr val="tx1"/>
                </a:solidFill>
              </a:rPr>
              <a:t>and “</a:t>
            </a:r>
            <a:r>
              <a:rPr lang="en-US" sz="1550" dirty="0" err="1" smtClean="0">
                <a:solidFill>
                  <a:schemeClr val="tx1"/>
                </a:solidFill>
              </a:rPr>
              <a:t>predecisional</a:t>
            </a:r>
            <a:r>
              <a:rPr lang="en-US" sz="1550" dirty="0" smtClean="0">
                <a:solidFill>
                  <a:schemeClr val="tx1"/>
                </a:solidFill>
              </a:rPr>
              <a:t>” </a:t>
            </a:r>
            <a:r>
              <a:rPr lang="en-US" sz="1550" dirty="0">
                <a:solidFill>
                  <a:schemeClr val="tx1"/>
                </a:solidFill>
              </a:rPr>
              <a:t>materials written as part of </a:t>
            </a:r>
            <a:r>
              <a:rPr lang="en-US" sz="1550" dirty="0" smtClean="0">
                <a:solidFill>
                  <a:schemeClr val="tx1"/>
                </a:solidFill>
              </a:rPr>
              <a:t>the </a:t>
            </a:r>
            <a:r>
              <a:rPr lang="en-US" sz="1550" dirty="0" err="1" smtClean="0">
                <a:solidFill>
                  <a:schemeClr val="tx1"/>
                </a:solidFill>
              </a:rPr>
              <a:t>decisionmaking</a:t>
            </a:r>
            <a:r>
              <a:rPr lang="en-US" sz="1550" dirty="0" smtClean="0">
                <a:solidFill>
                  <a:schemeClr val="tx1"/>
                </a:solidFill>
              </a:rPr>
              <a:t> </a:t>
            </a:r>
            <a:r>
              <a:rPr lang="en-US" sz="1550" dirty="0">
                <a:solidFill>
                  <a:schemeClr val="tx1"/>
                </a:solidFill>
              </a:rPr>
              <a:t>process in federal </a:t>
            </a:r>
            <a:r>
              <a:rPr lang="en-US" sz="1550" dirty="0" smtClean="0">
                <a:solidFill>
                  <a:schemeClr val="tx1"/>
                </a:solidFill>
              </a:rPr>
              <a:t>agencies</a:t>
            </a:r>
            <a:r>
              <a:rPr lang="en-US" sz="1550" b="1" dirty="0" smtClean="0">
                <a:solidFill>
                  <a:schemeClr val="tx1"/>
                </a:solidFill>
              </a:rPr>
              <a:t>*</a:t>
            </a:r>
          </a:p>
          <a:p>
            <a:pPr marL="457200" indent="-457200">
              <a:buFont typeface="Arial" panose="020B0604020202020204" pitchFamily="34" charset="0"/>
              <a:buChar char="•"/>
            </a:pPr>
            <a:endParaRPr lang="en-US" sz="1550" dirty="0" smtClean="0">
              <a:solidFill>
                <a:schemeClr val="tx1"/>
              </a:solidFill>
            </a:endParaRPr>
          </a:p>
          <a:p>
            <a:pPr marL="457200" indent="-457200">
              <a:buFont typeface="Arial" panose="020B0604020202020204" pitchFamily="34" charset="0"/>
              <a:buChar char="•"/>
            </a:pPr>
            <a:r>
              <a:rPr lang="en-US" sz="1550" b="1" dirty="0" smtClean="0">
                <a:solidFill>
                  <a:schemeClr val="tx1"/>
                </a:solidFill>
              </a:rPr>
              <a:t>Exemption </a:t>
            </a:r>
            <a:r>
              <a:rPr lang="en-US" sz="1550" b="1" dirty="0">
                <a:solidFill>
                  <a:schemeClr val="tx1"/>
                </a:solidFill>
              </a:rPr>
              <a:t>6</a:t>
            </a:r>
            <a:r>
              <a:rPr lang="en-US" sz="1550" dirty="0">
                <a:solidFill>
                  <a:schemeClr val="tx1"/>
                </a:solidFill>
              </a:rPr>
              <a:t>: </a:t>
            </a:r>
            <a:r>
              <a:rPr lang="en-US" sz="1550" dirty="0" smtClean="0">
                <a:solidFill>
                  <a:schemeClr val="tx1"/>
                </a:solidFill>
              </a:rPr>
              <a:t>Protects information about individuals when the disclosure would </a:t>
            </a:r>
            <a:r>
              <a:rPr lang="en-US" sz="1550" dirty="0">
                <a:solidFill>
                  <a:schemeClr val="tx1"/>
                </a:solidFill>
              </a:rPr>
              <a:t>constitute a clearly unwarranted invasion of personal </a:t>
            </a:r>
            <a:r>
              <a:rPr lang="en-US" sz="1550" dirty="0" smtClean="0">
                <a:solidFill>
                  <a:schemeClr val="tx1"/>
                </a:solidFill>
              </a:rPr>
              <a:t>privacy</a:t>
            </a:r>
            <a:r>
              <a:rPr lang="en-US" sz="1550" b="1" dirty="0" smtClean="0">
                <a:solidFill>
                  <a:schemeClr val="tx1"/>
                </a:solidFill>
              </a:rPr>
              <a:t>*</a:t>
            </a:r>
          </a:p>
        </p:txBody>
      </p:sp>
      <p:sp>
        <p:nvSpPr>
          <p:cNvPr id="8" name="Rectangle 7"/>
          <p:cNvSpPr/>
          <p:nvPr/>
        </p:nvSpPr>
        <p:spPr>
          <a:xfrm>
            <a:off x="4016124" y="4807463"/>
            <a:ext cx="2772383" cy="336037"/>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600" b="1" dirty="0" smtClean="0">
                <a:solidFill>
                  <a:schemeClr val="tx1"/>
                </a:solidFill>
              </a:rPr>
              <a:t>* Foreseeable </a:t>
            </a:r>
            <a:r>
              <a:rPr lang="en-US" sz="1600" b="1" dirty="0">
                <a:solidFill>
                  <a:schemeClr val="tx1"/>
                </a:solidFill>
              </a:rPr>
              <a:t>harm test</a:t>
            </a:r>
          </a:p>
        </p:txBody>
      </p:sp>
    </p:spTree>
    <p:extLst>
      <p:ext uri="{BB962C8B-B14F-4D97-AF65-F5344CB8AC3E}">
        <p14:creationId xmlns:p14="http://schemas.microsoft.com/office/powerpoint/2010/main" val="2219560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916" y="353919"/>
            <a:ext cx="1991379" cy="1126537"/>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79830" y="452482"/>
            <a:ext cx="1859677" cy="929485"/>
          </a:xfrm>
          <a:prstGeom prst="rect">
            <a:avLst/>
          </a:prstGeom>
          <a:noFill/>
        </p:spPr>
        <p:txBody>
          <a:bodyPr wrap="square" rtlCol="0">
            <a:spAutoFit/>
          </a:bodyPr>
          <a:lstStyle/>
          <a:p>
            <a:pPr>
              <a:lnSpc>
                <a:spcPct val="80000"/>
              </a:lnSpc>
            </a:pPr>
            <a:r>
              <a:rPr lang="en-US" sz="24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Document </a:t>
            </a:r>
          </a:p>
          <a:p>
            <a:pPr>
              <a:lnSpc>
                <a:spcPct val="80000"/>
              </a:lnSpc>
            </a:pPr>
            <a:r>
              <a:rPr lang="en-US" sz="44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#1</a:t>
            </a:r>
            <a:endParaRPr lang="en-US" sz="4800" b="1" spc="15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1" name="TextBox 20"/>
          <p:cNvSpPr txBox="1"/>
          <p:nvPr/>
        </p:nvSpPr>
        <p:spPr>
          <a:xfrm>
            <a:off x="4079212" y="322028"/>
            <a:ext cx="2709293" cy="492443"/>
          </a:xfrm>
          <a:prstGeom prst="rect">
            <a:avLst/>
          </a:prstGeom>
          <a:noFill/>
        </p:spPr>
        <p:txBody>
          <a:bodyPr wrap="square" rtlCol="0">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NATIONAL</a:t>
            </a:r>
            <a:endParaRPr lang="en-US" sz="2600" b="1" spc="220" dirty="0">
              <a:solidFill>
                <a:srgbClr val="FAD70F"/>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xmlns="" id="{C3D07161-4618-6B4B-BD2D-F1EDF1E00443}"/>
              </a:ext>
            </a:extLst>
          </p:cNvPr>
          <p:cNvSpPr/>
          <p:nvPr/>
        </p:nvSpPr>
        <p:spPr>
          <a:xfrm>
            <a:off x="5058545" y="990783"/>
            <a:ext cx="1729961" cy="492443"/>
          </a:xfrm>
          <a:prstGeom prst="rect">
            <a:avLst/>
          </a:prstGeom>
        </p:spPr>
        <p:txBody>
          <a:bodyPr wrap="none">
            <a:spAutoFit/>
          </a:bodyPr>
          <a:lstStyle/>
          <a:p>
            <a:pPr algn="r"/>
            <a:r>
              <a:rPr lang="en-US" sz="2600" b="1" spc="22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SUMMIT</a:t>
            </a:r>
            <a:endParaRPr lang="en-US" sz="2600" spc="220" dirty="0">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xmlns="" id="{2BAE5E8A-36B9-E44A-826A-A53DA0B828C6}"/>
              </a:ext>
            </a:extLst>
          </p:cNvPr>
          <p:cNvSpPr/>
          <p:nvPr/>
        </p:nvSpPr>
        <p:spPr>
          <a:xfrm>
            <a:off x="2418080" y="657739"/>
            <a:ext cx="4370427" cy="492443"/>
          </a:xfrm>
          <a:prstGeom prst="rect">
            <a:avLst/>
          </a:prstGeom>
        </p:spPr>
        <p:txBody>
          <a:bodyPr wrap="none">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GOVERNMENT ETHICS</a:t>
            </a:r>
            <a:endParaRPr lang="en-US" sz="2600" spc="220" dirty="0"/>
          </a:p>
        </p:txBody>
      </p:sp>
      <p:pic>
        <p:nvPicPr>
          <p:cNvPr id="9" name="Picture 8" descr="Screenshot of handout document #1, a public financial disclosure report" title="Screenshot"/>
          <p:cNvPicPr>
            <a:picLocks noChangeAspect="1"/>
          </p:cNvPicPr>
          <p:nvPr/>
        </p:nvPicPr>
        <p:blipFill>
          <a:blip r:embed="rId3"/>
          <a:stretch>
            <a:fillRect/>
          </a:stretch>
        </p:blipFill>
        <p:spPr>
          <a:xfrm>
            <a:off x="0" y="1656768"/>
            <a:ext cx="6858000" cy="3302436"/>
          </a:xfrm>
          <a:prstGeom prst="rect">
            <a:avLst/>
          </a:prstGeom>
        </p:spPr>
      </p:pic>
    </p:spTree>
    <p:extLst>
      <p:ext uri="{BB962C8B-B14F-4D97-AF65-F5344CB8AC3E}">
        <p14:creationId xmlns:p14="http://schemas.microsoft.com/office/powerpoint/2010/main" val="6865982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916" y="353919"/>
            <a:ext cx="1991379" cy="1126537"/>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79830" y="452482"/>
            <a:ext cx="1859677" cy="929485"/>
          </a:xfrm>
          <a:prstGeom prst="rect">
            <a:avLst/>
          </a:prstGeom>
          <a:noFill/>
        </p:spPr>
        <p:txBody>
          <a:bodyPr wrap="square" rtlCol="0">
            <a:spAutoFit/>
          </a:bodyPr>
          <a:lstStyle/>
          <a:p>
            <a:pPr>
              <a:lnSpc>
                <a:spcPct val="80000"/>
              </a:lnSpc>
            </a:pPr>
            <a:r>
              <a:rPr lang="en-US" sz="2400" b="1" spc="15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Document </a:t>
            </a:r>
          </a:p>
          <a:p>
            <a:pPr>
              <a:lnSpc>
                <a:spcPct val="80000"/>
              </a:lnSpc>
            </a:pPr>
            <a:r>
              <a:rPr lang="en-US" sz="4400" b="1" spc="15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44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endParaRPr lang="en-US" sz="4800" b="1" spc="15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1" name="TextBox 20"/>
          <p:cNvSpPr txBox="1"/>
          <p:nvPr/>
        </p:nvSpPr>
        <p:spPr>
          <a:xfrm>
            <a:off x="4079212" y="322028"/>
            <a:ext cx="2709293" cy="492443"/>
          </a:xfrm>
          <a:prstGeom prst="rect">
            <a:avLst/>
          </a:prstGeom>
          <a:noFill/>
        </p:spPr>
        <p:txBody>
          <a:bodyPr wrap="square" rtlCol="0">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NATIONAL</a:t>
            </a:r>
            <a:endParaRPr lang="en-US" sz="2600" b="1" spc="220" dirty="0">
              <a:solidFill>
                <a:srgbClr val="FAD70F"/>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xmlns="" id="{C3D07161-4618-6B4B-BD2D-F1EDF1E00443}"/>
              </a:ext>
            </a:extLst>
          </p:cNvPr>
          <p:cNvSpPr/>
          <p:nvPr/>
        </p:nvSpPr>
        <p:spPr>
          <a:xfrm>
            <a:off x="5058545" y="990783"/>
            <a:ext cx="1729961" cy="492443"/>
          </a:xfrm>
          <a:prstGeom prst="rect">
            <a:avLst/>
          </a:prstGeom>
        </p:spPr>
        <p:txBody>
          <a:bodyPr wrap="none">
            <a:spAutoFit/>
          </a:bodyPr>
          <a:lstStyle/>
          <a:p>
            <a:pPr algn="r"/>
            <a:r>
              <a:rPr lang="en-US" sz="2600" b="1" spc="22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SUMMIT</a:t>
            </a:r>
            <a:endParaRPr lang="en-US" sz="2600" spc="220" dirty="0">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xmlns="" id="{2BAE5E8A-36B9-E44A-826A-A53DA0B828C6}"/>
              </a:ext>
            </a:extLst>
          </p:cNvPr>
          <p:cNvSpPr/>
          <p:nvPr/>
        </p:nvSpPr>
        <p:spPr>
          <a:xfrm>
            <a:off x="2418080" y="657739"/>
            <a:ext cx="4370427" cy="492443"/>
          </a:xfrm>
          <a:prstGeom prst="rect">
            <a:avLst/>
          </a:prstGeom>
        </p:spPr>
        <p:txBody>
          <a:bodyPr wrap="none">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GOVERNMENT ETHICS</a:t>
            </a:r>
            <a:endParaRPr lang="en-US" sz="2600" spc="220" dirty="0"/>
          </a:p>
        </p:txBody>
      </p:sp>
      <p:pic>
        <p:nvPicPr>
          <p:cNvPr id="2" name="Picture 1" descr="Screenshot of handout document #2, a draft public financial disclosure report" title="Screenshot"/>
          <p:cNvPicPr>
            <a:picLocks noChangeAspect="1"/>
          </p:cNvPicPr>
          <p:nvPr/>
        </p:nvPicPr>
        <p:blipFill>
          <a:blip r:embed="rId3"/>
          <a:stretch>
            <a:fillRect/>
          </a:stretch>
        </p:blipFill>
        <p:spPr>
          <a:xfrm>
            <a:off x="0" y="1715011"/>
            <a:ext cx="6858000" cy="3324730"/>
          </a:xfrm>
          <a:prstGeom prst="rect">
            <a:avLst/>
          </a:prstGeom>
        </p:spPr>
      </p:pic>
    </p:spTree>
    <p:extLst>
      <p:ext uri="{BB962C8B-B14F-4D97-AF65-F5344CB8AC3E}">
        <p14:creationId xmlns:p14="http://schemas.microsoft.com/office/powerpoint/2010/main" val="23680818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916" y="353919"/>
            <a:ext cx="1991379" cy="1126537"/>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79830" y="452482"/>
            <a:ext cx="1859677" cy="929485"/>
          </a:xfrm>
          <a:prstGeom prst="rect">
            <a:avLst/>
          </a:prstGeom>
          <a:noFill/>
        </p:spPr>
        <p:txBody>
          <a:bodyPr wrap="square" rtlCol="0">
            <a:spAutoFit/>
          </a:bodyPr>
          <a:lstStyle/>
          <a:p>
            <a:pPr>
              <a:lnSpc>
                <a:spcPct val="80000"/>
              </a:lnSpc>
            </a:pPr>
            <a:r>
              <a:rPr lang="en-US" sz="2400" b="1" spc="15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Document </a:t>
            </a:r>
          </a:p>
          <a:p>
            <a:pPr>
              <a:lnSpc>
                <a:spcPct val="80000"/>
              </a:lnSpc>
            </a:pPr>
            <a:r>
              <a:rPr lang="en-US" sz="4400" b="1" spc="15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44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#3</a:t>
            </a:r>
            <a:endParaRPr lang="en-US" sz="4800" b="1" spc="15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1" name="TextBox 20"/>
          <p:cNvSpPr txBox="1"/>
          <p:nvPr/>
        </p:nvSpPr>
        <p:spPr>
          <a:xfrm>
            <a:off x="4079212" y="322028"/>
            <a:ext cx="2709293" cy="492443"/>
          </a:xfrm>
          <a:prstGeom prst="rect">
            <a:avLst/>
          </a:prstGeom>
          <a:noFill/>
        </p:spPr>
        <p:txBody>
          <a:bodyPr wrap="square" rtlCol="0">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NATIONAL</a:t>
            </a:r>
            <a:endParaRPr lang="en-US" sz="2600" b="1" spc="220" dirty="0">
              <a:solidFill>
                <a:srgbClr val="FAD70F"/>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xmlns="" id="{C3D07161-4618-6B4B-BD2D-F1EDF1E00443}"/>
              </a:ext>
            </a:extLst>
          </p:cNvPr>
          <p:cNvSpPr/>
          <p:nvPr/>
        </p:nvSpPr>
        <p:spPr>
          <a:xfrm>
            <a:off x="5058545" y="990783"/>
            <a:ext cx="1729961" cy="492443"/>
          </a:xfrm>
          <a:prstGeom prst="rect">
            <a:avLst/>
          </a:prstGeom>
        </p:spPr>
        <p:txBody>
          <a:bodyPr wrap="none">
            <a:spAutoFit/>
          </a:bodyPr>
          <a:lstStyle/>
          <a:p>
            <a:pPr algn="r"/>
            <a:r>
              <a:rPr lang="en-US" sz="2600" b="1" spc="22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SUMMIT</a:t>
            </a:r>
            <a:endParaRPr lang="en-US" sz="2600" spc="220" dirty="0">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xmlns="" id="{2BAE5E8A-36B9-E44A-826A-A53DA0B828C6}"/>
              </a:ext>
            </a:extLst>
          </p:cNvPr>
          <p:cNvSpPr/>
          <p:nvPr/>
        </p:nvSpPr>
        <p:spPr>
          <a:xfrm>
            <a:off x="2418080" y="657739"/>
            <a:ext cx="4370427" cy="492443"/>
          </a:xfrm>
          <a:prstGeom prst="rect">
            <a:avLst/>
          </a:prstGeom>
        </p:spPr>
        <p:txBody>
          <a:bodyPr wrap="none">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GOVERNMENT ETHICS</a:t>
            </a:r>
            <a:endParaRPr lang="en-US" sz="2600" spc="220" dirty="0"/>
          </a:p>
        </p:txBody>
      </p:sp>
      <p:pic>
        <p:nvPicPr>
          <p:cNvPr id="6" name="Picture 5" descr="Screenshot of handout document #3, a confidential financial disclosure report" title="Screenshot"/>
          <p:cNvPicPr>
            <a:picLocks noChangeAspect="1"/>
          </p:cNvPicPr>
          <p:nvPr/>
        </p:nvPicPr>
        <p:blipFill>
          <a:blip r:embed="rId3"/>
          <a:stretch>
            <a:fillRect/>
          </a:stretch>
        </p:blipFill>
        <p:spPr>
          <a:xfrm>
            <a:off x="0" y="1480456"/>
            <a:ext cx="6858000" cy="3631191"/>
          </a:xfrm>
          <a:prstGeom prst="rect">
            <a:avLst/>
          </a:prstGeom>
        </p:spPr>
      </p:pic>
    </p:spTree>
    <p:extLst>
      <p:ext uri="{BB962C8B-B14F-4D97-AF65-F5344CB8AC3E}">
        <p14:creationId xmlns:p14="http://schemas.microsoft.com/office/powerpoint/2010/main" val="17794081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916" y="353919"/>
            <a:ext cx="1991379" cy="1126537"/>
          </a:xfrm>
          <a:prstGeom prst="rect">
            <a:avLst/>
          </a:prstGeom>
          <a:solidFill>
            <a:srgbClr val="FAD7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79830" y="452482"/>
            <a:ext cx="1859677" cy="929485"/>
          </a:xfrm>
          <a:prstGeom prst="rect">
            <a:avLst/>
          </a:prstGeom>
          <a:noFill/>
        </p:spPr>
        <p:txBody>
          <a:bodyPr wrap="square" rtlCol="0">
            <a:spAutoFit/>
          </a:bodyPr>
          <a:lstStyle/>
          <a:p>
            <a:pPr>
              <a:lnSpc>
                <a:spcPct val="80000"/>
              </a:lnSpc>
            </a:pPr>
            <a:r>
              <a:rPr lang="en-US" sz="2400" b="1" spc="15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Document </a:t>
            </a:r>
          </a:p>
          <a:p>
            <a:pPr>
              <a:lnSpc>
                <a:spcPct val="80000"/>
              </a:lnSpc>
            </a:pPr>
            <a:r>
              <a:rPr lang="en-US" sz="4400" b="1" spc="15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4400" b="1" spc="150" dirty="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#4</a:t>
            </a:r>
            <a:endParaRPr lang="en-US" sz="4800" b="1" spc="15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1" name="TextBox 20"/>
          <p:cNvSpPr txBox="1"/>
          <p:nvPr/>
        </p:nvSpPr>
        <p:spPr>
          <a:xfrm>
            <a:off x="4079212" y="322028"/>
            <a:ext cx="2709293" cy="492443"/>
          </a:xfrm>
          <a:prstGeom prst="rect">
            <a:avLst/>
          </a:prstGeom>
          <a:noFill/>
        </p:spPr>
        <p:txBody>
          <a:bodyPr wrap="square" rtlCol="0">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NATIONAL</a:t>
            </a:r>
            <a:endParaRPr lang="en-US" sz="2600" b="1" spc="220" dirty="0">
              <a:solidFill>
                <a:srgbClr val="FAD70F"/>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xmlns="" id="{C3D07161-4618-6B4B-BD2D-F1EDF1E00443}"/>
              </a:ext>
            </a:extLst>
          </p:cNvPr>
          <p:cNvSpPr/>
          <p:nvPr/>
        </p:nvSpPr>
        <p:spPr>
          <a:xfrm>
            <a:off x="5058545" y="990783"/>
            <a:ext cx="1729961" cy="492443"/>
          </a:xfrm>
          <a:prstGeom prst="rect">
            <a:avLst/>
          </a:prstGeom>
        </p:spPr>
        <p:txBody>
          <a:bodyPr wrap="none">
            <a:spAutoFit/>
          </a:bodyPr>
          <a:lstStyle/>
          <a:p>
            <a:pPr algn="r"/>
            <a:r>
              <a:rPr lang="en-US" sz="2600" b="1" spc="220" dirty="0">
                <a:solidFill>
                  <a:srgbClr val="FAD70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SUMMIT</a:t>
            </a:r>
            <a:endParaRPr lang="en-US" sz="2600" spc="220" dirty="0">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xmlns="" id="{2BAE5E8A-36B9-E44A-826A-A53DA0B828C6}"/>
              </a:ext>
            </a:extLst>
          </p:cNvPr>
          <p:cNvSpPr/>
          <p:nvPr/>
        </p:nvSpPr>
        <p:spPr>
          <a:xfrm>
            <a:off x="2418080" y="657739"/>
            <a:ext cx="4370427" cy="492443"/>
          </a:xfrm>
          <a:prstGeom prst="rect">
            <a:avLst/>
          </a:prstGeom>
        </p:spPr>
        <p:txBody>
          <a:bodyPr wrap="none">
            <a:spAutoFit/>
          </a:bodyPr>
          <a:lstStyle/>
          <a:p>
            <a:pPr algn="r"/>
            <a:r>
              <a:rPr lang="en-US" sz="2600" b="1" spc="220" dirty="0">
                <a:solidFill>
                  <a:schemeClr val="tx1">
                    <a:lumMod val="85000"/>
                    <a:lumOff val="15000"/>
                  </a:schemeClr>
                </a:solidFill>
                <a:latin typeface="Arial" panose="020B0604020202020204" pitchFamily="34" charset="0"/>
                <a:cs typeface="Arial" panose="020B0604020202020204" pitchFamily="34" charset="0"/>
              </a:rPr>
              <a:t>GOVERNMENT ETHICS</a:t>
            </a:r>
            <a:endParaRPr lang="en-US" sz="2600" spc="220" dirty="0"/>
          </a:p>
        </p:txBody>
      </p:sp>
      <p:pic>
        <p:nvPicPr>
          <p:cNvPr id="2" name="Picture 1" descr="Screenshot of handout document #4, a recusal list." title="Screenshot"/>
          <p:cNvPicPr>
            <a:picLocks noChangeAspect="1"/>
          </p:cNvPicPr>
          <p:nvPr/>
        </p:nvPicPr>
        <p:blipFill>
          <a:blip r:embed="rId3"/>
          <a:stretch>
            <a:fillRect/>
          </a:stretch>
        </p:blipFill>
        <p:spPr>
          <a:xfrm>
            <a:off x="257175" y="1985010"/>
            <a:ext cx="6343650" cy="1905000"/>
          </a:xfrm>
          <a:prstGeom prst="rect">
            <a:avLst/>
          </a:prstGeom>
        </p:spPr>
      </p:pic>
    </p:spTree>
    <p:extLst>
      <p:ext uri="{BB962C8B-B14F-4D97-AF65-F5344CB8AC3E}">
        <p14:creationId xmlns:p14="http://schemas.microsoft.com/office/powerpoint/2010/main" val="8055110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pptx" id="{51CBAD9A-3282-4C6E-ACE8-46A96EA074B2}" vid="{D45E013A-0093-4FF3-9F7E-BC201F9FB1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B6F2769-7194-4217-93D3-3AF3A4742282}">
  <ds:schemaRef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schemas.microsoft.com/sharepoint/v3/fields"/>
    <ds:schemaRef ds:uri="http://www.w3.org/XML/1998/namespace"/>
    <ds:schemaRef ds:uri="http://purl.org/dc/terms/"/>
  </ds:schemaRefs>
</ds:datastoreItem>
</file>

<file path=customXml/itemProps2.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7D2A1B0-FF3E-4009-940D-AED0EB70A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FOIA Presentation</Template>
  <TotalTime>1209</TotalTime>
  <Words>592</Words>
  <Application>Microsoft Office PowerPoint</Application>
  <PresentationFormat>Custom</PresentationFormat>
  <Paragraphs>134</Paragraphs>
  <Slides>17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Arial Narrow</vt:lpstr>
      <vt:lpstr>Calibri</vt:lpstr>
      <vt:lpstr>Gadugi</vt:lpstr>
      <vt:lpstr>Roboto  </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USOGE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Rachel K. McRae</dc:creator>
  <cp:lastModifiedBy>Monica M. G. Ashar</cp:lastModifiedBy>
  <cp:revision>117</cp:revision>
  <cp:lastPrinted>2020-02-27T13:55:10Z</cp:lastPrinted>
  <dcterms:created xsi:type="dcterms:W3CDTF">2020-01-28T13:11:15Z</dcterms:created>
  <dcterms:modified xsi:type="dcterms:W3CDTF">2020-02-28T15:29:55Z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