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2" r:id="rId2"/>
    <p:sldId id="293" r:id="rId3"/>
    <p:sldId id="305" r:id="rId4"/>
    <p:sldId id="294" r:id="rId5"/>
    <p:sldId id="278" r:id="rId6"/>
    <p:sldId id="269" r:id="rId7"/>
    <p:sldId id="308" r:id="rId8"/>
    <p:sldId id="288" r:id="rId9"/>
    <p:sldId id="264" r:id="rId10"/>
    <p:sldId id="285" r:id="rId11"/>
    <p:sldId id="300"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FF"/>
    <a:srgbClr val="CC00FF"/>
    <a:srgbClr val="6666FF"/>
    <a:srgbClr val="CC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0296" autoAdjust="0"/>
  </p:normalViewPr>
  <p:slideViewPr>
    <p:cSldViewPr snapToGrid="0">
      <p:cViewPr varScale="1">
        <p:scale>
          <a:sx n="76" d="100"/>
          <a:sy n="76" d="100"/>
        </p:scale>
        <p:origin x="498" y="84"/>
      </p:cViewPr>
      <p:guideLst/>
    </p:cSldViewPr>
  </p:slideViewPr>
  <p:notesTextViewPr>
    <p:cViewPr>
      <p:scale>
        <a:sx n="3" d="2"/>
        <a:sy n="3" d="2"/>
      </p:scale>
      <p:origin x="0" y="0"/>
    </p:cViewPr>
  </p:notesText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07096-2117-44E0-B373-9787E8CC1A15}" type="datetimeFigureOut">
              <a:rPr lang="en-US" smtClean="0"/>
              <a:t>4/13/2023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14CC06-2D45-48CC-B07B-04C0AF5D7DB2}" type="slidenum">
              <a:rPr lang="en-US" smtClean="0"/>
              <a:t>‹#›</a:t>
            </a:fld>
            <a:endParaRPr lang="en-US"/>
          </a:p>
        </p:txBody>
      </p:sp>
    </p:spTree>
    <p:extLst>
      <p:ext uri="{BB962C8B-B14F-4D97-AF65-F5344CB8AC3E}">
        <p14:creationId xmlns:p14="http://schemas.microsoft.com/office/powerpoint/2010/main" val="37369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E92A9-2BE0-47C4-AE34-774F455F8137}"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F8D2B-C67F-4E35-9A72-E52245DDDA16}" type="slidenum">
              <a:rPr lang="en-US" smtClean="0"/>
              <a:t>‹#›</a:t>
            </a:fld>
            <a:endParaRPr lang="en-US"/>
          </a:p>
        </p:txBody>
      </p:sp>
    </p:spTree>
    <p:extLst>
      <p:ext uri="{BB962C8B-B14F-4D97-AF65-F5344CB8AC3E}">
        <p14:creationId xmlns:p14="http://schemas.microsoft.com/office/powerpoint/2010/main" val="284401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Introduction</a:t>
            </a:r>
          </a:p>
          <a:p>
            <a:endParaRPr lang="en-US" sz="1200" dirty="0" smtClean="0"/>
          </a:p>
          <a:p>
            <a:r>
              <a:rPr lang="en-US" sz="1200" dirty="0" smtClean="0"/>
              <a:t>Marjie Levine, Assistant Counsel with the Ethics Law &amp; Policy Branch at the Office of Government Ethics.</a:t>
            </a:r>
          </a:p>
          <a:p>
            <a:endParaRPr lang="en-US" baseline="0" dirty="0" smtClean="0"/>
          </a:p>
          <a:p>
            <a:r>
              <a:rPr lang="en-US" baseline="0" dirty="0" smtClean="0"/>
              <a:t>We’re back with Part 2 of OGE’s training on Seeking and Negotiating Employment.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1</a:t>
            </a:fld>
            <a:endParaRPr lang="en-US"/>
          </a:p>
        </p:txBody>
      </p:sp>
    </p:spTree>
    <p:extLst>
      <p:ext uri="{BB962C8B-B14F-4D97-AF65-F5344CB8AC3E}">
        <p14:creationId xmlns:p14="http://schemas.microsoft.com/office/powerpoint/2010/main" val="304285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to highlight what I think are the most noteworthy aspects of the STOCK Act notification requirements, particularly in terms of how they differ from the Subpart F recusal requirement.  I have also provided you with a chart [on the next slide] that compares side-by-side these aspects of the STOCK Act requirements and the Subpart F recusal requirement – feel free to look at that chart now as I go through this slide (the chart covers the same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know that the Subpart F recusal requires employees to recuse immediately from matters affecting the prospective non-Federal employer once you are seeking employment with them.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STOCK Act notification requirements are in some ways </a:t>
            </a:r>
            <a:r>
              <a:rPr lang="en-US" u="sng" baseline="0" dirty="0" smtClean="0"/>
              <a:t>narrower</a:t>
            </a:r>
            <a:r>
              <a:rPr lang="en-US" baseline="0" dirty="0" smtClean="0"/>
              <a:t> in their application than the Subpart F seeking employment recusal.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STOCK Act requirements apply only to public filers (that includes </a:t>
            </a:r>
            <a:r>
              <a:rPr lang="en-US" dirty="0" smtClean="0"/>
              <a:t>political and career public filers), whereas</a:t>
            </a:r>
            <a:r>
              <a:rPr lang="en-US" baseline="0" dirty="0" smtClean="0"/>
              <a:t> the s</a:t>
            </a:r>
            <a:r>
              <a:rPr lang="en-US" dirty="0" smtClean="0"/>
              <a:t>eeking</a:t>
            </a:r>
            <a:r>
              <a:rPr lang="en-US" baseline="0" dirty="0" smtClean="0"/>
              <a:t> employment recusal applies to all executive branch employees, regardless of their filing status.</a:t>
            </a:r>
            <a:r>
              <a:rPr lang="en-US"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a:t>
            </a:r>
            <a:r>
              <a:rPr lang="en-US" baseline="0" dirty="0" smtClean="0"/>
              <a:t> STOCK Act requirements and the Subpart F recusal both apply to </a:t>
            </a:r>
            <a:r>
              <a:rPr lang="en-US" dirty="0" smtClean="0"/>
              <a:t>non-Federal entities – so they’re the</a:t>
            </a:r>
            <a:r>
              <a:rPr lang="en-US" baseline="0" dirty="0" smtClean="0"/>
              <a:t> same in that respect – but </a:t>
            </a:r>
            <a:r>
              <a:rPr lang="en-US" dirty="0" smtClean="0"/>
              <a:t>the </a:t>
            </a:r>
            <a:r>
              <a:rPr lang="en-US" baseline="0" dirty="0" smtClean="0"/>
              <a:t>notification requirements do not get triggered by seeking employment actions; rather, the notification requirements get triggered only by negotiations or agreements for employment, AND – AND THIS IS THE MOST STRIKING DIFFERENCE BETWEEN THE STOCK ACT REQUIREMENTS AND THE SUBPART F RECUSAL REQUIREMENT – the notification requirements apply only to negotiations or agreements for </a:t>
            </a:r>
            <a:r>
              <a:rPr lang="en-US" b="1" u="sng" baseline="0" dirty="0" smtClean="0"/>
              <a:t>future</a:t>
            </a:r>
            <a:r>
              <a:rPr lang="en-US" baseline="0" dirty="0" smtClean="0"/>
              <a:t> employment or compensation for personal services – future, here, means starting after the employe</a:t>
            </a:r>
            <a:r>
              <a:rPr lang="en-US" b="0" baseline="0" dirty="0" smtClean="0"/>
              <a:t>e</a:t>
            </a:r>
            <a:r>
              <a:rPr lang="en-US" sz="1200" b="0" kern="1200" baseline="0" dirty="0" smtClean="0">
                <a:solidFill>
                  <a:schemeClr val="tx1"/>
                </a:solidFill>
                <a:effectLst/>
                <a:latin typeface="+mn-lt"/>
                <a:ea typeface="+mn-ea"/>
                <a:cs typeface="+mn-cs"/>
              </a:rPr>
              <a:t> leaves government – in other words, the job that the employee is negotiating for </a:t>
            </a:r>
            <a:r>
              <a:rPr lang="en-US" baseline="0" dirty="0" smtClean="0"/>
              <a:t>needs to start after the employee’s federal employment ends or the compensated services have to be rendered entirely after termination of federal employment in order for these notification requirements to be triggered.  You’ll recall that the seeking employment recusal require applies to both future post-Government employment and employment that happens at the same time as the employee’s Federal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 i</a:t>
            </a:r>
            <a:r>
              <a:rPr lang="en-US" sz="1200" kern="1200" baseline="0" dirty="0" smtClean="0">
                <a:solidFill>
                  <a:schemeClr val="tx1"/>
                </a:solidFill>
                <a:effectLst/>
                <a:latin typeface="+mn-lt"/>
                <a:ea typeface="+mn-ea"/>
                <a:cs typeface="+mn-cs"/>
              </a:rPr>
              <a:t>f a public filer is negotiating with a local university to teach a class, and the employee will do this teaching concurrently with their Government job, they don’t have to file these STOCK Act notifications, BUT NOTE: they would still be subject to Subpart F recusal requirement and 208, and they might also be subject to outside earned income limitations or outside earned income ban, and limitations on teaching, speaking, and writing in 807 of the SOC, among other COI statutes and regulations; LA-13-06 discusses further some of the other ethics restrictions which may apply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You’ll also notice that the STOCK Act requirements apply to future employment or </a:t>
            </a:r>
            <a:r>
              <a:rPr lang="en-US" u="sng" baseline="0" dirty="0" smtClean="0"/>
              <a:t>compensation</a:t>
            </a:r>
            <a:r>
              <a:rPr lang="en-US" baseline="0" dirty="0" smtClean="0"/>
              <a:t> – the Subpart F recusal requirement and related definition of employment don’t mention compensation.  What the added reference to compensation in the STOCK Act rules does is it signals to public filers that if you enter into any sort of agreement to provide services to someone after you end your </a:t>
            </a:r>
            <a:r>
              <a:rPr lang="en-US" baseline="0" dirty="0" err="1" smtClean="0"/>
              <a:t>Govt</a:t>
            </a:r>
            <a:r>
              <a:rPr lang="en-US" baseline="0" dirty="0" smtClean="0"/>
              <a:t> employment, and your services will be </a:t>
            </a:r>
            <a:r>
              <a:rPr lang="en-US" u="sng" baseline="0" dirty="0" smtClean="0"/>
              <a:t>compensated</a:t>
            </a:r>
            <a:r>
              <a:rPr lang="en-US" baseline="0" dirty="0" smtClean="0"/>
              <a:t>, even if you don’t consider the person for whom you will provide services to be your employer – maybe they’re more of a client – you still have to file the STOCK Act notifications.  For example: you’re going to open your own event planning business and you enter into an agreement to put on an event for a company after you leave </a:t>
            </a:r>
            <a:r>
              <a:rPr lang="en-US" baseline="0" dirty="0" err="1" smtClean="0"/>
              <a:t>Govt</a:t>
            </a:r>
            <a:r>
              <a:rPr lang="en-US" baseline="0" dirty="0" smtClean="0"/>
              <a:t>, and you consider the company to be a client and so you don’t view the arrangement to be employment…that’s an agreement for compensation to provide services after you leave the </a:t>
            </a:r>
            <a:r>
              <a:rPr lang="en-US" baseline="0" dirty="0" err="1" smtClean="0"/>
              <a:t>Govt</a:t>
            </a:r>
            <a:r>
              <a:rPr lang="en-US" baseline="0" dirty="0" smtClean="0"/>
              <a:t>, so you’d have to file the STOCK Act notifications.  And the Subpart F recusal requirement would also apply in that scenario as soon as you start reaching out to your event planning clients for potential work.</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regarding the timing of the STOCK Act notification requirements: </a:t>
            </a:r>
            <a:r>
              <a:rPr lang="en-US" sz="1200" kern="1200" baseline="0" dirty="0" smtClean="0">
                <a:solidFill>
                  <a:schemeClr val="tx1"/>
                </a:solidFill>
                <a:effectLst/>
                <a:latin typeface="+mn-lt"/>
                <a:ea typeface="+mn-ea"/>
                <a:cs typeface="+mn-cs"/>
              </a:rPr>
              <a:t>the public filer technically has 3 business days from the start of the negotiation or agreement for future employment or compensation to file the notification of the negotiation or agreement</a:t>
            </a:r>
            <a:r>
              <a:rPr lang="en-US" baseline="0" dirty="0" smtClean="0"/>
              <a:t>, and the filer must file the recusal statement whenever they believe there is a conflict of interest or appearance issue; however, when OGE added the STOCK Act requirements to Subpart F in its 2016 amendments of Subpart F, OGE included language in the regulation allowing and encouraging </a:t>
            </a:r>
            <a:r>
              <a:rPr lang="en-US" sz="1200" kern="1200" baseline="0" dirty="0" smtClean="0">
                <a:solidFill>
                  <a:schemeClr val="tx1"/>
                </a:solidFill>
                <a:effectLst/>
                <a:latin typeface="+mn-lt"/>
                <a:ea typeface="+mn-ea"/>
                <a:cs typeface="+mn-cs"/>
              </a:rPr>
              <a:t>public filers to get the STOCK Act notice in as early is possible, and prior to starting to negotiate for employment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so the filer can file the negotiation notice and recusal statement before they start negotiating, and the recusal statement before they have a conflict or appearance of conflict with the non-Federal entity; though they’re not required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and that advance notification continues to satisfy the STOCK Act notification requirements once negotiations actually begin or an agreement for employment is reached – they don’t need to file a subsequent notification, as long as the non-federal entity’s name is listed in the advance notification and the employee gave an estimated date of negotiation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If you think about it, these advance notification provisions in the STOCK Act section of Subpart F, are well-aligned with the other part of Subpart F, the seeking employment recusal requirement – because both parts push for early completion of the requirement – recuse as soon as you start seeking employment, before the negotiating stage; file the STOCK Act notifications earlier than the negotiation stage, to help prevent employees from violating the criminal conflicts of interest statute, 208, and to prevent noncompliance with the STOCK 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And so, in</a:t>
            </a:r>
            <a:r>
              <a:rPr lang="en-US" b="0" baseline="0" dirty="0" smtClean="0"/>
              <a:t> that sense</a:t>
            </a:r>
            <a:r>
              <a:rPr lang="en-US" b="0" dirty="0" smtClean="0"/>
              <a:t>, the fence</a:t>
            </a:r>
            <a:r>
              <a:rPr lang="en-US" b="0" baseline="0" dirty="0" smtClean="0"/>
              <a:t> runs through all of Subpart F, both the recusal component and the STOCK Act notification section.  And you as ethics officials play a key role in building and supporting that preventative, protective fence by giving advice and training about Subpart F early and often, particularly because, as we discussed, the seeking employment situation, where an employee or prospective employer makes that unsolicited communication about a job or position, can quickly, in a few words, turn into a two-party meeting-of-the-minds to bring your on-board conversation that crosses to the other side of the fence and triggers the criminal statute.  Your role in counseling employees to recuse before the negotiation stage, at the seeking employment stage, and counseling public filers to get their notifications in well before negotiating for employment or compensation is critical.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10</a:t>
            </a:fld>
            <a:endParaRPr lang="en-US"/>
          </a:p>
        </p:txBody>
      </p:sp>
    </p:spTree>
    <p:extLst>
      <p:ext uri="{BB962C8B-B14F-4D97-AF65-F5344CB8AC3E}">
        <p14:creationId xmlns:p14="http://schemas.microsoft.com/office/powerpoint/2010/main" val="198143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[should this be a separate material for this presentation, rather than a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chart highlights the main differences between the Subpart F recusal requirement and the STOCK Act notification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11</a:t>
            </a:fld>
            <a:endParaRPr lang="en-US"/>
          </a:p>
        </p:txBody>
      </p:sp>
    </p:spTree>
    <p:extLst>
      <p:ext uri="{BB962C8B-B14F-4D97-AF65-F5344CB8AC3E}">
        <p14:creationId xmlns:p14="http://schemas.microsoft.com/office/powerpoint/2010/main" val="24055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We’ve completed our two-part review of Subpart F, and its two components -- the recusal requirement and the STOCK Act notification requirements.  Should you have any questions about Subpart F, please feel free to get in touch with me or with your agency’s OGE desk officer.</a:t>
            </a:r>
            <a:endParaRPr lang="en-US" b="0" dirty="0" smtClean="0"/>
          </a:p>
          <a:p>
            <a:endParaRPr lang="en-US" b="1" dirty="0" smtClean="0"/>
          </a:p>
          <a:p>
            <a:r>
              <a:rPr lang="en-US" b="0" baseline="0" dirty="0" smtClean="0"/>
              <a:t>Thank you for watching this training. </a:t>
            </a:r>
          </a:p>
          <a:p>
            <a:endParaRPr lang="en-US" b="1" dirty="0" smtClean="0"/>
          </a:p>
          <a:p>
            <a:r>
              <a:rPr lang="en-US" dirty="0" smtClean="0"/>
              <a:t>[Ask Cheryl:</a:t>
            </a:r>
            <a:r>
              <a:rPr lang="en-US" baseline="0" dirty="0" smtClean="0"/>
              <a:t> </a:t>
            </a:r>
            <a:r>
              <a:rPr lang="en-US" dirty="0" smtClean="0"/>
              <a:t>should I mention that this presentation will be followed by exercises focused on applying these ethics rules]</a:t>
            </a:r>
          </a:p>
          <a:p>
            <a:endParaRPr lang="en-US" dirty="0" smtClean="0"/>
          </a:p>
          <a:p>
            <a:r>
              <a:rPr lang="en-US" dirty="0" smtClean="0"/>
              <a:t>[End of slide deck]</a:t>
            </a:r>
          </a:p>
        </p:txBody>
      </p:sp>
      <p:sp>
        <p:nvSpPr>
          <p:cNvPr id="4" name="Slide Number Placeholder 3"/>
          <p:cNvSpPr>
            <a:spLocks noGrp="1"/>
          </p:cNvSpPr>
          <p:nvPr>
            <p:ph type="sldNum" sz="quarter" idx="10"/>
          </p:nvPr>
        </p:nvSpPr>
        <p:spPr/>
        <p:txBody>
          <a:bodyPr/>
          <a:lstStyle/>
          <a:p>
            <a:fld id="{92FF8D2B-C67F-4E35-9A72-E52245DDDA16}" type="slidenum">
              <a:rPr lang="en-US" smtClean="0"/>
              <a:t>12</a:t>
            </a:fld>
            <a:endParaRPr lang="en-US"/>
          </a:p>
        </p:txBody>
      </p:sp>
    </p:spTree>
    <p:extLst>
      <p:ext uri="{BB962C8B-B14F-4D97-AF65-F5344CB8AC3E}">
        <p14:creationId xmlns:p14="http://schemas.microsoft.com/office/powerpoint/2010/main" val="152938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 continue providing a</a:t>
            </a:r>
            <a:r>
              <a:rPr lang="en-US" sz="1200" kern="1200" baseline="0" dirty="0" smtClean="0">
                <a:solidFill>
                  <a:schemeClr val="tx1"/>
                </a:solidFill>
                <a:effectLst/>
                <a:latin typeface="+mn-lt"/>
                <a:ea typeface="+mn-ea"/>
                <a:cs typeface="+mn-cs"/>
              </a:rPr>
              <a:t>n overview of the Subpart F requirements, including the STOCK Act notification requirements; and we’ll talk about how Subpart F’s role as a fence helps to prevent employees from violating the criminal conflicts of interest statute, and ethics officials’ equally important role in </a:t>
            </a:r>
            <a:r>
              <a:rPr lang="en-US" sz="1200" b="0" kern="1200" baseline="0" dirty="0" smtClean="0">
                <a:solidFill>
                  <a:schemeClr val="tx1"/>
                </a:solidFill>
                <a:effectLst/>
                <a:latin typeface="+mn-lt"/>
                <a:ea typeface="+mn-ea"/>
                <a:cs typeface="+mn-cs"/>
              </a:rPr>
              <a:t>providing advice to employees about seeking employment as early and often as you can</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2</a:t>
            </a:fld>
            <a:endParaRPr lang="en-US"/>
          </a:p>
        </p:txBody>
      </p:sp>
    </p:spTree>
    <p:extLst>
      <p:ext uri="{BB962C8B-B14F-4D97-AF65-F5344CB8AC3E}">
        <p14:creationId xmlns:p14="http://schemas.microsoft.com/office/powerpoint/2010/main" val="203477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ended Part 1 of this training talking about when an employee is considered “seeking employment” and thus when the Subpart F recusal starts, and when the employee is no longer considered seeking employment and no longer needs to recuse.  </a:t>
            </a:r>
          </a:p>
          <a:p>
            <a:endParaRPr lang="en-US" dirty="0" smtClean="0"/>
          </a:p>
          <a:p>
            <a:r>
              <a:rPr lang="en-US" dirty="0" smtClean="0"/>
              <a:t>And it’s those </a:t>
            </a:r>
            <a:r>
              <a:rPr lang="en-US" u="sng" dirty="0" smtClean="0"/>
              <a:t>unsolicited</a:t>
            </a:r>
            <a:r>
              <a:rPr lang="en-US" u="sng" baseline="0" dirty="0" smtClean="0"/>
              <a:t> </a:t>
            </a:r>
            <a:r>
              <a:rPr lang="en-US" baseline="0" dirty="0" smtClean="0"/>
              <a:t>communications by the employee, the prospective employer, or an intermediary, regarding a job opportunity, that Subpart F says is “seeking employment” and triggers the recusal requirement.</a:t>
            </a:r>
          </a:p>
          <a:p>
            <a:endParaRPr lang="en-US" baseline="0" dirty="0" smtClean="0"/>
          </a:p>
          <a:p>
            <a:r>
              <a:rPr lang="en-US" baseline="0" dirty="0" smtClean="0"/>
              <a:t>A major ethics concern about these one-sided/unsolicited communications is that they can </a:t>
            </a:r>
            <a:r>
              <a:rPr lang="en-US" u="sng" baseline="0" dirty="0" smtClean="0"/>
              <a:t>quickly</a:t>
            </a:r>
            <a:r>
              <a:rPr lang="en-US" baseline="0" dirty="0" smtClean="0"/>
              <a:t> turn into bilateral, back and forth conversation about the job opportunity that meets the definition of “negotiating for employment”.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baseline="0" dirty="0" smtClean="0"/>
          </a:p>
          <a:p>
            <a:endParaRPr lang="en-US" baseline="0" dirty="0" smtClean="0"/>
          </a:p>
          <a:p>
            <a:endParaRPr lang="en-US" baseline="0" dirty="0" smtClean="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2FF8D2B-C67F-4E35-9A72-E52245DDDA16}" type="slidenum">
              <a:rPr lang="en-US" smtClean="0"/>
              <a:t>3</a:t>
            </a:fld>
            <a:endParaRPr lang="en-US"/>
          </a:p>
        </p:txBody>
      </p:sp>
    </p:spTree>
    <p:extLst>
      <p:ext uri="{BB962C8B-B14F-4D97-AF65-F5344CB8AC3E}">
        <p14:creationId xmlns:p14="http://schemas.microsoft.com/office/powerpoint/2010/main" val="263940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Negotiating for employment is defined in Subpart F as “</a:t>
            </a:r>
            <a:r>
              <a:rPr lang="en-US" dirty="0" smtClean="0"/>
              <a:t>discussion or communication with another person, or such person's agent or intermediary, </a:t>
            </a:r>
            <a:r>
              <a:rPr lang="en-US" u="sng" dirty="0" smtClean="0"/>
              <a:t>mutually conducted</a:t>
            </a:r>
            <a:r>
              <a:rPr lang="en-US" dirty="0" smtClean="0"/>
              <a:t> with a view toward reaching an agreement regarding possible employment with that person. The term negotiating is not limited to discussions of specific terms and conditions of employment in a specific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Not every two-way conversation is going to meet the definition of negotiating for employment.  For example, going for an informational interview, where an employee is just learning about what a company does, with no discussion of hiring the employee or what each side needs for moving forward with employment – would NOT be negotiating for employment.  There’s an example in Subpart F that confirms that an informational interview situation is not seeking or negotiating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4</a:t>
            </a:fld>
            <a:endParaRPr lang="en-US"/>
          </a:p>
        </p:txBody>
      </p:sp>
    </p:spTree>
    <p:extLst>
      <p:ext uri="{BB962C8B-B14F-4D97-AF65-F5344CB8AC3E}">
        <p14:creationId xmlns:p14="http://schemas.microsoft.com/office/powerpoint/2010/main" val="6491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where the conversation progresses to </a:t>
            </a:r>
            <a:r>
              <a:rPr lang="en-US" u="sng" baseline="0" dirty="0" smtClean="0"/>
              <a:t>both sides showing interest in the employee coming on board and a discussion of some of the terms or qualifications of employment</a:t>
            </a:r>
            <a:r>
              <a:rPr lang="en-US" baseline="0" dirty="0" smtClean="0"/>
              <a:t>, the employee is likely meeting the definition of negotiating employment, whether the official job interview has happened or not.  And if the employee meets the definition of negotiating for employment, they’re now in criminal statute territory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1 and 2]</a:t>
            </a:r>
            <a:r>
              <a:rPr lang="en-US" baseline="0" dirty="0" smtClean="0"/>
              <a:t>; they’re in 208 land; and they could face criminal consequences for fai</a:t>
            </a:r>
            <a:r>
              <a:rPr lang="en-US" u="none" baseline="0" dirty="0" smtClean="0"/>
              <a:t>ling to recuse from matters affecting the financial interests of their prospective employer.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5</a:t>
            </a:fld>
            <a:endParaRPr lang="en-US"/>
          </a:p>
        </p:txBody>
      </p:sp>
    </p:spTree>
    <p:extLst>
      <p:ext uri="{BB962C8B-B14F-4D97-AF65-F5344CB8AC3E}">
        <p14:creationId xmlns:p14="http://schemas.microsoft.com/office/powerpoint/2010/main" val="338823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for your reference, the relevant part of 208 regarding negotiating for employment is on this slide: 208 prohibits </a:t>
            </a:r>
            <a:r>
              <a:rPr lang="en-US" baseline="0" dirty="0"/>
              <a:t>employees from participating in matters that will affect their own financial interests, as well as the financial interests of others that are imputed to them, including a prospective employer with whom you are negotiating employment or with whom you have an arrangement concerning prospective employment</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[next slide]</a:t>
            </a: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6</a:t>
            </a:fld>
            <a:endParaRPr lang="en-US"/>
          </a:p>
        </p:txBody>
      </p:sp>
    </p:spTree>
    <p:extLst>
      <p:ext uri="{BB962C8B-B14F-4D97-AF65-F5344CB8AC3E}">
        <p14:creationId xmlns:p14="http://schemas.microsoft.com/office/powerpoint/2010/main" val="137591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And as I mentioned, once an employee is seeking employment, it can quickly turn into negotiating for employment.  For example, let’s say a non-Federal employer views a Federal employee’s professional profile on LinkedIn or another website, and then messages the employee to say (read the quote), and the employee responds with a question, like “what kind of work would the job involve?”.  The employee is now seeking employment by giving a response other than rejection.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1]</a:t>
            </a:r>
            <a:r>
              <a:rPr lang="en-US" baseline="0" dirty="0" smtClean="0"/>
              <a:t>  However, if the prospective employer then responds with a description of duties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2]</a:t>
            </a:r>
            <a:r>
              <a:rPr lang="en-US" baseline="0" dirty="0" smtClean="0"/>
              <a:t>, and there’s additional back and forth about what either side needs in terms of qualifications or other employment terms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3]</a:t>
            </a:r>
            <a:r>
              <a:rPr lang="en-US" baseline="0" dirty="0" smtClean="0"/>
              <a:t>, or</a:t>
            </a:r>
            <a:r>
              <a:rPr lang="en-US" dirty="0" smtClean="0"/>
              <a:t> ways the employee could remedy one of the missing qualifications </a:t>
            </a:r>
            <a:r>
              <a:rPr lang="en-US" b="1" dirty="0" smtClean="0"/>
              <a:t>[</a:t>
            </a:r>
            <a:r>
              <a:rPr lang="en-US" sz="1200" b="1" kern="1200" baseline="0" dirty="0" smtClean="0">
                <a:solidFill>
                  <a:schemeClr val="tx1"/>
                </a:solidFill>
                <a:effectLst/>
                <a:latin typeface="+mn-lt"/>
                <a:ea typeface="+mn-ea"/>
                <a:cs typeface="+mn-cs"/>
              </a:rPr>
              <a:t>ANIMATION</a:t>
            </a:r>
            <a:r>
              <a:rPr lang="en-US" b="1" baseline="0" dirty="0" smtClean="0"/>
              <a:t> 4]</a:t>
            </a:r>
            <a:r>
              <a:rPr lang="en-US" dirty="0" smtClean="0"/>
              <a:t>, </a:t>
            </a:r>
            <a:r>
              <a:rPr lang="en-US" baseline="0" dirty="0" smtClean="0"/>
              <a:t>the employee would likely be negotiating for employment at that point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5]</a:t>
            </a:r>
            <a:r>
              <a:rPr lang="en-US" baseline="0" dirty="0" smtClean="0"/>
              <a:t>, even if they haven’t covered </a:t>
            </a:r>
            <a:r>
              <a:rPr lang="en-US" u="sng" baseline="0" dirty="0" smtClean="0"/>
              <a:t>all</a:t>
            </a:r>
            <a:r>
              <a:rPr lang="en-US" baseline="0" dirty="0" smtClean="0"/>
              <a:t> the terms of employment and they haven’t actually sat down for a formal job interview yet.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You’ll find a couple of examples in Subpart F, right below the definition of seeking and negotiating employment, that aim to clarify when seeking becomes negotiating, but in a real life job search situation, it’s not always easy to tell when the conversation moves from just the seeking employment stage to the negotiating stage, and so employees may unknowingly enter criminal statute territory in a matter of words.</a:t>
            </a:r>
          </a:p>
          <a:p>
            <a:endParaRPr lang="en-US" baseline="0" dirty="0" smtClean="0"/>
          </a:p>
          <a:p>
            <a:r>
              <a:rPr lang="en-US" baseline="0" dirty="0" smtClean="0"/>
              <a:t>And that’s really the whole point of the Subpart F recusal – to address this major ethics issue of seeking becoming negotiating in a matter of words; What does Subpart F do?  It imposes the SAME recusal </a:t>
            </a:r>
            <a:r>
              <a:rPr lang="en-US" baseline="0" dirty="0"/>
              <a:t>requirement </a:t>
            </a:r>
            <a:r>
              <a:rPr lang="en-US" baseline="0" dirty="0" smtClean="0"/>
              <a:t>that 208 imposes for negotiation and arrangements for employment, </a:t>
            </a:r>
            <a:r>
              <a:rPr lang="en-US" u="sng" baseline="0" dirty="0" smtClean="0"/>
              <a:t>earlier </a:t>
            </a:r>
            <a:r>
              <a:rPr lang="en-US" u="sng" baseline="0" dirty="0"/>
              <a:t>in the </a:t>
            </a:r>
            <a:r>
              <a:rPr lang="en-US" u="sng" baseline="0" dirty="0" smtClean="0"/>
              <a:t>employee’s job search process</a:t>
            </a:r>
            <a:r>
              <a:rPr lang="en-US" u="none" baseline="0" dirty="0" smtClean="0"/>
              <a:t>, at the seeking stage</a:t>
            </a:r>
            <a:r>
              <a:rPr lang="en-US" baseline="0" dirty="0" smtClean="0"/>
              <a:t>.  And for that reason, the Subpart F </a:t>
            </a:r>
            <a:r>
              <a:rPr lang="en-US" baseline="0" dirty="0"/>
              <a:t>recusal requirement is like a fence </a:t>
            </a:r>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6]</a:t>
            </a:r>
            <a:r>
              <a:rPr lang="en-US" b="0" baseline="0" dirty="0" smtClean="0"/>
              <a:t>,</a:t>
            </a:r>
            <a:r>
              <a:rPr lang="en-US" b="1" baseline="0" dirty="0" smtClean="0"/>
              <a:t> </a:t>
            </a:r>
            <a:r>
              <a:rPr lang="en-US" baseline="0" dirty="0" smtClean="0"/>
              <a:t>designed to prevent employees </a:t>
            </a:r>
            <a:r>
              <a:rPr lang="en-US" baseline="0" dirty="0"/>
              <a:t>from veering into </a:t>
            </a:r>
            <a:r>
              <a:rPr lang="en-US" baseline="0" dirty="0" smtClean="0"/>
              <a:t>208 land </a:t>
            </a:r>
            <a:r>
              <a:rPr lang="en-US" baseline="0" dirty="0"/>
              <a:t>and violating </a:t>
            </a:r>
            <a:r>
              <a:rPr lang="en-US" baseline="0" dirty="0" smtClean="0"/>
              <a:t>208.</a:t>
            </a:r>
            <a:endParaRPr lang="en-US" baseline="0" dirty="0"/>
          </a:p>
          <a:p>
            <a:endParaRPr lang="en-US" baseline="0" dirty="0" smtClean="0"/>
          </a:p>
          <a:p>
            <a:r>
              <a:rPr lang="en-US" b="1" baseline="0" dirty="0" smtClean="0"/>
              <a:t>[</a:t>
            </a:r>
            <a:r>
              <a:rPr lang="en-US" sz="1200" b="1" kern="1200" baseline="0" dirty="0" smtClean="0">
                <a:solidFill>
                  <a:schemeClr val="tx1"/>
                </a:solidFill>
                <a:effectLst/>
                <a:latin typeface="+mn-lt"/>
                <a:ea typeface="+mn-ea"/>
                <a:cs typeface="+mn-cs"/>
              </a:rPr>
              <a:t>ANIMATION</a:t>
            </a:r>
            <a:r>
              <a:rPr lang="en-US" b="1" baseline="0" dirty="0" smtClean="0"/>
              <a:t> 7]</a:t>
            </a:r>
          </a:p>
          <a:p>
            <a:endParaRPr lang="en-US" b="0" baseline="0" dirty="0" smtClean="0"/>
          </a:p>
          <a:p>
            <a:r>
              <a:rPr lang="en-US" b="0" baseline="0" dirty="0" smtClean="0"/>
              <a:t>[next slide]</a:t>
            </a:r>
          </a:p>
        </p:txBody>
      </p:sp>
      <p:sp>
        <p:nvSpPr>
          <p:cNvPr id="4" name="Slide Number Placeholder 3"/>
          <p:cNvSpPr>
            <a:spLocks noGrp="1"/>
          </p:cNvSpPr>
          <p:nvPr>
            <p:ph type="sldNum" sz="quarter" idx="10"/>
          </p:nvPr>
        </p:nvSpPr>
        <p:spPr/>
        <p:txBody>
          <a:bodyPr/>
          <a:lstStyle/>
          <a:p>
            <a:fld id="{92FF8D2B-C67F-4E35-9A72-E52245DDDA16}" type="slidenum">
              <a:rPr lang="en-US" smtClean="0"/>
              <a:t>7</a:t>
            </a:fld>
            <a:endParaRPr lang="en-US"/>
          </a:p>
        </p:txBody>
      </p:sp>
    </p:spTree>
    <p:extLst>
      <p:ext uri="{BB962C8B-B14F-4D97-AF65-F5344CB8AC3E}">
        <p14:creationId xmlns:p14="http://schemas.microsoft.com/office/powerpoint/2010/main" val="168933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a:t>
            </a:r>
            <a:r>
              <a:rPr lang="en-US" b="0" baseline="0" dirty="0" smtClean="0"/>
              <a:t> are a few parts of Subpart F summarized on this slide that may impact an employee’s recusal requirement under Subpart F, but they don’t come up often, so I’ll mention them only briefly for your awareness. </a:t>
            </a:r>
          </a:p>
          <a:p>
            <a:endParaRPr lang="en-US" b="1" u="sng" baseline="0" dirty="0" smtClean="0"/>
          </a:p>
          <a:p>
            <a:r>
              <a:rPr lang="en-US" b="0" u="sng" dirty="0" smtClean="0"/>
              <a:t>There is</a:t>
            </a:r>
            <a:r>
              <a:rPr lang="en-US" b="0" u="sng" baseline="0" dirty="0" smtClean="0"/>
              <a:t> a limited exception to the Subpart F recusal requirement</a:t>
            </a:r>
            <a:r>
              <a:rPr lang="en-US" b="0" u="none" baseline="0" dirty="0" smtClean="0"/>
              <a:t>, </a:t>
            </a:r>
            <a:r>
              <a:rPr lang="en-US" b="0" u="none" dirty="0" smtClean="0"/>
              <a:t>which can be found in </a:t>
            </a:r>
            <a:r>
              <a:rPr lang="en-US" u="none" dirty="0" smtClean="0"/>
              <a:t>§ 2635.604(a)(2), and according to that exception</a:t>
            </a:r>
            <a:r>
              <a:rPr lang="en-US" b="0" u="sng" dirty="0" smtClean="0"/>
              <a:t>:</a:t>
            </a:r>
          </a:p>
          <a:p>
            <a:endParaRPr lang="en-US" b="0" baseline="0" dirty="0" smtClean="0"/>
          </a:p>
          <a:p>
            <a:r>
              <a:rPr lang="en-US" b="0" baseline="0" dirty="0" smtClean="0"/>
              <a:t>Where an employee participates in policy or regulatory matters, or other matters of general applicability that would affect the prospective employer’s financial interests, the employee </a:t>
            </a:r>
            <a:r>
              <a:rPr lang="en-US" b="0" u="none" baseline="0" dirty="0" smtClean="0"/>
              <a:t>may participate in </a:t>
            </a:r>
            <a:r>
              <a:rPr lang="en-US" sz="1200" b="0" u="none" dirty="0" smtClean="0"/>
              <a:t>those matters </a:t>
            </a:r>
            <a:r>
              <a:rPr lang="en-US" sz="1800" b="0" u="none" dirty="0" smtClean="0"/>
              <a:t>IF</a:t>
            </a:r>
            <a:r>
              <a:rPr lang="en-US" sz="1200" b="0" u="none" dirty="0" smtClean="0"/>
              <a:t>:</a:t>
            </a:r>
          </a:p>
          <a:p>
            <a:endParaRPr lang="en-US" sz="1200" b="0" dirty="0" smtClean="0"/>
          </a:p>
          <a:p>
            <a:r>
              <a:rPr lang="en-US" sz="1200" b="0" dirty="0" smtClean="0"/>
              <a:t>(1) Employee’s only communication with prospective employer has been to submit resume/employment proposal</a:t>
            </a:r>
          </a:p>
          <a:p>
            <a:pPr marL="285750" indent="-285750">
              <a:buFont typeface="Arial" panose="020B0604020202020204" pitchFamily="34" charset="0"/>
              <a:buChar char="•"/>
            </a:pPr>
            <a:endParaRPr lang="en-US" sz="1200" b="0" dirty="0" smtClean="0"/>
          </a:p>
          <a:p>
            <a:r>
              <a:rPr lang="en-US" sz="1200" b="0" dirty="0" smtClean="0"/>
              <a:t>AND</a:t>
            </a:r>
          </a:p>
          <a:p>
            <a:pPr marL="285750" indent="-285750">
              <a:buFont typeface="Arial" panose="020B0604020202020204" pitchFamily="34" charset="0"/>
              <a:buChar char="•"/>
            </a:pPr>
            <a:endParaRPr lang="en-US" sz="1200" b="0" dirty="0" smtClean="0"/>
          </a:p>
          <a:p>
            <a:r>
              <a:rPr lang="en-US" sz="1200" b="0" dirty="0" smtClean="0"/>
              <a:t>(2) Prospective employer has not responded with indication of interest in employment discussions</a:t>
            </a:r>
          </a:p>
          <a:p>
            <a:endParaRPr lang="en-US" b="0" baseline="0" dirty="0" smtClean="0"/>
          </a:p>
          <a:p>
            <a:r>
              <a:rPr lang="en-US" baseline="0" dirty="0" smtClean="0"/>
              <a:t>Because this is a limited exception – it doesn’t apply to specific party matters, and would only apply where an employee works on PMGAs, and they haven’t heard back after sending their resume – it’s not going to come up often; it’s not something to focus on when you train and advise employees; rather, trainings on Subpart F should emphasize that employees come to you as soon as they’re seeking employment or even earlier, when they’re considering starting a job search.  That way you can advise them on whether they’ve triggered the Subpart F recusal requirement, and then it’s possible that while you’re looking at their situation, you’ll find they meet the exception.</a:t>
            </a:r>
          </a:p>
          <a:p>
            <a:endParaRPr lang="en-US" baseline="0" dirty="0" smtClean="0"/>
          </a:p>
          <a:p>
            <a:r>
              <a:rPr lang="en-US" b="0" u="sng" baseline="0" dirty="0" smtClean="0"/>
              <a:t>Regarding the second bullet-point on this slide, Subpart F provides agencies with some discretion regarding how the recusal requirement plays out, in two specific situations:</a:t>
            </a:r>
            <a:endParaRPr lang="en-US" sz="1200" u="sng" dirty="0" smtClean="0"/>
          </a:p>
          <a:p>
            <a:endParaRPr lang="en-US" baseline="0" dirty="0" smtClean="0"/>
          </a:p>
          <a:p>
            <a:pPr marL="228600" indent="-228600">
              <a:buAutoNum type="arabicParenR"/>
            </a:pPr>
            <a:r>
              <a:rPr lang="en-US" baseline="0" dirty="0" smtClean="0"/>
              <a:t>if an employee is materially impaired from doing their job as a result of the Subpart F recusal requirement, agency can determine that the employee needs to take annual leave, LWOP, or get reassigned; you can learn more about this in 2635.604(d); and </a:t>
            </a:r>
          </a:p>
          <a:p>
            <a:pPr marL="228600" indent="-228600">
              <a:buAutoNum type="arabicParenR"/>
            </a:pPr>
            <a:r>
              <a:rPr lang="en-US" baseline="0" dirty="0" smtClean="0"/>
              <a:t>where employee is no longer negotiating for employment because the job offer was not ultimately extended, or the negotiations started but fell through – the agency has the discretion to </a:t>
            </a:r>
            <a:r>
              <a:rPr lang="en-US" u="sng" baseline="0" dirty="0" smtClean="0"/>
              <a:t>extend</a:t>
            </a:r>
            <a:r>
              <a:rPr lang="en-US" baseline="0" dirty="0" smtClean="0"/>
              <a:t> the Subpart F recusal to whatever period of time makes sense in that situation – you can find out more in Section 2635.606</a:t>
            </a:r>
          </a:p>
          <a:p>
            <a:pPr marL="228600" indent="-228600">
              <a:buAutoNum type="arabicParenR"/>
            </a:pPr>
            <a:endParaRPr lang="en-US" u="sng" baseline="0" dirty="0" smtClean="0"/>
          </a:p>
          <a:p>
            <a:r>
              <a:rPr lang="en-US" b="0" u="sng" baseline="0" dirty="0" smtClean="0"/>
              <a:t>Finally, Subpart F has a section on waivers and authorizations, which, if the waiver or authorization standards are met, would waive or authorize the employee to participate in matters affecting the prospective employer.</a:t>
            </a:r>
            <a:r>
              <a:rPr lang="en-US" b="0" baseline="0" dirty="0" smtClean="0"/>
              <a:t>  </a:t>
            </a:r>
          </a:p>
          <a:p>
            <a:endParaRPr lang="en-US" b="0" baseline="0" dirty="0" smtClean="0"/>
          </a:p>
          <a:p>
            <a:pPr marL="171450" indent="-171450">
              <a:buFont typeface="Arial" panose="020B0604020202020204" pitchFamily="34" charset="0"/>
              <a:buChar char="•"/>
            </a:pPr>
            <a:r>
              <a:rPr lang="en-US" b="0" baseline="0" dirty="0" smtClean="0"/>
              <a:t>The </a:t>
            </a:r>
            <a:r>
              <a:rPr lang="en-US" b="0" u="none" baseline="0" dirty="0" smtClean="0"/>
              <a:t>w</a:t>
            </a:r>
            <a:r>
              <a:rPr lang="en-US" u="none" baseline="0" dirty="0" smtClean="0"/>
              <a:t>aivers/authorizations section is </a:t>
            </a:r>
            <a:r>
              <a:rPr lang="en-US" baseline="0" dirty="0" smtClean="0"/>
              <a:t>Section 2635.605, if you want to learn more.  I would note that the authorization would only be possible when seeking employment, not when negotiating employment, and the employee would need to meet the authorization process and s</a:t>
            </a:r>
            <a:r>
              <a:rPr lang="en-US" dirty="0" smtClean="0"/>
              <a:t>tandards of </a:t>
            </a:r>
            <a:r>
              <a:rPr lang="en-US" baseline="0" dirty="0" smtClean="0"/>
              <a:t>2635.502(d)</a:t>
            </a:r>
            <a:r>
              <a:rPr lang="en-US" dirty="0" smtClean="0"/>
              <a:t>.  And a </a:t>
            </a:r>
            <a:r>
              <a:rPr lang="en-US" baseline="0" dirty="0" smtClean="0"/>
              <a:t>208 waiver would only be possible for negotiating, not seeking, and would have to meet the waiver standards of 208(b)(1) or (b)(3).  [Historically, OGE has</a:t>
            </a:r>
            <a:r>
              <a:rPr lang="en-US" sz="1200" b="0" i="0" u="none" strike="noStrike" kern="1200" baseline="0" dirty="0" smtClean="0">
                <a:solidFill>
                  <a:schemeClr val="tx1"/>
                </a:solidFill>
                <a:latin typeface="+mn-lt"/>
                <a:ea typeface="+mn-ea"/>
                <a:cs typeface="+mn-cs"/>
              </a:rPr>
              <a:t> given particular scrutiny to proposed waivers in employment negotiation situations; the particular matter’s affect on both the employee’s employment prospects and the interest of the prospective employer itself in the particular matter would have to be considered.  And agencies would need to show that those financial interests aren’t substantial and that there are compelling reasons for granting the waiver. There’s </a:t>
            </a:r>
            <a:r>
              <a:rPr lang="en-US" baseline="0" dirty="0" smtClean="0"/>
              <a:t>a helpful discussion of waivers in for employment negotiation in two legal advisories: DO-07-006 and DO-04-029.]</a:t>
            </a:r>
          </a:p>
          <a:p>
            <a:endParaRPr lang="en-US" baseline="0" dirty="0" smtClean="0"/>
          </a:p>
          <a:p>
            <a:r>
              <a:rPr lang="en-US" baseline="0" dirty="0" smtClean="0"/>
              <a:t>[next slide] </a:t>
            </a:r>
          </a:p>
          <a:p>
            <a:endParaRPr lang="en-US" b="0" u="sng"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8</a:t>
            </a:fld>
            <a:endParaRPr lang="en-US"/>
          </a:p>
        </p:txBody>
      </p:sp>
    </p:spTree>
    <p:extLst>
      <p:ext uri="{BB962C8B-B14F-4D97-AF65-F5344CB8AC3E}">
        <p14:creationId xmlns:p14="http://schemas.microsoft.com/office/powerpoint/2010/main" val="63475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STOCK </a:t>
            </a:r>
            <a:r>
              <a:rPr lang="en-US" dirty="0"/>
              <a:t>Act requirements are the second component of Subpart </a:t>
            </a:r>
            <a:r>
              <a:rPr lang="en-US" dirty="0" smtClean="0"/>
              <a:t>F (the</a:t>
            </a:r>
            <a:r>
              <a:rPr lang="en-US" baseline="0" dirty="0" smtClean="0"/>
              <a:t> first component is the recusal requirement, which we’ve talked about at length)</a:t>
            </a:r>
            <a:r>
              <a:rPr lang="en-US" dirty="0" smtClean="0"/>
              <a:t>.  </a:t>
            </a:r>
            <a:endParaRPr lang="en-US" dirty="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STOCK Act stands</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Stop Trading on Congressional Knowledge Act, and it was enacted in 2012 </a:t>
            </a:r>
            <a:r>
              <a:rPr lang="en-US" sz="1200" kern="1200" baseline="0" dirty="0" smtClean="0">
                <a:solidFill>
                  <a:schemeClr val="tx1"/>
                </a:solidFill>
                <a:effectLst/>
                <a:latin typeface="+mn-lt"/>
                <a:ea typeface="+mn-ea"/>
                <a:cs typeface="+mn-cs"/>
              </a:rPr>
              <a:t>– among other things, it imposes </a:t>
            </a:r>
            <a:r>
              <a:rPr lang="en-US" sz="1200" kern="1200" baseline="0" dirty="0">
                <a:solidFill>
                  <a:schemeClr val="tx1"/>
                </a:solidFill>
                <a:effectLst/>
                <a:latin typeface="+mn-lt"/>
                <a:ea typeface="+mn-ea"/>
                <a:cs typeface="+mn-cs"/>
              </a:rPr>
              <a:t>two notification requirements on employees who</a:t>
            </a:r>
            <a:r>
              <a:rPr lang="en-US" sz="1200" kern="1200" dirty="0">
                <a:solidFill>
                  <a:schemeClr val="tx1"/>
                </a:solidFill>
                <a:effectLst/>
                <a:latin typeface="+mn-lt"/>
                <a:ea typeface="+mn-ea"/>
                <a:cs typeface="+mn-cs"/>
              </a:rPr>
              <a:t> file</a:t>
            </a:r>
            <a:r>
              <a:rPr lang="en-US" sz="1200" kern="1200" baseline="0" dirty="0">
                <a:solidFill>
                  <a:schemeClr val="tx1"/>
                </a:solidFill>
                <a:effectLst/>
                <a:latin typeface="+mn-lt"/>
                <a:ea typeface="+mn-ea"/>
                <a:cs typeface="+mn-cs"/>
              </a:rPr>
              <a:t> a public financial disclosure report, OGE Form 278, </a:t>
            </a:r>
            <a:r>
              <a:rPr lang="en-US" sz="1200" kern="1200" baseline="0" dirty="0" smtClean="0">
                <a:solidFill>
                  <a:schemeClr val="tx1"/>
                </a:solidFill>
                <a:effectLst/>
                <a:latin typeface="+mn-lt"/>
                <a:ea typeface="+mn-ea"/>
                <a:cs typeface="+mn-cs"/>
              </a:rPr>
              <a:t>AND </a:t>
            </a:r>
            <a:r>
              <a:rPr lang="en-US" sz="1200" kern="1200" baseline="0" dirty="0">
                <a:solidFill>
                  <a:schemeClr val="tx1"/>
                </a:solidFill>
                <a:effectLst/>
                <a:latin typeface="+mn-lt"/>
                <a:ea typeface="+mn-ea"/>
                <a:cs typeface="+mn-cs"/>
              </a:rPr>
              <a:t>who are negotiating or have an agreement for future employment or compensation with a non-federal entity.  </a:t>
            </a:r>
            <a:r>
              <a:rPr lang="en-US" sz="1200" kern="1200" baseline="0" dirty="0" smtClean="0">
                <a:solidFill>
                  <a:schemeClr val="tx1"/>
                </a:solidFill>
                <a:effectLst/>
                <a:latin typeface="+mn-lt"/>
                <a:ea typeface="+mn-ea"/>
                <a:cs typeface="+mn-cs"/>
              </a:rPr>
              <a:t>And when OGE amended Subpart F in 2016, it added the two STOCK Act notification requirements to Subpart F. </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two STOCK Act notification requirements are on this slide, and they provide that: </a:t>
            </a:r>
            <a:r>
              <a:rPr lang="en-US" sz="1200" kern="1200" dirty="0" smtClean="0">
                <a:solidFill>
                  <a:schemeClr val="tx1"/>
                </a:solidFill>
                <a:effectLst/>
                <a:latin typeface="+mn-lt"/>
                <a:ea typeface="+mn-ea"/>
                <a:cs typeface="+mn-cs"/>
              </a:rPr>
              <a:t>Anyone who is a public/278</a:t>
            </a:r>
            <a:r>
              <a:rPr lang="en-US" sz="1200" kern="1200" baseline="0" dirty="0" smtClean="0">
                <a:solidFill>
                  <a:schemeClr val="tx1"/>
                </a:solidFill>
                <a:effectLst/>
                <a:latin typeface="+mn-lt"/>
                <a:ea typeface="+mn-ea"/>
                <a:cs typeface="+mn-cs"/>
              </a:rPr>
              <a:t> filer, and who is negotiating or has an agreement for </a:t>
            </a:r>
            <a:r>
              <a:rPr lang="en-US" sz="1200" dirty="0" smtClean="0"/>
              <a:t>future employment or compensation with non-Federal entity must notify their ethics official of</a:t>
            </a:r>
            <a:r>
              <a:rPr lang="en-US" sz="1200" baseline="0" dirty="0" smtClean="0"/>
              <a:t> the</a:t>
            </a:r>
            <a:r>
              <a:rPr lang="en-US" sz="1200" dirty="0" smtClean="0"/>
              <a:t> negotiation or agreement within </a:t>
            </a:r>
            <a:r>
              <a:rPr lang="en-US" sz="1200" dirty="0" smtClean="0">
                <a:solidFill>
                  <a:srgbClr val="FF0000"/>
                </a:solidFill>
              </a:rPr>
              <a:t>3 business days of the beginning of the negotiation or agreement, and the public</a:t>
            </a:r>
            <a:r>
              <a:rPr lang="en-US" sz="1200" baseline="0" dirty="0" smtClean="0">
                <a:solidFill>
                  <a:srgbClr val="FF0000"/>
                </a:solidFill>
              </a:rPr>
              <a:t> filer</a:t>
            </a:r>
            <a:r>
              <a:rPr lang="en-US" sz="1200" dirty="0" smtClean="0">
                <a:solidFill>
                  <a:srgbClr val="FF0000"/>
                </a:solidFill>
              </a:rPr>
              <a:t> must also </a:t>
            </a:r>
            <a:r>
              <a:rPr lang="en-US" sz="1200" dirty="0" smtClean="0"/>
              <a:t>notify their ethics official of their recusal requirement when there is a conflict of interest or appearance of a conflict with the non-Federal entity identified in the notification.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notification must be in writing and signed by the public filer, and must include the name of the prospective non-Federal employer(s), the date on which negotiation or agreement commenced. </a:t>
            </a:r>
            <a:r>
              <a:rPr lang="en-US" dirty="0" smtClean="0"/>
              <a:t>OGE issued two legal advisories about the STOCK Act requirements -- LA-12-01 and LA-13-06 -- which</a:t>
            </a:r>
            <a:r>
              <a:rPr lang="en-US" baseline="0" dirty="0" smtClean="0"/>
              <a:t> suggest a format for the required notifications that agencies can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-Subpart F requires that the notification be sent to the DAEO or another ethics official.  So the public filer does </a:t>
            </a:r>
            <a:r>
              <a:rPr lang="en-US" u="sng" baseline="0" dirty="0" smtClean="0"/>
              <a:t>not</a:t>
            </a:r>
            <a:r>
              <a:rPr lang="en-US" baseline="0" dirty="0" smtClean="0"/>
              <a:t> need to send this notification to his supervisor, nor is the ethics official required to send this notification to the employee’s supervisor.  That said, and this is true too of the Subpart F recusal requirement -- the public filer must do whatever is necessary to effectuate the recusal if there is a conflict or appearance concern necessitating a recusal, and notifying their supervisor or colleagues may be necessary, practically speaking, to carry out the recusal.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92FF8D2B-C67F-4E35-9A72-E52245DDDA16}" type="slidenum">
              <a:rPr lang="en-US" smtClean="0"/>
              <a:t>9</a:t>
            </a:fld>
            <a:endParaRPr lang="en-US"/>
          </a:p>
        </p:txBody>
      </p:sp>
    </p:spTree>
    <p:extLst>
      <p:ext uri="{BB962C8B-B14F-4D97-AF65-F5344CB8AC3E}">
        <p14:creationId xmlns:p14="http://schemas.microsoft.com/office/powerpoint/2010/main" val="74778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58569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347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41479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082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80697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9362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6957B6-DD50-419B-A03A-9E64C429B985}"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7625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6957B6-DD50-419B-A03A-9E64C429B98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4222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957B6-DD50-419B-A03A-9E64C429B985}"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64892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97993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606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957B6-DD50-419B-A03A-9E64C429B985}"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76816-4687-47E6-8BFC-510B046CAE2B}" type="slidenum">
              <a:rPr lang="en-US" smtClean="0"/>
              <a:t>‹#›</a:t>
            </a:fld>
            <a:endParaRPr lang="en-US"/>
          </a:p>
        </p:txBody>
      </p:sp>
    </p:spTree>
    <p:extLst>
      <p:ext uri="{BB962C8B-B14F-4D97-AF65-F5344CB8AC3E}">
        <p14:creationId xmlns:p14="http://schemas.microsoft.com/office/powerpoint/2010/main" val="348930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mailto:mlevine@oge.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7144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8609" t="4822" r="189" b="16478"/>
          <a:stretch/>
        </p:blipFill>
        <p:spPr>
          <a:xfrm>
            <a:off x="448235" y="329453"/>
            <a:ext cx="11295529" cy="6212540"/>
          </a:xfrm>
          <a:prstGeom prst="rect">
            <a:avLst/>
          </a:prstGeom>
        </p:spPr>
      </p:pic>
      <p:sp>
        <p:nvSpPr>
          <p:cNvPr id="13" name="Rectangle 12"/>
          <p:cNvSpPr/>
          <p:nvPr/>
        </p:nvSpPr>
        <p:spPr>
          <a:xfrm>
            <a:off x="3646356" y="1273974"/>
            <a:ext cx="4846648" cy="4924425"/>
          </a:xfrm>
          <a:prstGeom prst="rect">
            <a:avLst/>
          </a:prstGeom>
        </p:spPr>
        <p:txBody>
          <a:bodyPr wrap="square">
            <a:spAutoFit/>
          </a:bodyPr>
          <a:lstStyle/>
          <a:p>
            <a:pPr algn="ctr"/>
            <a:r>
              <a:rPr lang="en-US" sz="5300" b="1" dirty="0"/>
              <a:t>Seeking </a:t>
            </a:r>
            <a:endParaRPr lang="en-US" sz="5300" b="1" dirty="0" smtClean="0"/>
          </a:p>
          <a:p>
            <a:pPr algn="ctr"/>
            <a:r>
              <a:rPr lang="en-US" sz="5300" b="1" dirty="0" smtClean="0"/>
              <a:t>(&amp; Negotiating)</a:t>
            </a:r>
            <a:endParaRPr lang="en-US" sz="5300" b="1" dirty="0"/>
          </a:p>
          <a:p>
            <a:pPr algn="ctr"/>
            <a:r>
              <a:rPr lang="en-US" sz="5300" b="1" dirty="0"/>
              <a:t>Employment</a:t>
            </a:r>
          </a:p>
          <a:p>
            <a:pPr algn="ctr"/>
            <a:endParaRPr lang="en-US" sz="3600" b="1" dirty="0"/>
          </a:p>
          <a:p>
            <a:pPr algn="ctr"/>
            <a:r>
              <a:rPr lang="en-US" sz="3600" b="1" dirty="0"/>
              <a:t>OGE Standards </a:t>
            </a:r>
          </a:p>
          <a:p>
            <a:pPr algn="ctr"/>
            <a:r>
              <a:rPr lang="en-US" sz="3600" b="1" dirty="0"/>
              <a:t>of </a:t>
            </a:r>
            <a:r>
              <a:rPr lang="en-US" sz="3600" b="1" dirty="0" smtClean="0"/>
              <a:t>Ethical Conduct</a:t>
            </a:r>
          </a:p>
          <a:p>
            <a:pPr algn="ctr"/>
            <a:r>
              <a:rPr lang="en-US" sz="3600" b="1" dirty="0" smtClean="0"/>
              <a:t>Training</a:t>
            </a:r>
            <a:endParaRPr lang="en-US" sz="3600" b="1"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8207" r="16281" b="5849"/>
          <a:stretch/>
        </p:blipFill>
        <p:spPr>
          <a:xfrm rot="511384">
            <a:off x="8988844" y="2124635"/>
            <a:ext cx="2285862" cy="228775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9223">
            <a:off x="1247884" y="1393927"/>
            <a:ext cx="2911404" cy="2925136"/>
          </a:xfrm>
          <a:prstGeom prst="rect">
            <a:avLst/>
          </a:prstGeom>
        </p:spPr>
      </p:pic>
      <p:sp>
        <p:nvSpPr>
          <p:cNvPr id="20" name="Rectangle 19"/>
          <p:cNvSpPr/>
          <p:nvPr/>
        </p:nvSpPr>
        <p:spPr>
          <a:xfrm>
            <a:off x="9218104" y="2812083"/>
            <a:ext cx="1696969" cy="769441"/>
          </a:xfrm>
          <a:prstGeom prst="rect">
            <a:avLst/>
          </a:prstGeom>
        </p:spPr>
        <p:txBody>
          <a:bodyPr wrap="square">
            <a:spAutoFit/>
          </a:bodyPr>
          <a:lstStyle/>
          <a:p>
            <a:pPr algn="ctr"/>
            <a:r>
              <a:rPr lang="en-US" sz="4400" b="1" dirty="0" smtClean="0"/>
              <a:t>Part 2</a:t>
            </a:r>
            <a:endParaRPr lang="en-US" sz="4400" b="1" dirty="0"/>
          </a:p>
        </p:txBody>
      </p:sp>
      <p:sp>
        <p:nvSpPr>
          <p:cNvPr id="21" name="Rectangle 20"/>
          <p:cNvSpPr/>
          <p:nvPr/>
        </p:nvSpPr>
        <p:spPr>
          <a:xfrm rot="525547">
            <a:off x="1622199" y="2157890"/>
            <a:ext cx="2162772" cy="1446550"/>
          </a:xfrm>
          <a:prstGeom prst="rect">
            <a:avLst/>
          </a:prstGeom>
        </p:spPr>
        <p:txBody>
          <a:bodyPr wrap="none">
            <a:spAutoFit/>
          </a:bodyPr>
          <a:lstStyle/>
          <a:p>
            <a:pPr algn="ctr"/>
            <a:r>
              <a:rPr lang="en-US" sz="4400" b="1" dirty="0"/>
              <a:t>Subpart </a:t>
            </a:r>
          </a:p>
          <a:p>
            <a:pPr algn="ctr"/>
            <a:r>
              <a:rPr lang="en-US" sz="4400" b="1" dirty="0"/>
              <a:t>F</a:t>
            </a:r>
            <a:endParaRPr lang="en-US" sz="4400"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27256">
            <a:off x="525153" y="5042955"/>
            <a:ext cx="1399268" cy="1443588"/>
          </a:xfrm>
          <a:prstGeom prst="rect">
            <a:avLst/>
          </a:prstGeom>
        </p:spPr>
      </p:pic>
      <p:sp>
        <p:nvSpPr>
          <p:cNvPr id="24" name="Rectangle 23"/>
          <p:cNvSpPr/>
          <p:nvPr/>
        </p:nvSpPr>
        <p:spPr>
          <a:xfrm>
            <a:off x="768911" y="5287695"/>
            <a:ext cx="910444" cy="954107"/>
          </a:xfrm>
          <a:prstGeom prst="rect">
            <a:avLst/>
          </a:prstGeom>
        </p:spPr>
        <p:txBody>
          <a:bodyPr wrap="square">
            <a:spAutoFit/>
          </a:bodyPr>
          <a:lstStyle/>
          <a:p>
            <a:r>
              <a:rPr lang="en-US" sz="2800" b="1" dirty="0">
                <a:solidFill>
                  <a:srgbClr val="0066FF"/>
                </a:solidFill>
              </a:rPr>
              <a:t>OGE </a:t>
            </a:r>
          </a:p>
          <a:p>
            <a:r>
              <a:rPr lang="en-US" sz="2800" b="1" dirty="0">
                <a:solidFill>
                  <a:srgbClr val="0066FF"/>
                </a:solidFill>
              </a:rPr>
              <a:t>2022</a:t>
            </a:r>
          </a:p>
        </p:txBody>
      </p:sp>
    </p:spTree>
    <p:extLst>
      <p:ext uri="{BB962C8B-B14F-4D97-AF65-F5344CB8AC3E}">
        <p14:creationId xmlns:p14="http://schemas.microsoft.com/office/powerpoint/2010/main" val="2585118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1903038"/>
            <a:ext cx="10549870" cy="3811588"/>
          </a:xfrm>
        </p:spPr>
        <p:txBody>
          <a:bodyPr>
            <a:noAutofit/>
          </a:bodyPr>
          <a:lstStyle/>
          <a:p>
            <a:pPr marL="285750" indent="-285750">
              <a:buFont typeface="Arial" panose="020B0604020202020204" pitchFamily="34" charset="0"/>
              <a:buChar char="•"/>
            </a:pPr>
            <a:r>
              <a:rPr lang="en-US" sz="2900" dirty="0" smtClean="0"/>
              <a:t>Application of notification requirements</a:t>
            </a:r>
          </a:p>
          <a:p>
            <a:pPr marL="742950" lvl="1" indent="-285750">
              <a:buFont typeface="Arial" panose="020B0604020202020204" pitchFamily="34" charset="0"/>
              <a:buChar char="•"/>
            </a:pPr>
            <a:r>
              <a:rPr lang="en-US" sz="2900" dirty="0"/>
              <a:t>P</a:t>
            </a:r>
            <a:r>
              <a:rPr lang="en-US" sz="2900" dirty="0" smtClean="0"/>
              <a:t>ublic filers only</a:t>
            </a:r>
          </a:p>
          <a:p>
            <a:pPr marL="742950" lvl="1" indent="-285750">
              <a:buFont typeface="Arial" panose="020B0604020202020204" pitchFamily="34" charset="0"/>
              <a:buChar char="•"/>
            </a:pPr>
            <a:r>
              <a:rPr lang="en-US" sz="2900" dirty="0" smtClean="0"/>
              <a:t>Negotiation and agreements for </a:t>
            </a:r>
            <a:r>
              <a:rPr lang="en-US" sz="2900" b="1" dirty="0" smtClean="0">
                <a:solidFill>
                  <a:srgbClr val="FF0000"/>
                </a:solidFill>
              </a:rPr>
              <a:t>future</a:t>
            </a:r>
            <a:r>
              <a:rPr lang="en-US" sz="2900" dirty="0" smtClean="0"/>
              <a:t> </a:t>
            </a:r>
            <a:r>
              <a:rPr lang="en-US" sz="2900" dirty="0"/>
              <a:t>employment or compensation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900" dirty="0" smtClean="0"/>
              <a:t>Timing of notification requirements</a:t>
            </a:r>
          </a:p>
          <a:p>
            <a:pPr marL="742950" lvl="1" indent="-285750">
              <a:buFont typeface="Arial" panose="020B0604020202020204" pitchFamily="34" charset="0"/>
              <a:buChar char="•"/>
            </a:pPr>
            <a:r>
              <a:rPr lang="en-US" sz="2900" dirty="0" smtClean="0"/>
              <a:t>Three business days/whenever the conflict or appearance issue arises, but Subpart F permits advance notification</a:t>
            </a:r>
          </a:p>
          <a:p>
            <a:pPr marL="285750" indent="-285750">
              <a:buFont typeface="Arial" panose="020B0604020202020204" pitchFamily="34" charset="0"/>
              <a:buChar char="•"/>
            </a:pPr>
            <a:endParaRPr lang="en-US" sz="2800" dirty="0"/>
          </a:p>
        </p:txBody>
      </p:sp>
      <p:sp>
        <p:nvSpPr>
          <p:cNvPr id="5" name="TextBox 4"/>
          <p:cNvSpPr txBox="1"/>
          <p:nvPr/>
        </p:nvSpPr>
        <p:spPr>
          <a:xfrm>
            <a:off x="914400" y="522455"/>
            <a:ext cx="7927041" cy="923330"/>
          </a:xfrm>
          <a:prstGeom prst="rect">
            <a:avLst/>
          </a:prstGeom>
          <a:noFill/>
        </p:spPr>
        <p:txBody>
          <a:bodyPr wrap="square" rtlCol="0">
            <a:spAutoFit/>
          </a:bodyPr>
          <a:lstStyle/>
          <a:p>
            <a:r>
              <a:rPr lang="en-US" sz="5400" dirty="0">
                <a:latin typeface="Bahnschrift SemiLight SemiConde" panose="020B0502040204020203" pitchFamily="34" charset="0"/>
              </a:rPr>
              <a:t>STOCK Act Requirements</a:t>
            </a:r>
          </a:p>
        </p:txBody>
      </p:sp>
      <p:sp>
        <p:nvSpPr>
          <p:cNvPr id="6" name="Rounded Rectangle 5"/>
          <p:cNvSpPr/>
          <p:nvPr/>
        </p:nvSpPr>
        <p:spPr>
          <a:xfrm rot="566668">
            <a:off x="8094737" y="686782"/>
            <a:ext cx="3404406" cy="1840789"/>
          </a:xfrm>
          <a:prstGeom prst="roundRect">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latin typeface="Stencil" panose="040409050D0802020404" pitchFamily="82" charset="0"/>
              </a:rPr>
              <a:t>Highlights and comparison to subpart f</a:t>
            </a:r>
          </a:p>
          <a:p>
            <a:r>
              <a:rPr lang="en-US" sz="2800" dirty="0" smtClean="0">
                <a:solidFill>
                  <a:srgbClr val="FF0000"/>
                </a:solidFill>
                <a:latin typeface="Stencil" panose="040409050D0802020404" pitchFamily="82" charset="0"/>
              </a:rPr>
              <a:t>recusal</a:t>
            </a:r>
            <a:endParaRPr lang="en-US" sz="28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038324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28954117"/>
              </p:ext>
            </p:extLst>
          </p:nvPr>
        </p:nvGraphicFramePr>
        <p:xfrm>
          <a:off x="712695" y="322728"/>
          <a:ext cx="10730753" cy="5953760"/>
        </p:xfrm>
        <a:graphic>
          <a:graphicData uri="http://schemas.openxmlformats.org/drawingml/2006/table">
            <a:tbl>
              <a:tblPr firstRow="1" bandRow="1">
                <a:tableStyleId>{46F890A9-2807-4EBB-B81D-B2AA78EC7F39}</a:tableStyleId>
              </a:tblPr>
              <a:tblGrid>
                <a:gridCol w="5109881"/>
                <a:gridCol w="5620872"/>
              </a:tblGrid>
              <a:tr h="370840">
                <a:tc>
                  <a:txBody>
                    <a:bodyPr/>
                    <a:lstStyle/>
                    <a:p>
                      <a:r>
                        <a:rPr lang="en-US" dirty="0" smtClean="0"/>
                        <a:t>Subpart F Recusal Requirement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Subpart F/STOCK</a:t>
                      </a:r>
                      <a:r>
                        <a:rPr lang="en-US" baseline="0" dirty="0" smtClean="0"/>
                        <a:t> Act Notification Requirements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b="1" dirty="0" smtClean="0"/>
                        <a:t>Covered</a:t>
                      </a:r>
                      <a:r>
                        <a:rPr lang="en-US" b="1" baseline="0" dirty="0" smtClean="0"/>
                        <a:t> employees: </a:t>
                      </a:r>
                      <a:r>
                        <a:rPr lang="en-US" baseline="0" dirty="0" smtClean="0"/>
                        <a:t>All executive branch employees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smtClean="0"/>
                        <a:t>Covered employees: </a:t>
                      </a:r>
                      <a:r>
                        <a:rPr lang="en-US" dirty="0" smtClean="0"/>
                        <a:t>Public filers only (political &amp; career)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b="1" baseline="0" dirty="0" smtClean="0"/>
                        <a:t>Covered prospective employers: </a:t>
                      </a:r>
                      <a:r>
                        <a:rPr lang="en-US" baseline="0" dirty="0" smtClean="0"/>
                        <a:t>All non-Federal entities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baseline="0" dirty="0" smtClean="0"/>
                        <a:t>Covered prospective employers: </a:t>
                      </a:r>
                      <a:r>
                        <a:rPr lang="en-US" baseline="0" dirty="0" smtClean="0"/>
                        <a:t>All non-Federal entities</a:t>
                      </a:r>
                      <a:endParaRPr lang="en-US"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b="1" dirty="0" smtClean="0"/>
                        <a:t>Triggering job search activities: </a:t>
                      </a:r>
                    </a:p>
                    <a:p>
                      <a:pPr marL="285750" indent="-285750">
                        <a:buFont typeface="Arial" panose="020B0604020202020204" pitchFamily="34" charset="0"/>
                        <a:buChar char="•"/>
                      </a:pPr>
                      <a:r>
                        <a:rPr lang="en-US" dirty="0" smtClean="0"/>
                        <a:t>“Seeking employment” (unsolicited</a:t>
                      </a:r>
                      <a:r>
                        <a:rPr lang="en-US" baseline="0" dirty="0" smtClean="0"/>
                        <a:t> communications by employee or prospective employer), </a:t>
                      </a:r>
                      <a:r>
                        <a:rPr lang="en-US" b="0" u="none" baseline="0" dirty="0" smtClean="0"/>
                        <a:t>either concurrent with or subsequent to Federal employment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Negotiations and arrangements for employment, </a:t>
                      </a:r>
                      <a:r>
                        <a:rPr lang="en-US" b="0" u="none" baseline="0" dirty="0" smtClean="0"/>
                        <a:t>either concurrent with or subsequent to Federal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smtClean="0"/>
                        <a:t>Triggering job search activities: </a:t>
                      </a:r>
                    </a:p>
                    <a:p>
                      <a:pPr marL="285750" indent="-285750">
                        <a:buFont typeface="Arial" panose="020B0604020202020204" pitchFamily="34" charset="0"/>
                        <a:buChar char="•"/>
                      </a:pPr>
                      <a:r>
                        <a:rPr lang="en-US" dirty="0" smtClean="0"/>
                        <a:t>Negotiations and agreements for</a:t>
                      </a:r>
                      <a:r>
                        <a:rPr lang="en-US" b="0" dirty="0" smtClean="0"/>
                        <a:t> </a:t>
                      </a:r>
                      <a:r>
                        <a:rPr lang="en-US" b="0" u="none" dirty="0" smtClean="0"/>
                        <a:t>future </a:t>
                      </a:r>
                      <a:r>
                        <a:rPr lang="en-US" u="none" dirty="0" smtClean="0"/>
                        <a:t>(post-Government)</a:t>
                      </a:r>
                      <a:r>
                        <a:rPr lang="en-US" u="none" baseline="0" dirty="0" smtClean="0"/>
                        <a:t> employment </a:t>
                      </a:r>
                      <a:r>
                        <a:rPr lang="en-US" b="0" u="none" baseline="0" dirty="0" smtClean="0"/>
                        <a:t>or compensation</a:t>
                      </a:r>
                      <a:endParaRPr lang="en-US" b="0" u="none" dirty="0" smtClean="0"/>
                    </a:p>
                    <a:p>
                      <a:pPr marL="285750" indent="-285750">
                        <a:buFont typeface="Arial" panose="020B0604020202020204" pitchFamily="34" charset="0"/>
                        <a:buChar char="•"/>
                      </a:pPr>
                      <a:endParaRPr lang="en-US"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Timing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Recuse as soon as employee is “seeking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Timing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File notification of negotiation or agreement within three business days of starting negotiation or agreement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File recusal statement as soon as there is a conflict of interest or appearance of conflict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Advance notification allowed and encouraged under Subpart F</a:t>
                      </a:r>
                      <a:endParaRPr lang="en-US"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661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128"/>
          <a:stretch/>
        </p:blipFill>
        <p:spPr>
          <a:xfrm>
            <a:off x="901267" y="255495"/>
            <a:ext cx="10313580" cy="6116760"/>
          </a:xfrm>
          <a:prstGeom prst="rect">
            <a:avLst/>
          </a:prstGeom>
        </p:spPr>
      </p:pic>
      <p:sp>
        <p:nvSpPr>
          <p:cNvPr id="2" name="TextBox 1"/>
          <p:cNvSpPr txBox="1"/>
          <p:nvPr/>
        </p:nvSpPr>
        <p:spPr>
          <a:xfrm>
            <a:off x="3993777" y="2036602"/>
            <a:ext cx="5123330" cy="2554545"/>
          </a:xfrm>
          <a:prstGeom prst="rect">
            <a:avLst/>
          </a:prstGeom>
          <a:noFill/>
        </p:spPr>
        <p:txBody>
          <a:bodyPr wrap="square" rtlCol="0">
            <a:spAutoFit/>
          </a:bodyPr>
          <a:lstStyle/>
          <a:p>
            <a:r>
              <a:rPr lang="en-US" sz="3200" dirty="0" smtClean="0"/>
              <a:t>Marjie Levine</a:t>
            </a:r>
          </a:p>
          <a:p>
            <a:r>
              <a:rPr lang="en-US" sz="3200" dirty="0" smtClean="0"/>
              <a:t>Assistant Counsel</a:t>
            </a:r>
          </a:p>
          <a:p>
            <a:r>
              <a:rPr lang="en-US" sz="3200" dirty="0" smtClean="0"/>
              <a:t>Ethics </a:t>
            </a:r>
            <a:r>
              <a:rPr lang="en-US" sz="3200" dirty="0"/>
              <a:t>Law &amp; Policy </a:t>
            </a:r>
            <a:r>
              <a:rPr lang="en-US" sz="3200" dirty="0" smtClean="0"/>
              <a:t>Branch</a:t>
            </a:r>
          </a:p>
          <a:p>
            <a:r>
              <a:rPr lang="en-US" sz="3200" dirty="0" smtClean="0"/>
              <a:t>Office of Government Ethics</a:t>
            </a:r>
            <a:endParaRPr lang="en-US" sz="3200" dirty="0"/>
          </a:p>
          <a:p>
            <a:r>
              <a:rPr lang="en-US" sz="3200" dirty="0" smtClean="0">
                <a:hlinkClick r:id="rId4"/>
              </a:rPr>
              <a:t>mlevine@oge.gov</a:t>
            </a:r>
            <a:endParaRPr lang="en-US" sz="3200" dirty="0"/>
          </a:p>
        </p:txBody>
      </p:sp>
    </p:spTree>
    <p:extLst>
      <p:ext uri="{BB962C8B-B14F-4D97-AF65-F5344CB8AC3E}">
        <p14:creationId xmlns:p14="http://schemas.microsoft.com/office/powerpoint/2010/main" val="364661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0647" y="667903"/>
            <a:ext cx="11349318" cy="824721"/>
          </a:xfrm>
        </p:spPr>
        <p:txBody>
          <a:bodyPr>
            <a:normAutofit/>
          </a:bodyPr>
          <a:lstStyle/>
          <a:p>
            <a:pPr marL="0" indent="0" algn="ctr">
              <a:buNone/>
            </a:pPr>
            <a:r>
              <a:rPr lang="en-US" sz="5200" b="1" dirty="0"/>
              <a:t>Training </a:t>
            </a:r>
            <a:r>
              <a:rPr lang="en-US" sz="5200" b="1" dirty="0" smtClean="0"/>
              <a:t>Objectives</a:t>
            </a:r>
            <a:endParaRPr lang="en-US" sz="5200" b="1" dirty="0"/>
          </a:p>
          <a:p>
            <a:pPr marL="0" indent="0">
              <a:buNone/>
            </a:pPr>
            <a:endParaRPr lang="en-US" sz="2400" b="1" dirty="0"/>
          </a:p>
        </p:txBody>
      </p:sp>
      <p:sp>
        <p:nvSpPr>
          <p:cNvPr id="4" name="TextBox 3"/>
          <p:cNvSpPr txBox="1"/>
          <p:nvPr/>
        </p:nvSpPr>
        <p:spPr>
          <a:xfrm>
            <a:off x="833717" y="1949823"/>
            <a:ext cx="10986248" cy="3711465"/>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4400" dirty="0"/>
              <a:t>Provide overview of Subpart F requirements </a:t>
            </a:r>
          </a:p>
          <a:p>
            <a:pPr marL="285750" indent="-285750">
              <a:lnSpc>
                <a:spcPct val="110000"/>
              </a:lnSpc>
              <a:buFont typeface="Arial" panose="020B0604020202020204" pitchFamily="34" charset="0"/>
              <a:buChar char="•"/>
            </a:pPr>
            <a:endParaRPr lang="en-US" sz="2000" dirty="0"/>
          </a:p>
          <a:p>
            <a:pPr marL="285750" indent="-285750">
              <a:lnSpc>
                <a:spcPct val="110000"/>
              </a:lnSpc>
              <a:buFont typeface="Arial" panose="020B0604020202020204" pitchFamily="34" charset="0"/>
              <a:buChar char="•"/>
            </a:pPr>
            <a:r>
              <a:rPr lang="en-US" sz="4400" dirty="0"/>
              <a:t>Discuss Subpart F’s role as a fence</a:t>
            </a:r>
          </a:p>
          <a:p>
            <a:pPr marL="285750" indent="-285750">
              <a:lnSpc>
                <a:spcPct val="110000"/>
              </a:lnSpc>
              <a:buFont typeface="Arial" panose="020B0604020202020204" pitchFamily="34" charset="0"/>
              <a:buChar char="•"/>
            </a:pPr>
            <a:endParaRPr lang="en-US" sz="2000" dirty="0"/>
          </a:p>
          <a:p>
            <a:pPr marL="285750" indent="-285750">
              <a:lnSpc>
                <a:spcPct val="110000"/>
              </a:lnSpc>
              <a:buFont typeface="Arial" panose="020B0604020202020204" pitchFamily="34" charset="0"/>
              <a:buChar char="•"/>
            </a:pPr>
            <a:r>
              <a:rPr lang="en-US" sz="4400" dirty="0"/>
              <a:t>Convey importance of early and often advice from ethics officials</a:t>
            </a:r>
          </a:p>
        </p:txBody>
      </p:sp>
    </p:spTree>
    <p:extLst>
      <p:ext uri="{BB962C8B-B14F-4D97-AF65-F5344CB8AC3E}">
        <p14:creationId xmlns:p14="http://schemas.microsoft.com/office/powerpoint/2010/main" val="804904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394" y="408081"/>
            <a:ext cx="11100391" cy="923330"/>
          </a:xfrm>
          <a:prstGeom prst="rect">
            <a:avLst/>
          </a:prstGeom>
          <a:noFill/>
        </p:spPr>
        <p:txBody>
          <a:bodyPr wrap="square" rtlCol="0">
            <a:spAutoFit/>
          </a:bodyPr>
          <a:lstStyle/>
          <a:p>
            <a:pPr algn="ctr"/>
            <a:r>
              <a:rPr lang="en-US" sz="5200" dirty="0"/>
              <a:t>“Seeking”/Recusal </a:t>
            </a:r>
            <a:r>
              <a:rPr lang="en-US" sz="5200" dirty="0" smtClean="0"/>
              <a:t>begins </a:t>
            </a:r>
            <a:r>
              <a:rPr lang="en-US" sz="5200" dirty="0"/>
              <a:t>when</a:t>
            </a:r>
            <a:r>
              <a:rPr lang="en-US" sz="5200" dirty="0" smtClean="0"/>
              <a:t>…</a:t>
            </a:r>
            <a:endParaRPr lang="en-US" sz="5200" dirty="0"/>
          </a:p>
        </p:txBody>
      </p:sp>
      <p:sp>
        <p:nvSpPr>
          <p:cNvPr id="7" name="TextBox 6"/>
          <p:cNvSpPr txBox="1"/>
          <p:nvPr/>
        </p:nvSpPr>
        <p:spPr>
          <a:xfrm>
            <a:off x="648237" y="1567017"/>
            <a:ext cx="10887740" cy="4385816"/>
          </a:xfrm>
          <a:prstGeom prst="rect">
            <a:avLst/>
          </a:prstGeom>
          <a:noFill/>
        </p:spPr>
        <p:txBody>
          <a:bodyPr wrap="square" rtlCol="0">
            <a:spAutoFit/>
          </a:bodyPr>
          <a:lstStyle/>
          <a:p>
            <a:pPr marL="285750" indent="-285750">
              <a:buFont typeface="Arial" panose="020B0604020202020204" pitchFamily="34" charset="0"/>
              <a:buChar char="•"/>
            </a:pPr>
            <a:r>
              <a:rPr lang="en-US" sz="2900" dirty="0" smtClean="0"/>
              <a:t>Employee makes an </a:t>
            </a:r>
            <a:r>
              <a:rPr lang="en-US" sz="2900" b="1" dirty="0" smtClean="0">
                <a:solidFill>
                  <a:srgbClr val="FF0000"/>
                </a:solidFill>
              </a:rPr>
              <a:t>unsolicited communication </a:t>
            </a:r>
          </a:p>
          <a:p>
            <a:r>
              <a:rPr lang="en-US" sz="2900" dirty="0" smtClean="0"/>
              <a:t>to prospective employer or intermediary, </a:t>
            </a:r>
          </a:p>
          <a:p>
            <a:r>
              <a:rPr lang="en-US" sz="2900" dirty="0" smtClean="0"/>
              <a:t>unless only requesting job application</a:t>
            </a:r>
          </a:p>
          <a:p>
            <a:pPr marL="285750" indent="-285750">
              <a:buFont typeface="Arial" panose="020B0604020202020204" pitchFamily="34" charset="0"/>
              <a:buChar char="•"/>
            </a:pPr>
            <a:endParaRPr lang="en-US" sz="2900" dirty="0" smtClean="0"/>
          </a:p>
          <a:p>
            <a:pPr marL="285750" indent="-285750">
              <a:buFont typeface="Arial" panose="020B0604020202020204" pitchFamily="34" charset="0"/>
              <a:buChar char="•"/>
            </a:pPr>
            <a:r>
              <a:rPr lang="en-US" sz="2900" dirty="0"/>
              <a:t>Prospective employer or </a:t>
            </a:r>
            <a:r>
              <a:rPr lang="en-US" sz="2900" dirty="0" smtClean="0"/>
              <a:t>intermediary</a:t>
            </a:r>
            <a:r>
              <a:rPr lang="en-US" sz="2900" dirty="0"/>
              <a:t> </a:t>
            </a:r>
            <a:endParaRPr lang="en-US" sz="2900" dirty="0" smtClean="0"/>
          </a:p>
          <a:p>
            <a:r>
              <a:rPr lang="en-US" sz="2900" dirty="0" smtClean="0"/>
              <a:t>makes </a:t>
            </a:r>
            <a:r>
              <a:rPr lang="en-US" sz="2900" b="1" dirty="0" smtClean="0">
                <a:solidFill>
                  <a:srgbClr val="FF0000"/>
                </a:solidFill>
              </a:rPr>
              <a:t>unsolicited </a:t>
            </a:r>
            <a:r>
              <a:rPr lang="en-US" sz="2900" b="1" dirty="0">
                <a:solidFill>
                  <a:srgbClr val="FF0000"/>
                </a:solidFill>
              </a:rPr>
              <a:t>communication</a:t>
            </a:r>
            <a:r>
              <a:rPr lang="en-US" sz="2900" dirty="0"/>
              <a:t> </a:t>
            </a:r>
            <a:endParaRPr lang="en-US" sz="2900" dirty="0" smtClean="0"/>
          </a:p>
          <a:p>
            <a:r>
              <a:rPr lang="en-US" sz="2900" dirty="0" smtClean="0"/>
              <a:t>to employee AND </a:t>
            </a:r>
          </a:p>
          <a:p>
            <a:r>
              <a:rPr lang="en-US" sz="2900" dirty="0" smtClean="0"/>
              <a:t>employee makes </a:t>
            </a:r>
            <a:r>
              <a:rPr lang="en-US" sz="2900" dirty="0"/>
              <a:t>a </a:t>
            </a:r>
            <a:r>
              <a:rPr lang="en-US" sz="2900" dirty="0" smtClean="0"/>
              <a:t>response </a:t>
            </a:r>
          </a:p>
          <a:p>
            <a:r>
              <a:rPr lang="en-US" sz="2900" dirty="0" smtClean="0"/>
              <a:t>other </a:t>
            </a:r>
            <a:r>
              <a:rPr lang="en-US" sz="2900" dirty="0"/>
              <a:t>than </a:t>
            </a:r>
            <a:r>
              <a:rPr lang="en-US" sz="2900" dirty="0" smtClean="0"/>
              <a:t>rejection</a:t>
            </a:r>
            <a:endParaRPr lang="en-US" sz="2000"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49" y="1080142"/>
            <a:ext cx="2795412" cy="318695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769" y="3983529"/>
            <a:ext cx="5381492" cy="2766029"/>
          </a:xfrm>
          <a:prstGeom prst="rect">
            <a:avLst/>
          </a:prstGeom>
        </p:spPr>
      </p:pic>
      <p:sp>
        <p:nvSpPr>
          <p:cNvPr id="13" name="TextBox 12"/>
          <p:cNvSpPr txBox="1"/>
          <p:nvPr/>
        </p:nvSpPr>
        <p:spPr>
          <a:xfrm>
            <a:off x="6536192" y="4052376"/>
            <a:ext cx="2204373" cy="861774"/>
          </a:xfrm>
          <a:prstGeom prst="rect">
            <a:avLst/>
          </a:prstGeom>
          <a:noFill/>
        </p:spPr>
        <p:txBody>
          <a:bodyPr wrap="square" rtlCol="0">
            <a:spAutoFit/>
          </a:bodyPr>
          <a:lstStyle/>
          <a:p>
            <a:r>
              <a:rPr lang="en-US" sz="2500" dirty="0" smtClean="0">
                <a:solidFill>
                  <a:schemeClr val="bg1"/>
                </a:solidFill>
              </a:rPr>
              <a:t>Sounds interesting!</a:t>
            </a:r>
            <a:endParaRPr lang="en-US" sz="2500" dirty="0">
              <a:solidFill>
                <a:schemeClr val="bg1"/>
              </a:solidFill>
            </a:endParaRPr>
          </a:p>
        </p:txBody>
      </p:sp>
      <p:sp>
        <p:nvSpPr>
          <p:cNvPr id="8" name="TextBox 7"/>
          <p:cNvSpPr txBox="1"/>
          <p:nvPr/>
        </p:nvSpPr>
        <p:spPr>
          <a:xfrm>
            <a:off x="648237" y="6083655"/>
            <a:ext cx="4874557" cy="461665"/>
          </a:xfrm>
          <a:prstGeom prst="rect">
            <a:avLst/>
          </a:prstGeom>
          <a:noFill/>
        </p:spPr>
        <p:txBody>
          <a:bodyPr wrap="square" rtlCol="0">
            <a:spAutoFit/>
          </a:bodyPr>
          <a:lstStyle/>
          <a:p>
            <a:r>
              <a:rPr lang="en-US" sz="2400" dirty="0" smtClean="0"/>
              <a:t>Section § 2635.603, Definitions</a:t>
            </a:r>
            <a:endParaRPr lang="en-US" sz="2400" dirty="0"/>
          </a:p>
        </p:txBody>
      </p:sp>
    </p:spTree>
    <p:extLst>
      <p:ext uri="{BB962C8B-B14F-4D97-AF65-F5344CB8AC3E}">
        <p14:creationId xmlns:p14="http://schemas.microsoft.com/office/powerpoint/2010/main" val="160262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506" t="3816" r="5432" b="5308"/>
          <a:stretch/>
        </p:blipFill>
        <p:spPr>
          <a:xfrm>
            <a:off x="663221" y="1922930"/>
            <a:ext cx="4329953" cy="3361766"/>
          </a:xfrm>
          <a:prstGeom prst="rect">
            <a:avLst/>
          </a:prstGeom>
        </p:spPr>
      </p:pic>
      <p:sp>
        <p:nvSpPr>
          <p:cNvPr id="12" name="TextBox 11"/>
          <p:cNvSpPr txBox="1"/>
          <p:nvPr/>
        </p:nvSpPr>
        <p:spPr>
          <a:xfrm>
            <a:off x="538837" y="5811307"/>
            <a:ext cx="4874557" cy="461665"/>
          </a:xfrm>
          <a:prstGeom prst="rect">
            <a:avLst/>
          </a:prstGeom>
          <a:noFill/>
        </p:spPr>
        <p:txBody>
          <a:bodyPr wrap="square" rtlCol="0">
            <a:spAutoFit/>
          </a:bodyPr>
          <a:lstStyle/>
          <a:p>
            <a:r>
              <a:rPr lang="en-US" sz="2400" dirty="0" smtClean="0"/>
              <a:t>Section 2635.603, Definitions</a:t>
            </a:r>
            <a:endParaRPr lang="en-US" sz="2400" dirty="0"/>
          </a:p>
        </p:txBody>
      </p:sp>
      <p:sp>
        <p:nvSpPr>
          <p:cNvPr id="13" name="Rectangle 12"/>
          <p:cNvSpPr/>
          <p:nvPr/>
        </p:nvSpPr>
        <p:spPr>
          <a:xfrm>
            <a:off x="2099668" y="309391"/>
            <a:ext cx="8474204" cy="923330"/>
          </a:xfrm>
          <a:prstGeom prst="rect">
            <a:avLst/>
          </a:prstGeom>
        </p:spPr>
        <p:txBody>
          <a:bodyPr wrap="square">
            <a:spAutoFit/>
          </a:bodyPr>
          <a:lstStyle/>
          <a:p>
            <a:r>
              <a:rPr lang="en-US" sz="5400" dirty="0"/>
              <a:t>Negotiating for </a:t>
            </a:r>
            <a:r>
              <a:rPr lang="en-US" sz="5400" dirty="0" smtClean="0"/>
              <a:t>employment</a:t>
            </a:r>
            <a:endParaRPr lang="en-US" sz="5400" dirty="0"/>
          </a:p>
        </p:txBody>
      </p:sp>
      <p:sp>
        <p:nvSpPr>
          <p:cNvPr id="4" name="TextBox 3"/>
          <p:cNvSpPr txBox="1"/>
          <p:nvPr/>
        </p:nvSpPr>
        <p:spPr>
          <a:xfrm>
            <a:off x="5540189" y="1618654"/>
            <a:ext cx="5836023" cy="3970318"/>
          </a:xfrm>
          <a:prstGeom prst="rect">
            <a:avLst/>
          </a:prstGeom>
          <a:noFill/>
        </p:spPr>
        <p:txBody>
          <a:bodyPr wrap="square" rtlCol="0">
            <a:spAutoFit/>
          </a:bodyPr>
          <a:lstStyle/>
          <a:p>
            <a:r>
              <a:rPr lang="en-US" sz="2800" dirty="0" smtClean="0"/>
              <a:t>Discussion </a:t>
            </a:r>
            <a:r>
              <a:rPr lang="en-US" sz="2800" dirty="0"/>
              <a:t>or communication with another person, or such person's agent or intermediary, mutually conducted with a view toward reaching an agreement regarding possible employment with that person. The term is not limited to discussions of specific terms and conditions of employment in a specific </a:t>
            </a:r>
            <a:r>
              <a:rPr lang="en-US" sz="2800" dirty="0" smtClean="0"/>
              <a:t>position.</a:t>
            </a:r>
            <a:endParaRPr lang="en-US" sz="2800" dirty="0"/>
          </a:p>
        </p:txBody>
      </p:sp>
    </p:spTree>
    <p:extLst>
      <p:ext uri="{BB962C8B-B14F-4D97-AF65-F5344CB8AC3E}">
        <p14:creationId xmlns:p14="http://schemas.microsoft.com/office/powerpoint/2010/main" val="345198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205" y="1820948"/>
            <a:ext cx="3434501" cy="1863217"/>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918" y="2037271"/>
            <a:ext cx="4917002" cy="3699311"/>
          </a:xfrm>
          <a:prstGeom prst="rect">
            <a:avLst/>
          </a:prstGeom>
        </p:spPr>
      </p:pic>
      <p:sp>
        <p:nvSpPr>
          <p:cNvPr id="3" name="Rectangle 2"/>
          <p:cNvSpPr/>
          <p:nvPr/>
        </p:nvSpPr>
        <p:spPr>
          <a:xfrm>
            <a:off x="2122080" y="402377"/>
            <a:ext cx="8474204" cy="923330"/>
          </a:xfrm>
          <a:prstGeom prst="rect">
            <a:avLst/>
          </a:prstGeom>
        </p:spPr>
        <p:txBody>
          <a:bodyPr wrap="square">
            <a:spAutoFit/>
          </a:bodyPr>
          <a:lstStyle/>
          <a:p>
            <a:r>
              <a:rPr lang="en-US" sz="5400" dirty="0"/>
              <a:t>Negotiating for </a:t>
            </a:r>
            <a:r>
              <a:rPr lang="en-US" sz="5400" dirty="0" smtClean="0"/>
              <a:t>employment</a:t>
            </a:r>
            <a:endParaRPr lang="en-US" sz="5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0096">
            <a:off x="361679" y="1782878"/>
            <a:ext cx="3862171" cy="3862171"/>
          </a:xfrm>
          <a:prstGeom prst="rect">
            <a:avLst/>
          </a:prstGeom>
        </p:spPr>
      </p:pic>
      <p:sp>
        <p:nvSpPr>
          <p:cNvPr id="2" name="TextBox 1"/>
          <p:cNvSpPr txBox="1"/>
          <p:nvPr/>
        </p:nvSpPr>
        <p:spPr>
          <a:xfrm rot="21211290">
            <a:off x="1426897" y="2315843"/>
            <a:ext cx="1881480" cy="954107"/>
          </a:xfrm>
          <a:prstGeom prst="rect">
            <a:avLst/>
          </a:prstGeom>
          <a:noFill/>
        </p:spPr>
        <p:txBody>
          <a:bodyPr wrap="square" rtlCol="0">
            <a:spAutoFit/>
          </a:bodyPr>
          <a:lstStyle/>
          <a:p>
            <a:r>
              <a:rPr lang="en-US" sz="2800" b="1" dirty="0" smtClean="0">
                <a:latin typeface="Arial Black" panose="020B0A04020102020204" pitchFamily="34" charset="0"/>
              </a:rPr>
              <a:t>Criminal </a:t>
            </a:r>
          </a:p>
          <a:p>
            <a:r>
              <a:rPr lang="en-US" sz="2800" b="1" dirty="0" smtClean="0">
                <a:latin typeface="Arial Black" panose="020B0A04020102020204" pitchFamily="34" charset="0"/>
              </a:rPr>
              <a:t>statute!</a:t>
            </a:r>
            <a:endParaRPr lang="en-US" sz="2800" b="1" dirty="0">
              <a:latin typeface="Arial Black" panose="020B0A04020102020204" pitchFamily="34" charset="0"/>
            </a:endParaRPr>
          </a:p>
        </p:txBody>
      </p:sp>
      <p:sp>
        <p:nvSpPr>
          <p:cNvPr id="9" name="TextBox 8"/>
          <p:cNvSpPr txBox="1"/>
          <p:nvPr/>
        </p:nvSpPr>
        <p:spPr>
          <a:xfrm>
            <a:off x="8749808" y="2483836"/>
            <a:ext cx="2329293" cy="1200329"/>
          </a:xfrm>
          <a:prstGeom prst="rect">
            <a:avLst/>
          </a:prstGeom>
          <a:noFill/>
        </p:spPr>
        <p:txBody>
          <a:bodyPr wrap="square" rtlCol="0">
            <a:spAutoFit/>
          </a:bodyPr>
          <a:lstStyle/>
          <a:p>
            <a:pPr algn="ctr"/>
            <a:r>
              <a:rPr lang="en-US" sz="3600" dirty="0" smtClean="0">
                <a:latin typeface="Arial Black" panose="020B0A04020102020204" pitchFamily="34" charset="0"/>
              </a:rPr>
              <a:t>208</a:t>
            </a:r>
          </a:p>
          <a:p>
            <a:pPr algn="ctr"/>
            <a:r>
              <a:rPr lang="en-US" sz="3600" dirty="0" smtClean="0">
                <a:latin typeface="Arial Black" panose="020B0A04020102020204" pitchFamily="34" charset="0"/>
              </a:rPr>
              <a:t>Land</a:t>
            </a:r>
            <a:endParaRPr lang="en-US" sz="3600" dirty="0">
              <a:latin typeface="Arial Black" panose="020B0A04020102020204" pitchFamily="34" charset="0"/>
            </a:endParaRPr>
          </a:p>
        </p:txBody>
      </p:sp>
      <p:sp>
        <p:nvSpPr>
          <p:cNvPr id="11" name="Rectangle 10"/>
          <p:cNvSpPr/>
          <p:nvPr/>
        </p:nvSpPr>
        <p:spPr>
          <a:xfrm>
            <a:off x="9735671" y="3684165"/>
            <a:ext cx="295835" cy="16946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6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146" y="423900"/>
            <a:ext cx="11190952" cy="6125756"/>
          </a:xfrm>
        </p:spPr>
        <p:txBody>
          <a:bodyPr/>
          <a:lstStyle/>
          <a:p>
            <a:pPr marL="0" indent="0" algn="ctr">
              <a:buNone/>
            </a:pPr>
            <a:r>
              <a:rPr lang="en-US" sz="5200" dirty="0"/>
              <a:t>18 USC </a:t>
            </a:r>
            <a:r>
              <a:rPr lang="en-US" sz="5200" dirty="0">
                <a:cs typeface="Times New Roman" panose="02020603050405020304" pitchFamily="18" charset="0"/>
              </a:rPr>
              <a:t>§ </a:t>
            </a:r>
            <a:r>
              <a:rPr lang="en-US" sz="5200" dirty="0"/>
              <a:t>208</a:t>
            </a:r>
          </a:p>
          <a:p>
            <a:pPr marL="0" indent="0">
              <a:buNone/>
            </a:pPr>
            <a:endParaRPr lang="en-US" sz="1800" dirty="0"/>
          </a:p>
          <a:p>
            <a:pPr marL="0" indent="0">
              <a:buNone/>
            </a:pPr>
            <a:r>
              <a:rPr lang="en-US" sz="4000" dirty="0"/>
              <a:t>Prohibits executive branch employee from participating in particular matters that will affect their own financial interests, as well as the financial interests of certain other individuals or entities that are imputed to them, including “any person or organization with whom [the employee] is negotiating or has any arrangement concerning prospective employment. . . .”</a:t>
            </a:r>
          </a:p>
        </p:txBody>
      </p:sp>
    </p:spTree>
    <p:extLst>
      <p:ext uri="{BB962C8B-B14F-4D97-AF65-F5344CB8AC3E}">
        <p14:creationId xmlns:p14="http://schemas.microsoft.com/office/powerpoint/2010/main" val="113164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13896" t="9175" r="16601" b="10000"/>
          <a:stretch/>
        </p:blipFill>
        <p:spPr>
          <a:xfrm>
            <a:off x="7888518" y="2633842"/>
            <a:ext cx="2288991" cy="2985247"/>
          </a:xfrm>
          <a:prstGeom prst="rect">
            <a:avLst/>
          </a:prstGeom>
        </p:spPr>
      </p:pic>
      <p:sp>
        <p:nvSpPr>
          <p:cNvPr id="27" name="TextBox 26"/>
          <p:cNvSpPr txBox="1"/>
          <p:nvPr/>
        </p:nvSpPr>
        <p:spPr>
          <a:xfrm>
            <a:off x="7877482" y="5610846"/>
            <a:ext cx="2486789" cy="400110"/>
          </a:xfrm>
          <a:prstGeom prst="rect">
            <a:avLst/>
          </a:prstGeom>
          <a:noFill/>
          <a:ln>
            <a:solidFill>
              <a:schemeClr val="bg1"/>
            </a:solidFill>
          </a:ln>
        </p:spPr>
        <p:txBody>
          <a:bodyPr wrap="square" rtlCol="0">
            <a:spAutoFit/>
          </a:bodyPr>
          <a:lstStyle/>
          <a:p>
            <a:r>
              <a:rPr lang="en-US" sz="2000" b="1" dirty="0" smtClean="0"/>
              <a:t>Prospective Employer</a:t>
            </a:r>
            <a:endParaRPr lang="en-US" sz="2000" b="1" dirty="0"/>
          </a:p>
        </p:txBody>
      </p:sp>
      <p:sp>
        <p:nvSpPr>
          <p:cNvPr id="32" name="Oval 31"/>
          <p:cNvSpPr/>
          <p:nvPr/>
        </p:nvSpPr>
        <p:spPr>
          <a:xfrm>
            <a:off x="7808122" y="5542289"/>
            <a:ext cx="2544368" cy="8446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896" t="9175" r="16601" b="10000"/>
          <a:stretch/>
        </p:blipFill>
        <p:spPr>
          <a:xfrm flipH="1">
            <a:off x="1382095" y="2663708"/>
            <a:ext cx="2380130" cy="2985247"/>
          </a:xfrm>
          <a:prstGeom prst="rect">
            <a:avLst/>
          </a:prstGeom>
        </p:spPr>
      </p:pic>
      <p:sp>
        <p:nvSpPr>
          <p:cNvPr id="13" name="TextBox 12"/>
          <p:cNvSpPr txBox="1"/>
          <p:nvPr/>
        </p:nvSpPr>
        <p:spPr>
          <a:xfrm>
            <a:off x="977150" y="133196"/>
            <a:ext cx="10233212" cy="1200329"/>
          </a:xfrm>
          <a:prstGeom prst="rect">
            <a:avLst/>
          </a:prstGeom>
          <a:noFill/>
        </p:spPr>
        <p:txBody>
          <a:bodyPr wrap="square" rtlCol="0">
            <a:spAutoFit/>
          </a:bodyPr>
          <a:lstStyle/>
          <a:p>
            <a:pPr algn="ctr"/>
            <a:r>
              <a:rPr lang="en-US" sz="5400" dirty="0" smtClean="0"/>
              <a:t>Subpart </a:t>
            </a:r>
            <a:r>
              <a:rPr lang="en-US" sz="7200" dirty="0" smtClean="0"/>
              <a:t>“</a:t>
            </a:r>
            <a:r>
              <a:rPr lang="en-US" sz="7200" dirty="0"/>
              <a:t>F”</a:t>
            </a:r>
            <a:r>
              <a:rPr lang="en-US" sz="5400" dirty="0"/>
              <a:t> is for fence</a:t>
            </a:r>
          </a:p>
        </p:txBody>
      </p:sp>
      <p:sp>
        <p:nvSpPr>
          <p:cNvPr id="2" name="Oval Callout 1"/>
          <p:cNvSpPr/>
          <p:nvPr/>
        </p:nvSpPr>
        <p:spPr>
          <a:xfrm>
            <a:off x="2800318" y="1847832"/>
            <a:ext cx="2078123" cy="1206072"/>
          </a:xfrm>
          <a:prstGeom prst="wedgeEllipseCallout">
            <a:avLst>
              <a:gd name="adj1" fmla="val -54060"/>
              <a:gd name="adj2" fmla="val 4589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3030959" y="1934763"/>
            <a:ext cx="2057401" cy="1015663"/>
          </a:xfrm>
          <a:prstGeom prst="rect">
            <a:avLst/>
          </a:prstGeom>
          <a:noFill/>
        </p:spPr>
        <p:txBody>
          <a:bodyPr wrap="square" rtlCol="0">
            <a:spAutoFit/>
          </a:bodyPr>
          <a:lstStyle/>
          <a:p>
            <a:r>
              <a:rPr lang="en-US" sz="2000" dirty="0" smtClean="0"/>
              <a:t>What kind of work would the job involve?</a:t>
            </a:r>
            <a:endParaRPr lang="en-US" sz="2000" dirty="0"/>
          </a:p>
        </p:txBody>
      </p:sp>
      <p:sp>
        <p:nvSpPr>
          <p:cNvPr id="4" name="Oval Callout 3"/>
          <p:cNvSpPr/>
          <p:nvPr/>
        </p:nvSpPr>
        <p:spPr>
          <a:xfrm flipH="1">
            <a:off x="8623275" y="1420457"/>
            <a:ext cx="1213408" cy="874656"/>
          </a:xfrm>
          <a:prstGeom prst="wedgeEllipseCallout">
            <a:avLst>
              <a:gd name="adj1" fmla="val 2126"/>
              <a:gd name="adj2" fmla="val 8983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8755644" y="1519184"/>
            <a:ext cx="1301753" cy="646331"/>
          </a:xfrm>
          <a:prstGeom prst="rect">
            <a:avLst/>
          </a:prstGeom>
          <a:noFill/>
        </p:spPr>
        <p:txBody>
          <a:bodyPr wrap="square" rtlCol="0">
            <a:spAutoFit/>
          </a:bodyPr>
          <a:lstStyle/>
          <a:p>
            <a:r>
              <a:rPr lang="en-US" dirty="0" smtClean="0"/>
              <a:t>The job involves…</a:t>
            </a:r>
            <a:endParaRPr lang="en-US" dirty="0"/>
          </a:p>
        </p:txBody>
      </p:sp>
      <p:sp>
        <p:nvSpPr>
          <p:cNvPr id="18" name="Oval Callout 17"/>
          <p:cNvSpPr/>
          <p:nvPr/>
        </p:nvSpPr>
        <p:spPr>
          <a:xfrm flipH="1">
            <a:off x="9551393" y="1868596"/>
            <a:ext cx="2132804" cy="1462605"/>
          </a:xfrm>
          <a:prstGeom prst="wedgeEllipseCallout">
            <a:avLst>
              <a:gd name="adj1" fmla="val 40423"/>
              <a:gd name="adj2" fmla="val 5045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p:cNvSpPr txBox="1"/>
          <p:nvPr/>
        </p:nvSpPr>
        <p:spPr>
          <a:xfrm>
            <a:off x="9771452" y="2070729"/>
            <a:ext cx="2006494" cy="1200329"/>
          </a:xfrm>
          <a:prstGeom prst="rect">
            <a:avLst/>
          </a:prstGeom>
          <a:noFill/>
        </p:spPr>
        <p:txBody>
          <a:bodyPr wrap="square" rtlCol="0">
            <a:spAutoFit/>
          </a:bodyPr>
          <a:lstStyle/>
          <a:p>
            <a:r>
              <a:rPr lang="en-US" dirty="0" smtClean="0"/>
              <a:t>But we’re looking for someone with cybersecurity experience… </a:t>
            </a:r>
            <a:endParaRPr lang="en-US" dirty="0"/>
          </a:p>
        </p:txBody>
      </p:sp>
      <p:sp>
        <p:nvSpPr>
          <p:cNvPr id="8" name="Oval Callout 7"/>
          <p:cNvSpPr/>
          <p:nvPr/>
        </p:nvSpPr>
        <p:spPr>
          <a:xfrm>
            <a:off x="484094" y="992492"/>
            <a:ext cx="2004353" cy="1570402"/>
          </a:xfrm>
          <a:prstGeom prst="wedgeEllipseCallout">
            <a:avLst>
              <a:gd name="adj1" fmla="val 22072"/>
              <a:gd name="adj2" fmla="val 6758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TextBox 24"/>
          <p:cNvSpPr txBox="1"/>
          <p:nvPr/>
        </p:nvSpPr>
        <p:spPr>
          <a:xfrm>
            <a:off x="674189" y="1247667"/>
            <a:ext cx="1751934" cy="1200329"/>
          </a:xfrm>
          <a:prstGeom prst="rect">
            <a:avLst/>
          </a:prstGeom>
          <a:noFill/>
        </p:spPr>
        <p:txBody>
          <a:bodyPr wrap="square" rtlCol="0">
            <a:spAutoFit/>
          </a:bodyPr>
          <a:lstStyle/>
          <a:p>
            <a:r>
              <a:rPr lang="en-US" dirty="0" smtClean="0"/>
              <a:t>I don’t specialize in cybersecurity but I could take some training…</a:t>
            </a:r>
            <a:endParaRPr lang="en-US" dirty="0"/>
          </a:p>
        </p:txBody>
      </p:sp>
      <p:sp>
        <p:nvSpPr>
          <p:cNvPr id="5" name="TextBox 4"/>
          <p:cNvSpPr txBox="1"/>
          <p:nvPr/>
        </p:nvSpPr>
        <p:spPr>
          <a:xfrm>
            <a:off x="1471487" y="5688444"/>
            <a:ext cx="2108261" cy="400110"/>
          </a:xfrm>
          <a:prstGeom prst="rect">
            <a:avLst/>
          </a:prstGeom>
          <a:noFill/>
          <a:ln>
            <a:solidFill>
              <a:schemeClr val="bg1"/>
            </a:solidFill>
          </a:ln>
        </p:spPr>
        <p:txBody>
          <a:bodyPr wrap="square" rtlCol="0">
            <a:spAutoFit/>
          </a:bodyPr>
          <a:lstStyle/>
          <a:p>
            <a:r>
              <a:rPr lang="en-US" sz="2000" b="1" dirty="0" smtClean="0"/>
              <a:t>Federal Employee</a:t>
            </a:r>
            <a:endParaRPr lang="en-US" sz="2000" b="1" dirty="0"/>
          </a:p>
        </p:txBody>
      </p:sp>
      <p:sp>
        <p:nvSpPr>
          <p:cNvPr id="28" name="Oval Callout 27"/>
          <p:cNvSpPr/>
          <p:nvPr/>
        </p:nvSpPr>
        <p:spPr>
          <a:xfrm flipH="1">
            <a:off x="6128603" y="1363737"/>
            <a:ext cx="2457918" cy="1744546"/>
          </a:xfrm>
          <a:prstGeom prst="wedgeEllipseCallout">
            <a:avLst>
              <a:gd name="adj1" fmla="val -60728"/>
              <a:gd name="adj2" fmla="val 465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TextBox 28"/>
          <p:cNvSpPr txBox="1"/>
          <p:nvPr/>
        </p:nvSpPr>
        <p:spPr>
          <a:xfrm>
            <a:off x="6418297" y="1597754"/>
            <a:ext cx="2318970" cy="1323439"/>
          </a:xfrm>
          <a:prstGeom prst="rect">
            <a:avLst/>
          </a:prstGeom>
          <a:noFill/>
        </p:spPr>
        <p:txBody>
          <a:bodyPr wrap="square" rtlCol="0">
            <a:spAutoFit/>
          </a:bodyPr>
          <a:lstStyle/>
          <a:p>
            <a:r>
              <a:rPr lang="en-US" sz="2000" dirty="0" smtClean="0"/>
              <a:t>Our IT division is hiring.  Please let me know if you’re interested.</a:t>
            </a:r>
            <a:endParaRPr lang="en-US" sz="2000" dirty="0"/>
          </a:p>
        </p:txBody>
      </p:sp>
      <p:sp>
        <p:nvSpPr>
          <p:cNvPr id="30" name="Oval 29"/>
          <p:cNvSpPr/>
          <p:nvPr/>
        </p:nvSpPr>
        <p:spPr>
          <a:xfrm>
            <a:off x="1382095" y="5542353"/>
            <a:ext cx="2528048" cy="84716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TextBox 30"/>
          <p:cNvSpPr txBox="1"/>
          <p:nvPr/>
        </p:nvSpPr>
        <p:spPr>
          <a:xfrm>
            <a:off x="1839295" y="5642373"/>
            <a:ext cx="2070848" cy="646331"/>
          </a:xfrm>
          <a:prstGeom prst="rect">
            <a:avLst/>
          </a:prstGeom>
          <a:noFill/>
        </p:spPr>
        <p:txBody>
          <a:bodyPr wrap="square" rtlCol="0">
            <a:spAutoFit/>
          </a:bodyPr>
          <a:lstStyle/>
          <a:p>
            <a:r>
              <a:rPr lang="en-US" sz="3600" dirty="0"/>
              <a:t>Seeking</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28949" y="2936299"/>
            <a:ext cx="5072282" cy="3391014"/>
          </a:xfrm>
          <a:prstGeom prst="rect">
            <a:avLst/>
          </a:prstGeom>
        </p:spPr>
      </p:pic>
      <p:sp>
        <p:nvSpPr>
          <p:cNvPr id="33" name="TextBox 32"/>
          <p:cNvSpPr txBox="1"/>
          <p:nvPr/>
        </p:nvSpPr>
        <p:spPr>
          <a:xfrm>
            <a:off x="7917823" y="5610846"/>
            <a:ext cx="2528048" cy="646331"/>
          </a:xfrm>
          <a:prstGeom prst="rect">
            <a:avLst/>
          </a:prstGeom>
          <a:noFill/>
        </p:spPr>
        <p:txBody>
          <a:bodyPr wrap="square" rtlCol="0">
            <a:spAutoFit/>
          </a:bodyPr>
          <a:lstStyle/>
          <a:p>
            <a:r>
              <a:rPr lang="en-US" sz="3600" dirty="0"/>
              <a:t>Negotiating</a:t>
            </a:r>
          </a:p>
        </p:txBody>
      </p:sp>
    </p:spTree>
    <p:extLst>
      <p:ext uri="{BB962C8B-B14F-4D97-AF65-F5344CB8AC3E}">
        <p14:creationId xmlns:p14="http://schemas.microsoft.com/office/powerpoint/2010/main" val="14021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p:bldP spid="4" grpId="0" animBg="1"/>
      <p:bldP spid="6" grpId="0"/>
      <p:bldP spid="18" grpId="0" animBg="1"/>
      <p:bldP spid="19" grpId="0"/>
      <p:bldP spid="8" grpId="0" animBg="1"/>
      <p:bldP spid="25" grpId="0"/>
      <p:bldP spid="30" grpId="0" animBg="1"/>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9823" y="663388"/>
            <a:ext cx="11060859" cy="11161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dirty="0" smtClean="0">
                <a:latin typeface="+mn-lt"/>
              </a:rPr>
              <a:t>Recusal Exception/Discretion and Waivers/Authorizations</a:t>
            </a:r>
            <a:endParaRPr lang="en-US" sz="4800" b="1" dirty="0">
              <a:latin typeface="+mn-lt"/>
            </a:endParaRPr>
          </a:p>
        </p:txBody>
      </p:sp>
      <p:sp>
        <p:nvSpPr>
          <p:cNvPr id="6" name="TextBox 5"/>
          <p:cNvSpPr txBox="1"/>
          <p:nvPr/>
        </p:nvSpPr>
        <p:spPr>
          <a:xfrm>
            <a:off x="924953" y="2111188"/>
            <a:ext cx="107202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Limited exception to Subpart F recusal regarding </a:t>
            </a:r>
            <a:r>
              <a:rPr lang="en-US" sz="3600" dirty="0"/>
              <a:t>particular matters of general </a:t>
            </a:r>
            <a:r>
              <a:rPr lang="en-US" sz="3600" dirty="0" smtClean="0"/>
              <a:t>applicability</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a:t>Agency discretion </a:t>
            </a:r>
            <a:r>
              <a:rPr lang="en-US" sz="3600" dirty="0" smtClean="0"/>
              <a:t>regarding recusal: substantial </a:t>
            </a:r>
            <a:r>
              <a:rPr lang="en-US" sz="3600" dirty="0"/>
              <a:t>conflict; job offer rejected or not </a:t>
            </a:r>
            <a:r>
              <a:rPr lang="en-US" sz="3600" dirty="0" smtClean="0"/>
              <a:t>made</a:t>
            </a:r>
            <a:endParaRPr lang="en-US" sz="3600" dirty="0"/>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Waivers/Authorizations</a:t>
            </a:r>
            <a:endParaRPr lang="en-US" sz="3600" dirty="0"/>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376808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362149">
            <a:off x="7251325" y="590581"/>
            <a:ext cx="3879477" cy="1300591"/>
          </a:xfrm>
          <a:prstGeom prst="roundRect">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605118" y="2184675"/>
            <a:ext cx="10824882" cy="4216539"/>
          </a:xfrm>
          <a:prstGeom prst="rect">
            <a:avLst/>
          </a:prstGeom>
          <a:noFill/>
        </p:spPr>
        <p:txBody>
          <a:bodyPr wrap="square" rtlCol="0">
            <a:spAutoFit/>
          </a:bodyPr>
          <a:lstStyle/>
          <a:p>
            <a:r>
              <a:rPr lang="en-US" sz="2600" b="1" dirty="0"/>
              <a:t>Applies to: </a:t>
            </a:r>
            <a:r>
              <a:rPr lang="en-US" sz="2600" dirty="0"/>
              <a:t>Public/278 filers who are negotiating or have agreement for </a:t>
            </a:r>
            <a:r>
              <a:rPr lang="en-US" sz="2600" b="1" dirty="0"/>
              <a:t>future</a:t>
            </a:r>
            <a:r>
              <a:rPr lang="en-US" sz="2600" dirty="0"/>
              <a:t> employment or compensation with non-Federal entity</a:t>
            </a:r>
          </a:p>
          <a:p>
            <a:endParaRPr lang="en-US" sz="2800" b="1" dirty="0"/>
          </a:p>
          <a:p>
            <a:r>
              <a:rPr lang="en-US" sz="2600" b="1" dirty="0"/>
              <a:t>Two notification requirements:</a:t>
            </a:r>
          </a:p>
          <a:p>
            <a:endParaRPr lang="en-US" sz="2000" dirty="0"/>
          </a:p>
          <a:p>
            <a:pPr marL="342900" indent="-342900">
              <a:buAutoNum type="arabicParenR"/>
            </a:pPr>
            <a:r>
              <a:rPr lang="en-US" sz="2600" dirty="0"/>
              <a:t>Notify ethics official of negotiation or agreement within </a:t>
            </a:r>
            <a:r>
              <a:rPr lang="en-US" sz="2600" b="1" dirty="0" smtClean="0"/>
              <a:t>three </a:t>
            </a:r>
            <a:r>
              <a:rPr lang="en-US" sz="2600" b="1" dirty="0"/>
              <a:t>business days</a:t>
            </a:r>
          </a:p>
          <a:p>
            <a:pPr marL="342900" indent="-342900">
              <a:buAutoNum type="arabicParenR"/>
            </a:pPr>
            <a:endParaRPr lang="en-US" sz="2000" dirty="0"/>
          </a:p>
          <a:p>
            <a:r>
              <a:rPr lang="en-US" sz="2600" dirty="0"/>
              <a:t>2) Notify ethics official of recusal when there is a conflict of interest or appearance of a conflict with the non-Federal entity identified in the notification</a:t>
            </a:r>
          </a:p>
          <a:p>
            <a:endParaRPr lang="en-US" dirty="0"/>
          </a:p>
        </p:txBody>
      </p:sp>
      <p:sp>
        <p:nvSpPr>
          <p:cNvPr id="9" name="TextBox 8"/>
          <p:cNvSpPr txBox="1"/>
          <p:nvPr/>
        </p:nvSpPr>
        <p:spPr>
          <a:xfrm>
            <a:off x="1021977" y="538795"/>
            <a:ext cx="7927041" cy="1200329"/>
          </a:xfrm>
          <a:prstGeom prst="rect">
            <a:avLst/>
          </a:prstGeom>
          <a:noFill/>
        </p:spPr>
        <p:txBody>
          <a:bodyPr wrap="square" rtlCol="0">
            <a:spAutoFit/>
          </a:bodyPr>
          <a:lstStyle/>
          <a:p>
            <a:pPr algn="ctr"/>
            <a:r>
              <a:rPr lang="en-US" sz="7200" dirty="0">
                <a:latin typeface="Bahnschrift SemiLight SemiConde" panose="020B0502040204020203" pitchFamily="34" charset="0"/>
              </a:rPr>
              <a:t>STOCK </a:t>
            </a:r>
            <a:r>
              <a:rPr lang="en-US" sz="7200" dirty="0" smtClean="0">
                <a:latin typeface="Bahnschrift SemiLight SemiConde" panose="020B0502040204020203" pitchFamily="34" charset="0"/>
              </a:rPr>
              <a:t>Act</a:t>
            </a:r>
            <a:endParaRPr lang="en-US" sz="7200" dirty="0">
              <a:latin typeface="Bahnschrift SemiLight SemiConde" panose="020B0502040204020203" pitchFamily="34" charset="0"/>
            </a:endParaRPr>
          </a:p>
        </p:txBody>
      </p:sp>
      <p:sp>
        <p:nvSpPr>
          <p:cNvPr id="2" name="TextBox 1"/>
          <p:cNvSpPr txBox="1"/>
          <p:nvPr/>
        </p:nvSpPr>
        <p:spPr>
          <a:xfrm rot="387744">
            <a:off x="7435788" y="702609"/>
            <a:ext cx="3769665" cy="1200329"/>
          </a:xfrm>
          <a:prstGeom prst="rect">
            <a:avLst/>
          </a:prstGeom>
          <a:noFill/>
          <a:ln w="38100">
            <a:noFill/>
            <a:prstDash val="solid"/>
          </a:ln>
        </p:spPr>
        <p:txBody>
          <a:bodyPr wrap="square" rtlCol="0">
            <a:spAutoFit/>
          </a:bodyPr>
          <a:lstStyle/>
          <a:p>
            <a:r>
              <a:rPr lang="en-US" sz="3600" dirty="0" smtClean="0">
                <a:solidFill>
                  <a:srgbClr val="FF0000"/>
                </a:solidFill>
                <a:latin typeface="Stencil" panose="040409050D0802020404" pitchFamily="82" charset="0"/>
              </a:rPr>
              <a:t>Notification requirements</a:t>
            </a:r>
            <a:endParaRPr lang="en-US" sz="36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296026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7735</TotalTime>
  <Words>3734</Words>
  <Application>Microsoft Office PowerPoint</Application>
  <PresentationFormat>Widescreen</PresentationFormat>
  <Paragraphs>223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Bahnschrift SemiLight SemiConde</vt:lpstr>
      <vt:lpstr>Calibri</vt:lpstr>
      <vt:lpstr>Calibri Light</vt:lpstr>
      <vt:lpstr>Stencil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and Negotiating   Employment</dc:title>
  <dc:creator>Marjie Levine</dc:creator>
  <cp:lastModifiedBy>Michele Worthington</cp:lastModifiedBy>
  <cp:revision>558</cp:revision>
  <dcterms:created xsi:type="dcterms:W3CDTF">2022-07-16T11:04:08Z</dcterms:created>
  <dcterms:modified xsi:type="dcterms:W3CDTF">2023-04-13T16:32:29Z</dcterms:modified>
</cp:coreProperties>
</file>