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84" r:id="rId2"/>
    <p:sldId id="257" r:id="rId3"/>
    <p:sldId id="302" r:id="rId4"/>
    <p:sldId id="259" r:id="rId5"/>
    <p:sldId id="258" r:id="rId6"/>
    <p:sldId id="290" r:id="rId7"/>
    <p:sldId id="272" r:id="rId8"/>
    <p:sldId id="274" r:id="rId9"/>
    <p:sldId id="27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CCFF"/>
    <a:srgbClr val="CC00FF"/>
    <a:srgbClr val="6666FF"/>
    <a:srgbClr val="CC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60296" autoAdjust="0"/>
  </p:normalViewPr>
  <p:slideViewPr>
    <p:cSldViewPr snapToGrid="0">
      <p:cViewPr varScale="1">
        <p:scale>
          <a:sx n="76" d="100"/>
          <a:sy n="76" d="100"/>
        </p:scale>
        <p:origin x="498" y="84"/>
      </p:cViewPr>
      <p:guideLst/>
    </p:cSldViewPr>
  </p:slideViewPr>
  <p:notesTextViewPr>
    <p:cViewPr>
      <p:scale>
        <a:sx n="3" d="2"/>
        <a:sy n="3" d="2"/>
      </p:scale>
      <p:origin x="0" y="0"/>
    </p:cViewPr>
  </p:notesTextViewPr>
  <p:notesViewPr>
    <p:cSldViewPr snapToGrid="0">
      <p:cViewPr varScale="1">
        <p:scale>
          <a:sx n="89" d="100"/>
          <a:sy n="89" d="100"/>
        </p:scale>
        <p:origin x="379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A07096-2117-44E0-B373-9787E8CC1A15}" type="datetimeFigureOut">
              <a:rPr lang="en-US" smtClean="0"/>
              <a:t>4/13/2023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14CC06-2D45-48CC-B07B-04C0AF5D7DB2}" type="slidenum">
              <a:rPr lang="en-US" smtClean="0"/>
              <a:t>‹#›</a:t>
            </a:fld>
            <a:endParaRPr lang="en-US"/>
          </a:p>
        </p:txBody>
      </p:sp>
    </p:spTree>
    <p:extLst>
      <p:ext uri="{BB962C8B-B14F-4D97-AF65-F5344CB8AC3E}">
        <p14:creationId xmlns:p14="http://schemas.microsoft.com/office/powerpoint/2010/main" val="373694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E92A9-2BE0-47C4-AE34-774F455F8137}"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F8D2B-C67F-4E35-9A72-E52245DDDA16}" type="slidenum">
              <a:rPr lang="en-US" smtClean="0"/>
              <a:t>‹#›</a:t>
            </a:fld>
            <a:endParaRPr lang="en-US"/>
          </a:p>
        </p:txBody>
      </p:sp>
    </p:spTree>
    <p:extLst>
      <p:ext uri="{BB962C8B-B14F-4D97-AF65-F5344CB8AC3E}">
        <p14:creationId xmlns:p14="http://schemas.microsoft.com/office/powerpoint/2010/main" val="284401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Intro, name, Assistant Counsel with the Ethics Law &amp; Policy Branch at the Office of Government Ethics</a:t>
            </a:r>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a:t>
            </a:r>
            <a:r>
              <a:rPr lang="en-US" sz="1200" baseline="0" dirty="0" smtClean="0"/>
              <a:t> is Part 1 of a two-part training on </a:t>
            </a:r>
            <a:r>
              <a:rPr lang="en-US" baseline="0" dirty="0" smtClean="0"/>
              <a:t>the Seeking &amp; Negotiating Employment rules, which are in Subpart F of the </a:t>
            </a:r>
            <a:r>
              <a:rPr lang="en-US" b="0" baseline="0" dirty="0" smtClean="0"/>
              <a:t>S</a:t>
            </a:r>
            <a:r>
              <a:rPr lang="en-US" sz="1200" b="0" i="0" kern="1200" dirty="0" smtClean="0">
                <a:solidFill>
                  <a:schemeClr val="tx1"/>
                </a:solidFill>
                <a:effectLst/>
                <a:latin typeface="+mn-lt"/>
                <a:ea typeface="+mn-ea"/>
                <a:cs typeface="+mn-cs"/>
              </a:rPr>
              <a:t>tandards of Ethical Conduct.  And Subpart F starts </a:t>
            </a:r>
            <a:r>
              <a:rPr lang="en-US" sz="1200" b="0" i="0" kern="1200" baseline="0" dirty="0" smtClean="0">
                <a:solidFill>
                  <a:schemeClr val="tx1"/>
                </a:solidFill>
                <a:effectLst/>
                <a:latin typeface="+mn-lt"/>
                <a:ea typeface="+mn-ea"/>
                <a:cs typeface="+mn-cs"/>
              </a:rPr>
              <a:t>at 5 CFR 2635.601, for those of you who would like to pull up the regulation during this training</a:t>
            </a:r>
            <a:r>
              <a:rPr lang="en-US" sz="1200" b="0" i="0" kern="1200" dirty="0" smtClean="0">
                <a:solidFill>
                  <a:schemeClr val="tx1"/>
                </a:solidFill>
                <a:effectLst/>
                <a:latin typeface="+mn-lt"/>
                <a:ea typeface="+mn-ea"/>
                <a:cs typeface="+mn-cs"/>
              </a:rPr>
              <a:t>.</a:t>
            </a:r>
          </a:p>
          <a:p>
            <a:r>
              <a:rPr lang="en-US" baseline="0" dirty="0" smtClean="0"/>
              <a:t>.</a:t>
            </a:r>
          </a:p>
          <a:p>
            <a:r>
              <a:rPr lang="en-US" sz="1200" kern="1200" dirty="0" smtClean="0">
                <a:solidFill>
                  <a:schemeClr val="tx1"/>
                </a:solidFill>
                <a:effectLst/>
                <a:latin typeface="+mn-lt"/>
                <a:ea typeface="+mn-ea"/>
                <a:cs typeface="+mn-cs"/>
              </a:rPr>
              <a:t>This training </a:t>
            </a:r>
            <a:r>
              <a:rPr lang="en-US" sz="1200" u="sng"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geared toward newer ethics officials, as well as </a:t>
            </a:r>
            <a:r>
              <a:rPr lang="en-US" sz="1200" u="sng" kern="1200" dirty="0" smtClean="0">
                <a:solidFill>
                  <a:schemeClr val="tx1"/>
                </a:solidFill>
                <a:effectLst/>
                <a:latin typeface="+mn-lt"/>
                <a:ea typeface="+mn-ea"/>
                <a:cs typeface="+mn-cs"/>
              </a:rPr>
              <a:t>any</a:t>
            </a:r>
            <a:r>
              <a:rPr lang="en-US" sz="1200" kern="1200" dirty="0" smtClean="0">
                <a:solidFill>
                  <a:schemeClr val="tx1"/>
                </a:solidFill>
                <a:effectLst/>
                <a:latin typeface="+mn-lt"/>
                <a:ea typeface="+mn-ea"/>
                <a:cs typeface="+mn-cs"/>
              </a:rPr>
              <a:t> ethics officials needing or wanting </a:t>
            </a:r>
            <a:r>
              <a:rPr lang="en-US" sz="1200" kern="1200" baseline="0" dirty="0" smtClean="0">
                <a:solidFill>
                  <a:schemeClr val="tx1"/>
                </a:solidFill>
                <a:effectLst/>
                <a:latin typeface="+mn-lt"/>
                <a:ea typeface="+mn-ea"/>
                <a:cs typeface="+mn-cs"/>
              </a:rPr>
              <a:t>a refresher on Subpart F</a:t>
            </a:r>
            <a:r>
              <a:rPr lang="en-US" sz="1200" kern="1200" dirty="0" smtClean="0">
                <a:solidFill>
                  <a:schemeClr val="tx1"/>
                </a:solidFill>
                <a:effectLst/>
                <a:latin typeface="+mn-lt"/>
                <a:ea typeface="+mn-ea"/>
                <a:cs typeface="+mn-cs"/>
              </a:rPr>
              <a:t>.</a:t>
            </a:r>
            <a:endParaRPr lang="en-US" baseline="0" dirty="0" smtClean="0"/>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Before jumping in to the training, it’s important to consider why Subpart F matters and what ethics concern Subpart F is addressing.  It’s addressing the concern that Federal employees who are looking for other jobs or positions outside of the federal Government might </a:t>
            </a:r>
            <a:r>
              <a:rPr lang="en-US" sz="1200" b="0" u="sng" kern="1200" baseline="0" dirty="0" smtClean="0">
                <a:solidFill>
                  <a:schemeClr val="tx1"/>
                </a:solidFill>
                <a:effectLst/>
                <a:latin typeface="+mn-lt"/>
                <a:ea typeface="+mn-ea"/>
                <a:cs typeface="+mn-cs"/>
              </a:rPr>
              <a:t>favor</a:t>
            </a:r>
            <a:r>
              <a:rPr lang="en-US" sz="1200" b="0" kern="1200" baseline="0" dirty="0" smtClean="0">
                <a:solidFill>
                  <a:schemeClr val="tx1"/>
                </a:solidFill>
                <a:effectLst/>
                <a:latin typeface="+mn-lt"/>
                <a:ea typeface="+mn-ea"/>
                <a:cs typeface="+mn-cs"/>
              </a:rPr>
              <a:t> someone with whom they’re seeking employment </a:t>
            </a:r>
            <a:r>
              <a:rPr lang="en-US" sz="1200" b="0" u="sng" kern="1200" baseline="0" dirty="0" smtClean="0">
                <a:solidFill>
                  <a:schemeClr val="tx1"/>
                </a:solidFill>
                <a:effectLst/>
                <a:latin typeface="+mn-lt"/>
                <a:ea typeface="+mn-ea"/>
                <a:cs typeface="+mn-cs"/>
              </a:rPr>
              <a:t>in the work they do for the Government</a:t>
            </a:r>
            <a:r>
              <a:rPr lang="en-US" sz="1200" b="0" kern="1200" baseline="0" dirty="0" smtClean="0">
                <a:solidFill>
                  <a:schemeClr val="tx1"/>
                </a:solidFill>
                <a:effectLst/>
                <a:latin typeface="+mn-lt"/>
                <a:ea typeface="+mn-ea"/>
                <a:cs typeface="+mn-cs"/>
              </a:rPr>
              <a:t>, and that would undermine the public’s trust in the integrity of government services.  </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And unfortunately, there are several real-life examples of employees favoring prospective employers in their Government work and facing serious consequences as a result.  An example you may be familiar with is the case involving Darlene </a:t>
            </a:r>
            <a:r>
              <a:rPr lang="en-US" sz="1200" b="0" kern="1200" baseline="0" dirty="0" err="1" smtClean="0">
                <a:solidFill>
                  <a:schemeClr val="tx1"/>
                </a:solidFill>
                <a:effectLst/>
                <a:latin typeface="+mn-lt"/>
                <a:ea typeface="+mn-ea"/>
                <a:cs typeface="+mn-cs"/>
              </a:rPr>
              <a:t>Druyun</a:t>
            </a:r>
            <a:r>
              <a:rPr lang="en-US" sz="1200" b="0" kern="1200" baseline="0" dirty="0" smtClean="0">
                <a:solidFill>
                  <a:schemeClr val="tx1"/>
                </a:solidFill>
                <a:effectLst/>
                <a:latin typeface="+mn-lt"/>
                <a:ea typeface="+mn-ea"/>
                <a:cs typeface="+mn-cs"/>
              </a:rPr>
              <a:t>, who was at one point </a:t>
            </a:r>
            <a:r>
              <a:rPr lang="en-US" sz="1200" b="0" i="0" u="none" strike="noStrike" kern="1200" baseline="0" dirty="0" smtClean="0">
                <a:solidFill>
                  <a:schemeClr val="tx1"/>
                </a:solidFill>
                <a:latin typeface="+mn-lt"/>
                <a:ea typeface="+mn-ea"/>
                <a:cs typeface="+mn-cs"/>
              </a:rPr>
              <a:t>the Air Force's second highest procurement official, and she favored Boeing in agency contract matters while negotiating for employment with Boeing [for herself and for some of her family members].  Her actions violated not only Subpart F but also the criminal conflict of interest statute, 18 USC 208, she ultimately had to serve jail time and pay a fine as a result of this criminal violation.  And you’ll find other examples of similar violations involving negotiating employment in OGE’s annual prosecution surveys, which are available on OGE’s website.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[next slide]</a:t>
            </a:r>
            <a:endParaRPr lang="en-US" baseline="0" dirty="0"/>
          </a:p>
        </p:txBody>
      </p:sp>
      <p:sp>
        <p:nvSpPr>
          <p:cNvPr id="4" name="Slide Number Placeholder 3"/>
          <p:cNvSpPr>
            <a:spLocks noGrp="1"/>
          </p:cNvSpPr>
          <p:nvPr>
            <p:ph type="sldNum" sz="quarter" idx="10"/>
          </p:nvPr>
        </p:nvSpPr>
        <p:spPr/>
        <p:txBody>
          <a:bodyPr/>
          <a:lstStyle/>
          <a:p>
            <a:fld id="{92FF8D2B-C67F-4E35-9A72-E52245DDDA16}" type="slidenum">
              <a:rPr lang="en-US" smtClean="0"/>
              <a:t>1</a:t>
            </a:fld>
            <a:endParaRPr lang="en-US"/>
          </a:p>
        </p:txBody>
      </p:sp>
    </p:spTree>
    <p:extLst>
      <p:ext uri="{BB962C8B-B14F-4D97-AF65-F5344CB8AC3E}">
        <p14:creationId xmlns:p14="http://schemas.microsoft.com/office/powerpoint/2010/main" val="418604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In this training, I will</a:t>
            </a:r>
            <a:r>
              <a:rPr lang="en-US" sz="1200" kern="1200" baseline="0" dirty="0" smtClean="0">
                <a:solidFill>
                  <a:schemeClr val="tx1"/>
                </a:solidFill>
                <a:effectLst/>
                <a:latin typeface="+mn-lt"/>
                <a:ea typeface="+mn-ea"/>
                <a:cs typeface="+mn-cs"/>
              </a:rPr>
              <a:t>:</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Provide you with an overview of the Subpart F requirements and the key terms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issues that arise when applying Subpart F. </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We’ll also talk more about the significance of Subpart F, and specifically how it can serve as a </a:t>
            </a:r>
            <a:r>
              <a:rPr lang="en-US" sz="1200" b="0" u="sng" kern="1200" baseline="0" dirty="0" smtClean="0">
                <a:solidFill>
                  <a:schemeClr val="tx1"/>
                </a:solidFill>
                <a:effectLst/>
                <a:latin typeface="+mn-lt"/>
                <a:ea typeface="+mn-ea"/>
                <a:cs typeface="+mn-cs"/>
              </a:rPr>
              <a:t>fence</a:t>
            </a:r>
            <a:r>
              <a:rPr lang="en-US" sz="1200" b="0" kern="1200" baseline="0" dirty="0" smtClean="0">
                <a:solidFill>
                  <a:schemeClr val="tx1"/>
                </a:solidFill>
                <a:effectLst/>
                <a:latin typeface="+mn-lt"/>
                <a:ea typeface="+mn-ea"/>
                <a:cs typeface="+mn-cs"/>
              </a:rPr>
              <a:t> that prevents executive branch employees from violating the criminal conflicts of interest statute.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And</a:t>
            </a:r>
            <a:r>
              <a:rPr lang="en-US" sz="1200" b="0" kern="1200" baseline="0" dirty="0" smtClean="0">
                <a:solidFill>
                  <a:schemeClr val="tx1"/>
                </a:solidFill>
                <a:effectLst/>
                <a:latin typeface="+mn-lt"/>
                <a:ea typeface="+mn-ea"/>
                <a:cs typeface="+mn-cs"/>
              </a:rPr>
              <a:t> finally, we’ll highlight the importance of you as </a:t>
            </a:r>
            <a:r>
              <a:rPr lang="en-US" sz="1200" b="0" u="sng" kern="1200" baseline="0" dirty="0" smtClean="0">
                <a:solidFill>
                  <a:schemeClr val="tx1"/>
                </a:solidFill>
                <a:effectLst/>
                <a:latin typeface="+mn-lt"/>
                <a:ea typeface="+mn-ea"/>
                <a:cs typeface="+mn-cs"/>
              </a:rPr>
              <a:t>ethics officials </a:t>
            </a:r>
            <a:r>
              <a:rPr lang="en-US" sz="1200" b="0" kern="1200" baseline="0" dirty="0" smtClean="0">
                <a:solidFill>
                  <a:schemeClr val="tx1"/>
                </a:solidFill>
                <a:effectLst/>
                <a:latin typeface="+mn-lt"/>
                <a:ea typeface="+mn-ea"/>
                <a:cs typeface="+mn-cs"/>
              </a:rPr>
              <a:t>in training and advising employees as early and as often as possible on the Subpart F requirements, and particularly, training them on when they should come to you for advice to determine whether they have any ethics obligations as a result of their job search.</a:t>
            </a: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[next slide]</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FF8D2B-C67F-4E35-9A72-E52245DDDA16}" type="slidenum">
              <a:rPr lang="en-US" smtClean="0"/>
              <a:t>2</a:t>
            </a:fld>
            <a:endParaRPr lang="en-US"/>
          </a:p>
        </p:txBody>
      </p:sp>
    </p:spTree>
    <p:extLst>
      <p:ext uri="{BB962C8B-B14F-4D97-AF65-F5344CB8AC3E}">
        <p14:creationId xmlns:p14="http://schemas.microsoft.com/office/powerpoint/2010/main" val="250632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We’ll start with a visual representation of what Subpart F is and where it came from.  </a:t>
            </a:r>
            <a:r>
              <a:rPr lang="en-US" sz="1200" b="1" kern="1200" baseline="0" dirty="0" smtClean="0">
                <a:solidFill>
                  <a:schemeClr val="tx1"/>
                </a:solidFill>
                <a:effectLst/>
                <a:latin typeface="+mn-lt"/>
                <a:ea typeface="+mn-ea"/>
                <a:cs typeface="+mn-cs"/>
              </a:rPr>
              <a:t>[ANIMATION 1]  </a:t>
            </a:r>
            <a:r>
              <a:rPr lang="en-US" sz="1200" kern="1200" baseline="0" dirty="0" smtClean="0">
                <a:solidFill>
                  <a:schemeClr val="tx1"/>
                </a:solidFill>
                <a:effectLst/>
                <a:latin typeface="+mn-lt"/>
                <a:ea typeface="+mn-ea"/>
                <a:cs typeface="+mn-cs"/>
              </a:rPr>
              <a:t>You can also find a </a:t>
            </a:r>
            <a:r>
              <a:rPr lang="en-US" sz="1200" u="sng" kern="1200" baseline="0" dirty="0" smtClean="0">
                <a:solidFill>
                  <a:schemeClr val="tx1"/>
                </a:solidFill>
                <a:effectLst/>
                <a:latin typeface="+mn-lt"/>
                <a:ea typeface="+mn-ea"/>
                <a:cs typeface="+mn-cs"/>
              </a:rPr>
              <a:t>written</a:t>
            </a:r>
            <a:r>
              <a:rPr lang="en-US" sz="1200" kern="1200" baseline="0" dirty="0" smtClean="0">
                <a:solidFill>
                  <a:schemeClr val="tx1"/>
                </a:solidFill>
                <a:effectLst/>
                <a:latin typeface="+mn-lt"/>
                <a:ea typeface="+mn-ea"/>
                <a:cs typeface="+mn-cs"/>
              </a:rPr>
              <a:t> overview of Subpart F in Section 2635.601.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[ANIMATION 2] </a:t>
            </a:r>
            <a:r>
              <a:rPr lang="en-US" sz="1200" kern="1200" baseline="0" dirty="0" smtClean="0">
                <a:solidFill>
                  <a:schemeClr val="tx1"/>
                </a:solidFill>
                <a:effectLst/>
                <a:latin typeface="+mn-lt"/>
                <a:ea typeface="+mn-ea"/>
                <a:cs typeface="+mn-cs"/>
              </a:rPr>
              <a:t>OGE issued Subpart F as a result of Executive Order 12674, which was issued by the first President Bush.  That Executive Order established the 14 principles of ethical conduct that you can find at the beginning of the Standards of Conduct, including one principle about seeking employment, which says (“</a:t>
            </a:r>
            <a:r>
              <a:rPr lang="en-US" dirty="0" smtClean="0"/>
              <a:t>Employees shall not engage in outside employment or activities, including seeking or negotiating for employment, that conflict with official Government duties and responsibilities.</a:t>
            </a:r>
            <a:r>
              <a:rPr lang="en-US" sz="1200" kern="1200" baseline="0" dirty="0" smtClean="0">
                <a:solidFill>
                  <a:schemeClr val="tx1"/>
                </a:solidFill>
                <a:effectLst/>
                <a:latin typeface="+mn-lt"/>
                <a:ea typeface="+mn-ea"/>
                <a:cs typeface="+mn-cs"/>
              </a:rPr>
              <a:t>”)– and the Executive Order authorized and required OGE to implement rules about each of the principles of ethical conduct, which led to OGE issuing Subpart F, among other sections in the Standards of Conduct.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And </a:t>
            </a:r>
            <a:r>
              <a:rPr lang="en-US" sz="1200" u="sng" kern="1200" baseline="0" dirty="0" smtClean="0">
                <a:solidFill>
                  <a:schemeClr val="tx1"/>
                </a:solidFill>
                <a:effectLst/>
                <a:latin typeface="+mn-lt"/>
                <a:ea typeface="+mn-ea"/>
                <a:cs typeface="+mn-cs"/>
              </a:rPr>
              <a:t>what is</a:t>
            </a:r>
            <a:r>
              <a:rPr lang="en-US" sz="1200" u="none"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Subpart F?  It has two main components: </a:t>
            </a:r>
            <a:r>
              <a:rPr lang="en-US" sz="1200" b="1" kern="1200" baseline="0" dirty="0" smtClean="0">
                <a:solidFill>
                  <a:schemeClr val="tx1"/>
                </a:solidFill>
                <a:effectLst/>
                <a:latin typeface="+mn-lt"/>
                <a:ea typeface="+mn-ea"/>
                <a:cs typeface="+mn-cs"/>
              </a:rPr>
              <a:t>[ANIMATION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smtClean="0">
                <a:solidFill>
                  <a:schemeClr val="tx1"/>
                </a:solidFill>
                <a:effectLst/>
                <a:latin typeface="+mn-lt"/>
                <a:ea typeface="+mn-ea"/>
                <a:cs typeface="+mn-cs"/>
              </a:rPr>
              <a:t>it’s a recusal requirement that is largely based on the recusal requirement in 18 USC 208, the criminal COI statute [ANIMATION 4] – and specifically the part of 208 regarding </a:t>
            </a:r>
            <a:r>
              <a:rPr lang="en-US" sz="1200" u="sng" kern="1200" baseline="0" dirty="0" smtClean="0">
                <a:solidFill>
                  <a:schemeClr val="tx1"/>
                </a:solidFill>
                <a:effectLst/>
                <a:latin typeface="+mn-lt"/>
                <a:ea typeface="+mn-ea"/>
                <a:cs typeface="+mn-cs"/>
              </a:rPr>
              <a:t>negotiating</a:t>
            </a:r>
            <a:r>
              <a:rPr lang="en-US" sz="1200" kern="1200" baseline="0" dirty="0" smtClean="0">
                <a:solidFill>
                  <a:schemeClr val="tx1"/>
                </a:solidFill>
                <a:effectLst/>
                <a:latin typeface="+mn-lt"/>
                <a:ea typeface="+mn-ea"/>
                <a:cs typeface="+mn-cs"/>
              </a:rPr>
              <a:t> for employment; </a:t>
            </a:r>
            <a:r>
              <a:rPr lang="en-US" sz="1200" b="1" kern="1200" baseline="0" dirty="0" smtClean="0">
                <a:solidFill>
                  <a:schemeClr val="tx1"/>
                </a:solidFill>
                <a:effectLst/>
                <a:latin typeface="+mn-lt"/>
                <a:ea typeface="+mn-ea"/>
                <a:cs typeface="+mn-cs"/>
              </a:rPr>
              <a:t>[ANIMATION 5] </a:t>
            </a:r>
            <a:r>
              <a:rPr lang="en-US" sz="1200" kern="1200" baseline="0" dirty="0" smtClean="0">
                <a:solidFill>
                  <a:schemeClr val="tx1"/>
                </a:solidFill>
                <a:effectLst/>
                <a:latin typeface="+mn-lt"/>
                <a:ea typeface="+mn-ea"/>
                <a:cs typeface="+mn-cs"/>
              </a:rPr>
              <a:t>but the Subpart F recusal requirement is </a:t>
            </a:r>
            <a:r>
              <a:rPr lang="en-US" sz="1200" u="sng" kern="1200" baseline="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based on impartiality concerns regarding job search actions that fall </a:t>
            </a:r>
            <a:r>
              <a:rPr lang="en-US" sz="1200" u="sng" kern="1200" baseline="0" dirty="0" smtClean="0">
                <a:solidFill>
                  <a:schemeClr val="tx1"/>
                </a:solidFill>
                <a:effectLst/>
                <a:latin typeface="+mn-lt"/>
                <a:ea typeface="+mn-ea"/>
                <a:cs typeface="+mn-cs"/>
              </a:rPr>
              <a:t>short</a:t>
            </a:r>
            <a:r>
              <a:rPr lang="en-US" sz="1200" kern="1200" baseline="0" dirty="0" smtClean="0">
                <a:solidFill>
                  <a:schemeClr val="tx1"/>
                </a:solidFill>
                <a:effectLst/>
                <a:latin typeface="+mn-lt"/>
                <a:ea typeface="+mn-ea"/>
                <a:cs typeface="+mn-cs"/>
              </a:rPr>
              <a:t> of negotiating for employment (also known in Subpart F as “seeking employment”).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baseline="0" dirty="0" smtClean="0">
                <a:solidFill>
                  <a:schemeClr val="tx1"/>
                </a:solidFill>
                <a:effectLst/>
                <a:latin typeface="+mn-lt"/>
                <a:ea typeface="+mn-ea"/>
                <a:cs typeface="+mn-cs"/>
              </a:rPr>
              <a:t>[ANIMATION 6] </a:t>
            </a:r>
            <a:r>
              <a:rPr lang="en-US" sz="1200" kern="1200" baseline="0" dirty="0" smtClean="0">
                <a:solidFill>
                  <a:schemeClr val="tx1"/>
                </a:solidFill>
                <a:effectLst/>
                <a:latin typeface="+mn-lt"/>
                <a:ea typeface="+mn-ea"/>
                <a:cs typeface="+mn-cs"/>
              </a:rPr>
              <a:t>The second component of Subpart F is the notification requirements for public filers regarding negotiations or agreements for post-Government employment or compensation, </a:t>
            </a:r>
            <a:r>
              <a:rPr lang="en-US" sz="1200" b="1" kern="1200" baseline="0" dirty="0" smtClean="0">
                <a:solidFill>
                  <a:schemeClr val="tx1"/>
                </a:solidFill>
                <a:effectLst/>
                <a:latin typeface="+mn-lt"/>
                <a:ea typeface="+mn-ea"/>
                <a:cs typeface="+mn-cs"/>
              </a:rPr>
              <a:t>[ANIMATION 7] </a:t>
            </a:r>
            <a:r>
              <a:rPr lang="en-US" sz="1200" kern="1200" baseline="0" dirty="0" smtClean="0">
                <a:solidFill>
                  <a:schemeClr val="tx1"/>
                </a:solidFill>
                <a:effectLst/>
                <a:latin typeface="+mn-lt"/>
                <a:ea typeface="+mn-ea"/>
                <a:cs typeface="+mn-cs"/>
              </a:rPr>
              <a:t>and those notification requirements come from the </a:t>
            </a:r>
            <a:r>
              <a:rPr lang="en-US" sz="1200" b="0" i="0" u="none" strike="noStrike" kern="1200" baseline="0" dirty="0" smtClean="0">
                <a:solidFill>
                  <a:schemeClr val="tx1"/>
                </a:solidFill>
                <a:latin typeface="+mn-lt"/>
                <a:ea typeface="+mn-ea"/>
                <a:cs typeface="+mn-cs"/>
              </a:rPr>
              <a:t>STOCK Act, which we’ll talk about in Part 2 of this presentation</a:t>
            </a:r>
            <a:r>
              <a:rPr lang="en-US" sz="1200" kern="1200" baseline="0" dirty="0" smtClean="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[next slide]</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FF8D2B-C67F-4E35-9A72-E52245DDDA16}" type="slidenum">
              <a:rPr lang="en-US" smtClean="0"/>
              <a:t>3</a:t>
            </a:fld>
            <a:endParaRPr lang="en-US"/>
          </a:p>
        </p:txBody>
      </p:sp>
    </p:spTree>
    <p:extLst>
      <p:ext uri="{BB962C8B-B14F-4D97-AF65-F5344CB8AC3E}">
        <p14:creationId xmlns:p14="http://schemas.microsoft.com/office/powerpoint/2010/main" val="393138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what is the main recusal requirement under</a:t>
            </a:r>
            <a:r>
              <a:rPr lang="en-US" sz="1200" kern="1200" baseline="0" dirty="0" smtClean="0">
                <a:solidFill>
                  <a:schemeClr val="tx1"/>
                </a:solidFill>
                <a:effectLst/>
                <a:latin typeface="+mn-lt"/>
                <a:ea typeface="+mn-ea"/>
                <a:cs typeface="+mn-cs"/>
              </a:rPr>
              <a:t> Subpart F? Under Subpart F, [read </a:t>
            </a:r>
            <a:r>
              <a:rPr lang="en-US" sz="1200" kern="1200" baseline="0" dirty="0">
                <a:solidFill>
                  <a:schemeClr val="tx1"/>
                </a:solidFill>
                <a:effectLst/>
                <a:latin typeface="+mn-lt"/>
                <a:ea typeface="+mn-ea"/>
                <a:cs typeface="+mn-cs"/>
              </a:rPr>
              <a:t>the </a:t>
            </a:r>
            <a:r>
              <a:rPr lang="en-US" sz="1200" kern="1200" baseline="0" dirty="0" smtClean="0">
                <a:solidFill>
                  <a:schemeClr val="tx1"/>
                </a:solidFill>
                <a:effectLst/>
                <a:latin typeface="+mn-lt"/>
                <a:ea typeface="+mn-ea"/>
                <a:cs typeface="+mn-cs"/>
              </a:rPr>
              <a:t>slide].</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[next slide]</a:t>
            </a:r>
            <a:endParaRPr lang="en-US" baseline="0" dirty="0" smtClean="0"/>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FF8D2B-C67F-4E35-9A72-E52245DDDA16}" type="slidenum">
              <a:rPr lang="en-US" smtClean="0"/>
              <a:t>4</a:t>
            </a:fld>
            <a:endParaRPr lang="en-US"/>
          </a:p>
        </p:txBody>
      </p:sp>
    </p:spTree>
    <p:extLst>
      <p:ext uri="{BB962C8B-B14F-4D97-AF65-F5344CB8AC3E}">
        <p14:creationId xmlns:p14="http://schemas.microsoft.com/office/powerpoint/2010/main" val="394046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It’s important to note that this recusal requirement does</a:t>
            </a:r>
            <a:r>
              <a:rPr lang="en-US" sz="1200" kern="1200" baseline="0" dirty="0" smtClean="0">
                <a:solidFill>
                  <a:schemeClr val="tx1"/>
                </a:solidFill>
                <a:effectLst/>
                <a:latin typeface="+mn-lt"/>
                <a:ea typeface="+mn-ea"/>
                <a:cs typeface="+mn-cs"/>
              </a:rPr>
              <a:t> not restrict employees from job searching.  Executive branch </a:t>
            </a:r>
            <a:r>
              <a:rPr lang="en-US" sz="1200" baseline="0" dirty="0" smtClean="0"/>
              <a:t>employees can look for and pursue whatever job opportunities they want to pursue, whether it’s something in the private sector or another government job.</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What Subpart F </a:t>
            </a:r>
            <a:r>
              <a:rPr lang="en-US" sz="1200" u="sng" kern="1200" baseline="0" dirty="0" smtClean="0">
                <a:solidFill>
                  <a:schemeClr val="tx1"/>
                </a:solidFill>
                <a:effectLst/>
                <a:latin typeface="+mn-lt"/>
                <a:ea typeface="+mn-ea"/>
                <a:cs typeface="+mn-cs"/>
              </a:rPr>
              <a:t>is</a:t>
            </a:r>
            <a:r>
              <a:rPr lang="en-US" sz="1200" kern="1200" baseline="0" dirty="0" smtClean="0">
                <a:solidFill>
                  <a:schemeClr val="tx1"/>
                </a:solidFill>
                <a:effectLst/>
                <a:latin typeface="+mn-lt"/>
                <a:ea typeface="+mn-ea"/>
                <a:cs typeface="+mn-cs"/>
              </a:rPr>
              <a:t> restricting is what employees can work on in their </a:t>
            </a:r>
            <a:r>
              <a:rPr lang="en-US" sz="1200" u="sng" kern="1200" baseline="0" dirty="0" smtClean="0">
                <a:solidFill>
                  <a:schemeClr val="tx1"/>
                </a:solidFill>
                <a:effectLst/>
                <a:latin typeface="+mn-lt"/>
                <a:ea typeface="+mn-ea"/>
                <a:cs typeface="+mn-cs"/>
              </a:rPr>
              <a:t>Government position </a:t>
            </a:r>
            <a:r>
              <a:rPr lang="en-US" sz="1200" kern="1200" baseline="0" dirty="0" smtClean="0">
                <a:solidFill>
                  <a:schemeClr val="tx1"/>
                </a:solidFill>
                <a:effectLst/>
                <a:latin typeface="+mn-lt"/>
                <a:ea typeface="+mn-ea"/>
                <a:cs typeface="+mn-cs"/>
              </a:rPr>
              <a:t>when they’re “seeking employment” with a non-Federal employer whose financial interests are affected by the employee’s Government work.</a:t>
            </a:r>
          </a:p>
          <a:p>
            <a:endParaRPr lang="en-US" sz="1200" u="none" kern="1200" baseline="0" dirty="0" smtClean="0">
              <a:solidFill>
                <a:schemeClr val="tx1"/>
              </a:solidFill>
              <a:effectLst/>
              <a:latin typeface="+mn-lt"/>
              <a:ea typeface="+mn-ea"/>
              <a:cs typeface="+mn-cs"/>
            </a:endParaRPr>
          </a:p>
          <a:p>
            <a:r>
              <a:rPr lang="en-US" sz="1200" u="sng" kern="1200" baseline="0" dirty="0" smtClean="0">
                <a:solidFill>
                  <a:schemeClr val="tx1"/>
                </a:solidFill>
                <a:effectLst/>
                <a:latin typeface="+mn-lt"/>
                <a:ea typeface="+mn-ea"/>
                <a:cs typeface="+mn-cs"/>
              </a:rPr>
              <a:t>SO, </a:t>
            </a:r>
            <a:r>
              <a:rPr lang="en-US" sz="1200" u="non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baseline="0" dirty="0" smtClean="0"/>
              <a:t>-</a:t>
            </a:r>
            <a:r>
              <a:rPr lang="en-US" sz="1200" baseline="0" dirty="0" smtClean="0"/>
              <a:t>if the employee is only looking for jobs other </a:t>
            </a:r>
            <a:r>
              <a:rPr lang="en-US" sz="1200" u="sng" baseline="0" dirty="0" smtClean="0"/>
              <a:t>Federal</a:t>
            </a:r>
            <a:r>
              <a:rPr lang="en-US" sz="1200" baseline="0" dirty="0" smtClean="0"/>
              <a:t> employers, the recusal doesn’t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baseline="0" dirty="0" smtClean="0"/>
              <a:t>-AND, i</a:t>
            </a:r>
            <a:r>
              <a:rPr lang="en-US" sz="1200" baseline="0" dirty="0" smtClean="0"/>
              <a:t>f the non-Federal prospective employer’s financial interests will not be affected by the matters the employee works on for the Government, then again, the employee does not have a recusal requirement under Subpart 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You as ethics officials are really in the best position to address this threshold question of </a:t>
            </a:r>
            <a:r>
              <a:rPr lang="en-US" baseline="0" dirty="0" smtClean="0"/>
              <a:t>whether </a:t>
            </a:r>
            <a:r>
              <a:rPr lang="en-US" sz="1200" baseline="0" dirty="0" smtClean="0"/>
              <a:t>the non-Federal prospective employer’s financial interests are affected by the employee’s Government duties, and whether the employee meets the other factors that trigger the recusal (which we’ll talk about soon), and so I would encourage you, in your training and advice to employees on Subpart F, to emphasize that they should come to you, their ethics officials, as early as possible in their job search process, like when they’re thinking about a job search or as soon as they start contacting prospective employers, so that you can advise them on whether they’ll have this recusal requirement.  And make sure you’ve provided them with your contact information so that they know how to reach you.  Subpart F doesn’t </a:t>
            </a:r>
            <a:r>
              <a:rPr lang="en-US" b="0" i="0" dirty="0" smtClean="0">
                <a:effectLst/>
              </a:rPr>
              <a:t>require employees to tell their</a:t>
            </a:r>
            <a:r>
              <a:rPr lang="en-US" b="0" i="0" baseline="0" dirty="0" smtClean="0">
                <a:effectLst/>
              </a:rPr>
              <a:t> supervisor that they’re seeking employment or that they have a recusal because of a job search.  It does say in Subpart F that an em</a:t>
            </a:r>
            <a:r>
              <a:rPr lang="en-US" b="0" i="0" dirty="0" smtClean="0"/>
              <a:t>ployee </a:t>
            </a:r>
            <a:r>
              <a:rPr lang="en-US" i="0" dirty="0" smtClean="0"/>
              <a:t>who becomes </a:t>
            </a:r>
            <a:r>
              <a:rPr lang="en-US" dirty="0" smtClean="0"/>
              <a:t>aware of the need to recuse must take whatever steps are necessary to carry</a:t>
            </a:r>
            <a:r>
              <a:rPr lang="en-US" baseline="0" dirty="0" smtClean="0"/>
              <a:t> out the recusal and that that might include providing oral or written notice to </a:t>
            </a:r>
            <a:r>
              <a:rPr lang="en-US" dirty="0" smtClean="0"/>
              <a:t>an agency ethics official, coworkers, or a supervisor, but </a:t>
            </a:r>
            <a:r>
              <a:rPr lang="en-US" baseline="0" dirty="0" smtClean="0"/>
              <a:t>they’re not required under Subpart F to go talk to their supervisor about a job-search-related recusal; </a:t>
            </a:r>
            <a:r>
              <a:rPr lang="en-US" u="sng" baseline="0" dirty="0" smtClean="0"/>
              <a:t>but</a:t>
            </a:r>
            <a:r>
              <a:rPr lang="en-US" baseline="0" dirty="0" smtClean="0"/>
              <a:t> employees should come you, their ethics officials, so that you can help them determine whether they meet the factors that trigger the Subpart F recusal.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besides this</a:t>
            </a:r>
            <a:r>
              <a:rPr lang="en-US" baseline="0" dirty="0" smtClean="0"/>
              <a:t> threshold question of whether the prospective employer’s financial interests would be </a:t>
            </a:r>
            <a:r>
              <a:rPr lang="en-US" u="sng" baseline="0" dirty="0" smtClean="0"/>
              <a:t>affected</a:t>
            </a:r>
            <a:r>
              <a:rPr lang="en-US" baseline="0" dirty="0" smtClean="0"/>
              <a:t> by the employee’s Government work, </a:t>
            </a:r>
            <a:r>
              <a:rPr lang="en-US" dirty="0" smtClean="0"/>
              <a:t>the main factor for</a:t>
            </a:r>
            <a:r>
              <a:rPr lang="en-US" baseline="0" dirty="0" smtClean="0"/>
              <a:t> whether an employee must recuse under Subpart F is whether they are “seeking employment; and we’re about to talk about what Seeking Employment means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[next slide]</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FF8D2B-C67F-4E35-9A72-E52245DDDA16}" type="slidenum">
              <a:rPr lang="en-US" smtClean="0"/>
              <a:t>5</a:t>
            </a:fld>
            <a:endParaRPr lang="en-US"/>
          </a:p>
        </p:txBody>
      </p:sp>
    </p:spTree>
    <p:extLst>
      <p:ext uri="{BB962C8B-B14F-4D97-AF65-F5344CB8AC3E}">
        <p14:creationId xmlns:p14="http://schemas.microsoft.com/office/powerpoint/2010/main" val="314986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first, I want to note that </a:t>
            </a:r>
            <a:r>
              <a:rPr lang="en-US" dirty="0" smtClean="0"/>
              <a:t>the word </a:t>
            </a:r>
            <a:r>
              <a:rPr lang="en-US" baseline="0" dirty="0" smtClean="0"/>
              <a:t>“employment” is also defined in Subpart F, and not every outside opportunity that the employee is looking for will meet this definition of employment.  Employment is defined in Subpart F (and you see the elements of the definition on this slide) as “</a:t>
            </a:r>
            <a:r>
              <a:rPr lang="en-US" dirty="0" smtClean="0"/>
              <a:t>any form of non-Federal employment or business relationship </a:t>
            </a:r>
            <a:r>
              <a:rPr lang="en-US" b="0" dirty="0"/>
              <a:t>involving the provision of personal services by the employee,</a:t>
            </a:r>
            <a:r>
              <a:rPr lang="en-US" dirty="0"/>
              <a:t> whether to be undertaken at the same time as or subsequent to Federal employment. It includes but is not limited to personal services as an officer, director, employee, agent, attorney, consultant, contractor, general partner, or trustee.</a:t>
            </a:r>
            <a:r>
              <a:rPr lang="en-US" baseline="0" dirty="0"/>
              <a:t>”</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You might have noticed that </a:t>
            </a:r>
            <a:r>
              <a:rPr lang="en-US" u="sng" baseline="0" dirty="0" smtClean="0"/>
              <a:t>compensation</a:t>
            </a:r>
            <a:r>
              <a:rPr lang="en-US" baseline="0" dirty="0" smtClean="0"/>
              <a:t> isn’t mentioned in the definition of employment; so, service on a board of directors, whether compensated or not, would meet the employment definition for purposes of the seeking employment recusal.  That said, it has been OGE’s longstanding position that providing certain uncompensated volunteer services, like volunteering at a soup kitchen, is not considered employment under Subpart F.  And Subpart F includes an example below the definition of employment confirming this view that certain volunteer work is not considered employment.</a:t>
            </a:r>
          </a:p>
          <a:p>
            <a:endParaRPr lang="en-US" baseline="0" dirty="0" smtClean="0"/>
          </a:p>
          <a:p>
            <a:pPr marL="171450" indent="-171450">
              <a:buFont typeface="Arial" panose="020B0604020202020204" pitchFamily="34" charset="0"/>
              <a:buChar char="•"/>
            </a:pPr>
            <a:r>
              <a:rPr lang="en-US" baseline="0" dirty="0" smtClean="0"/>
              <a:t>What is sometimes </a:t>
            </a:r>
            <a:r>
              <a:rPr lang="en-US" u="sng" baseline="0" dirty="0" smtClean="0"/>
              <a:t>overlooked</a:t>
            </a:r>
            <a:r>
              <a:rPr lang="en-US" baseline="0" dirty="0" smtClean="0"/>
              <a:t> about this definition of employment is the language at the bottom of this slide -- </a:t>
            </a:r>
            <a:r>
              <a:rPr lang="en-US" b="1" baseline="0" dirty="0" smtClean="0"/>
              <a:t>“undertaken at the same time as or subsequent to Federal employment” </a:t>
            </a:r>
            <a:r>
              <a:rPr lang="en-US" baseline="0" dirty="0" smtClean="0"/>
              <a:t>– so employment as defined by Subpart F is not only the typical job search situation, where the employee is looking to leave his Government position for a position elsewhere; it also includes a position or job the employee would take while they’re still working for the government.</a:t>
            </a:r>
          </a:p>
          <a:p>
            <a:pPr marL="0"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Example: employee wants to serve on a </a:t>
            </a:r>
            <a:r>
              <a:rPr lang="en-US" baseline="0" dirty="0"/>
              <a:t>outside board; </a:t>
            </a:r>
            <a:r>
              <a:rPr lang="en-US" baseline="0" dirty="0" smtClean="0"/>
              <a:t>or teach in an evening grad school program; or look for clients for an outside business they have, while still working for the Government.  The Subpart F definition of employment covers those outside positions, meaning, the employee would need to recuse under Subpart F as soon as they are considered “seeking employment” with the outside entity. </a:t>
            </a:r>
          </a:p>
          <a:p>
            <a:pPr marL="628650" lvl="1" indent="-171450">
              <a:buFont typeface="Arial" panose="020B0604020202020204" pitchFamily="34" charset="0"/>
              <a:buChar char="•"/>
            </a:pPr>
            <a:r>
              <a:rPr lang="en-US" baseline="0" dirty="0" smtClean="0"/>
              <a:t>I think when it comes to outside activities and positions the employee will hold during their government employment, ethics officials understandably focus on the applicable outside activity rules in Subpart H of the Standards of Conduct, which includes the rules about teaching, speaking and writing activities, and your agency may have a supplemental regulation that includes a prior approval requirement for outside activities, and so Subpart F and the question of whether the seeking employment recusal is triggered by an employee considering an outside position may got lost in the mix of other applicable ethics rules</a:t>
            </a:r>
          </a:p>
          <a:p>
            <a:pPr marL="628650" lvl="1" indent="-171450">
              <a:buFont typeface="Arial" panose="020B0604020202020204" pitchFamily="34" charset="0"/>
              <a:buChar char="•"/>
            </a:pPr>
            <a:r>
              <a:rPr lang="en-US" baseline="0" dirty="0" smtClean="0"/>
              <a:t>And there may also be a tendency to think of Subpart F as only applying to job searches for post-Government employment – but the employment definition reminds us that the Subpart F recusal is broader than that and applies to some outside activities or positions, and so, if you think you might be overlooking Subpart F when advising employees on outside activities, please add Subpart F to your checklist and when an employee comes to you with an outside activity question, consider whether they have any Subpart F recusal obligations.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[next slide]</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6</a:t>
            </a:fld>
            <a:endParaRPr lang="en-US"/>
          </a:p>
        </p:txBody>
      </p:sp>
    </p:spTree>
    <p:extLst>
      <p:ext uri="{BB962C8B-B14F-4D97-AF65-F5344CB8AC3E}">
        <p14:creationId xmlns:p14="http://schemas.microsoft.com/office/powerpoint/2010/main" val="24205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he </a:t>
            </a:r>
            <a:r>
              <a:rPr lang="en-US" baseline="0" dirty="0"/>
              <a:t>Subpart F recusal requirement </a:t>
            </a:r>
            <a:r>
              <a:rPr lang="en-US" baseline="0" dirty="0" smtClean="0"/>
              <a:t>is triggered when the employee starts </a:t>
            </a:r>
            <a:r>
              <a:rPr lang="en-US" u="sng" baseline="0" dirty="0" smtClean="0"/>
              <a:t>seeking</a:t>
            </a:r>
            <a:r>
              <a:rPr lang="en-US" baseline="0" dirty="0" smtClean="0"/>
              <a:t> </a:t>
            </a:r>
            <a:r>
              <a:rPr lang="en-US" baseline="0" dirty="0"/>
              <a:t>employment with a non-Federal </a:t>
            </a:r>
            <a:r>
              <a:rPr lang="en-US" baseline="0" dirty="0" smtClean="0"/>
              <a:t>entity – so a key question for ethics officials and employees is what is seeking employment; when does seeking employment start?</a:t>
            </a:r>
          </a:p>
          <a:p>
            <a:endParaRPr lang="en-US" baseline="0" dirty="0" smtClean="0"/>
          </a:p>
          <a:p>
            <a:r>
              <a:rPr lang="en-US" baseline="0" dirty="0" smtClean="0"/>
              <a:t>And according to the definition section -- section 603(b) -- of </a:t>
            </a:r>
            <a:r>
              <a:rPr lang="en-US" baseline="0" dirty="0"/>
              <a:t>Subpart </a:t>
            </a:r>
            <a:r>
              <a:rPr lang="en-US" baseline="0" dirty="0" smtClean="0"/>
              <a:t>F, an employee is seeking employment when:</a:t>
            </a:r>
          </a:p>
          <a:p>
            <a:pPr marL="285750" indent="-285750">
              <a:buFont typeface="Arial" panose="020B0604020202020204" pitchFamily="34" charset="0"/>
              <a:buChar char="•"/>
            </a:pPr>
            <a:r>
              <a:rPr lang="en-US" sz="1200" dirty="0" smtClean="0"/>
              <a:t>Employee makes an </a:t>
            </a:r>
            <a:r>
              <a:rPr lang="en-US" sz="1200" b="1" dirty="0" smtClean="0">
                <a:solidFill>
                  <a:srgbClr val="FF0000"/>
                </a:solidFill>
              </a:rPr>
              <a:t>unsolicited communication </a:t>
            </a:r>
            <a:r>
              <a:rPr lang="en-US" sz="1200" dirty="0" smtClean="0"/>
              <a:t>to prospective employer or prospective employer’s agent or intermediary regarding possible employment with that employer, unless the employee is only requesting a job application</a:t>
            </a:r>
          </a:p>
          <a:p>
            <a:pPr marL="285750" indent="-285750">
              <a:buFont typeface="Arial" panose="020B0604020202020204" pitchFamily="34" charset="0"/>
              <a:buChar char="•"/>
            </a:pPr>
            <a:r>
              <a:rPr lang="en-US" sz="1200" dirty="0" smtClean="0"/>
              <a:t>Or the prospective employer or prospective employer’s agent</a:t>
            </a:r>
            <a:r>
              <a:rPr lang="en-US" sz="1200" baseline="0" dirty="0" smtClean="0"/>
              <a:t> or intermediary makes an </a:t>
            </a:r>
            <a:r>
              <a:rPr lang="en-US" sz="1200" b="1" baseline="0" dirty="0" smtClean="0"/>
              <a:t>unsolicited communication </a:t>
            </a:r>
            <a:r>
              <a:rPr lang="en-US" sz="1200" baseline="0" dirty="0" smtClean="0"/>
              <a:t>to the employee regarding possible employment, </a:t>
            </a:r>
            <a:r>
              <a:rPr lang="en-US" sz="1200" u="sng" baseline="0" dirty="0" smtClean="0"/>
              <a:t>and</a:t>
            </a:r>
            <a:r>
              <a:rPr lang="en-US" sz="1200" baseline="0" dirty="0" smtClean="0"/>
              <a:t> the employee makes a response other than rejection.</a:t>
            </a:r>
            <a:endParaRPr lang="en-US" baseline="0" dirty="0" smtClean="0"/>
          </a:p>
          <a:p>
            <a:endParaRPr lang="en-US" baseline="0" dirty="0" smtClean="0"/>
          </a:p>
          <a:p>
            <a:r>
              <a:rPr lang="en-US" baseline="0" dirty="0" smtClean="0"/>
              <a:t>-So you need this unsolicited communication by either the employee or the prospective employer, or by an intermediary of the employee or prospective employee to be seeking employment, but regarding intermediaries: if the employee is using an intermediary, like a head hunter or other employment search firm, to help them find a job; the employee is seeking employment with the non-Federal entity ONLY IF </a:t>
            </a:r>
            <a:r>
              <a:rPr lang="en-US" b="1" baseline="0" dirty="0" smtClean="0"/>
              <a:t>the intermediary</a:t>
            </a:r>
            <a:r>
              <a:rPr lang="en-US" baseline="0" dirty="0" smtClean="0"/>
              <a:t> identifies for the employee the prospective employers that they’ve contacted on the employee’s behalf.  So, if an employee retains a headhunter to find her a job, and the head hunter hasn’t told the employer the names of the companies it has contacted, the employee is not seeking employment with those companies and doesn’t have a recusal requirement under Subpart F.</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[next slide]</a:t>
            </a:r>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7</a:t>
            </a:fld>
            <a:endParaRPr lang="en-US"/>
          </a:p>
        </p:txBody>
      </p:sp>
    </p:spTree>
    <p:extLst>
      <p:ext uri="{BB962C8B-B14F-4D97-AF65-F5344CB8AC3E}">
        <p14:creationId xmlns:p14="http://schemas.microsoft.com/office/powerpoint/2010/main" val="291763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technology has</a:t>
            </a:r>
            <a:r>
              <a:rPr lang="en-US" baseline="0" dirty="0" smtClean="0"/>
              <a:t> advanced over the years, and as a result, </a:t>
            </a:r>
            <a:r>
              <a:rPr lang="en-US" dirty="0" smtClean="0"/>
              <a:t>the ways in which</a:t>
            </a:r>
            <a:r>
              <a:rPr lang="en-US" baseline="0" dirty="0" smtClean="0"/>
              <a:t> </a:t>
            </a:r>
            <a:r>
              <a:rPr lang="en-US" dirty="0" smtClean="0"/>
              <a:t>people</a:t>
            </a:r>
            <a:r>
              <a:rPr lang="en-US" baseline="0" dirty="0" smtClean="0"/>
              <a:t> look for jobs have </a:t>
            </a:r>
            <a:r>
              <a:rPr lang="en-US" dirty="0" smtClean="0"/>
              <a:t>changed over the years</a:t>
            </a:r>
            <a:r>
              <a:rPr lang="en-US" baseline="0" dirty="0" smtClean="0"/>
              <a:t>, the application of the Subpart F</a:t>
            </a:r>
            <a:r>
              <a:rPr lang="en-US" dirty="0" smtClean="0"/>
              <a:t> recusal requirement is the same regardless</a:t>
            </a:r>
            <a:r>
              <a:rPr lang="en-US" baseline="0" dirty="0" smtClean="0"/>
              <a:t> of the media or technology used.</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in #1 on this slide, posting your resume or listing your professional information or having a professional profile on an website or social media site like LinkedIn – </a:t>
            </a:r>
            <a:r>
              <a:rPr lang="en-US" b="1" baseline="0" dirty="0" smtClean="0"/>
              <a:t>[</a:t>
            </a:r>
            <a:r>
              <a:rPr lang="en-US" sz="1200" b="1" kern="1200" baseline="0" dirty="0" smtClean="0">
                <a:solidFill>
                  <a:schemeClr val="tx1"/>
                </a:solidFill>
                <a:effectLst/>
                <a:latin typeface="+mn-lt"/>
                <a:ea typeface="+mn-ea"/>
                <a:cs typeface="+mn-cs"/>
              </a:rPr>
              <a:t>ANIMATION</a:t>
            </a:r>
            <a:r>
              <a:rPr lang="en-US" b="1" baseline="0" dirty="0" smtClean="0"/>
              <a:t> 1]</a:t>
            </a:r>
            <a:r>
              <a:rPr lang="en-US" baseline="0" dirty="0" smtClean="0"/>
              <a:t> is not seeking employment because your profile isn’t targeting any one prospective employer (it’s not an unsolicited communication with a particular prospective employer) – and please note that I’m not endorsing LinkedIn; just mentioning it as an example of one of these professionally focused social media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#2 on this slide, let’s say after posting your online professional profile, you receive notification that someone in particular, a company, viewed your profile – </a:t>
            </a:r>
            <a:r>
              <a:rPr lang="en-US" b="1" baseline="0" dirty="0" smtClean="0"/>
              <a:t>[</a:t>
            </a:r>
            <a:r>
              <a:rPr lang="en-US" sz="1200" b="1" kern="1200" baseline="0" dirty="0" smtClean="0">
                <a:solidFill>
                  <a:schemeClr val="tx1"/>
                </a:solidFill>
                <a:effectLst/>
                <a:latin typeface="+mn-lt"/>
                <a:ea typeface="+mn-ea"/>
                <a:cs typeface="+mn-cs"/>
              </a:rPr>
              <a:t>ANIMATION</a:t>
            </a:r>
            <a:r>
              <a:rPr lang="en-US" b="1" baseline="0" dirty="0" smtClean="0"/>
              <a:t> 2]</a:t>
            </a:r>
            <a:r>
              <a:rPr lang="en-US" baseline="0" dirty="0" smtClean="0"/>
              <a:t> – you’re not seeking employment, even if you are told the identity of the company, because it’s not an unsolicited communication from you or from the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in #3 on this slide, what if you receive a message from a company (i.e. via LinkedIn) asking if you are interested in a new job.  If you don’t make a response to the message, you’re not seeking employment; </a:t>
            </a:r>
            <a:r>
              <a:rPr lang="en-US" b="1" baseline="0" dirty="0" smtClean="0"/>
              <a:t>[</a:t>
            </a:r>
            <a:r>
              <a:rPr lang="en-US" sz="1200" b="1" kern="1200" baseline="0" dirty="0" smtClean="0">
                <a:solidFill>
                  <a:schemeClr val="tx1"/>
                </a:solidFill>
                <a:effectLst/>
                <a:latin typeface="+mn-lt"/>
                <a:ea typeface="+mn-ea"/>
                <a:cs typeface="+mn-cs"/>
              </a:rPr>
              <a:t>ANIMATION</a:t>
            </a:r>
            <a:r>
              <a:rPr lang="en-US" b="1" baseline="0" dirty="0" smtClean="0"/>
              <a:t> 3]</a:t>
            </a:r>
            <a:r>
              <a:rPr lang="en-US" baseline="0" dirty="0" smtClean="0"/>
              <a:t> but if you respond with anything </a:t>
            </a:r>
            <a:r>
              <a:rPr lang="en-US" u="sng" baseline="0" dirty="0" smtClean="0"/>
              <a:t>other</a:t>
            </a:r>
            <a:r>
              <a:rPr lang="en-US" u="none" baseline="0" dirty="0" smtClean="0"/>
              <a:t> </a:t>
            </a:r>
            <a:r>
              <a:rPr lang="en-US" baseline="0" dirty="0" smtClean="0"/>
              <a:t>than clear rejection, </a:t>
            </a:r>
            <a:r>
              <a:rPr lang="en-US" b="1" baseline="0" dirty="0" smtClean="0"/>
              <a:t>[</a:t>
            </a:r>
            <a:r>
              <a:rPr lang="en-US" sz="1200" b="1" kern="1200" baseline="0" dirty="0" smtClean="0">
                <a:solidFill>
                  <a:schemeClr val="tx1"/>
                </a:solidFill>
                <a:effectLst/>
                <a:latin typeface="+mn-lt"/>
                <a:ea typeface="+mn-ea"/>
                <a:cs typeface="+mn-cs"/>
              </a:rPr>
              <a:t>ANIMATION</a:t>
            </a:r>
            <a:r>
              <a:rPr lang="en-US" b="1" baseline="0" dirty="0" smtClean="0"/>
              <a:t> 4 and 5]</a:t>
            </a:r>
            <a:r>
              <a:rPr lang="en-US" baseline="0" dirty="0" smtClean="0"/>
              <a:t> you are seeking employment</a:t>
            </a:r>
            <a:r>
              <a:rPr lang="en-US" b="1" baseline="0" dirty="0" smtClean="0"/>
              <a:t> [</a:t>
            </a:r>
            <a:r>
              <a:rPr lang="en-US" sz="1200" b="1" kern="1200" baseline="0" dirty="0" smtClean="0">
                <a:solidFill>
                  <a:schemeClr val="tx1"/>
                </a:solidFill>
                <a:effectLst/>
                <a:latin typeface="+mn-lt"/>
                <a:ea typeface="+mn-ea"/>
                <a:cs typeface="+mn-cs"/>
              </a:rPr>
              <a:t>ANIMATION</a:t>
            </a:r>
            <a:r>
              <a:rPr lang="en-US" b="1" baseline="0" dirty="0" smtClean="0"/>
              <a:t> 6]</a:t>
            </a:r>
            <a:r>
              <a:rPr lang="en-US" baseline="0" dirty="0" smtClean="0"/>
              <a:t> [I’ll come back to what “clear rejection” looks like]</a:t>
            </a:r>
          </a:p>
          <a:p>
            <a:endParaRPr lang="en-US" baseline="0" dirty="0" smtClean="0"/>
          </a:p>
          <a:p>
            <a:r>
              <a:rPr lang="en-US" dirty="0" smtClean="0"/>
              <a:t>In 2016,</a:t>
            </a:r>
            <a:r>
              <a:rPr lang="en-US" baseline="0" dirty="0" smtClean="0"/>
              <a:t> OGE made some modifications and updates to Subpart F, in part to modernize the regulation to reflect these more current job search situations online – and to be clear, the modernization updates didn’t change the recusal requirement in Subpart F; they just added or revised examples in Subpart F to show how the seeking employment definition applies to online/social media job searches.  So if you review the examples below the seeking employment definition in Subpart F, you’ll find all of the scenarios summarized in this slide.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[next slide]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FF8D2B-C67F-4E35-9A72-E52245DDDA16}" type="slidenum">
              <a:rPr lang="en-US" smtClean="0"/>
              <a:t>8</a:t>
            </a:fld>
            <a:endParaRPr lang="en-US"/>
          </a:p>
        </p:txBody>
      </p:sp>
    </p:spTree>
    <p:extLst>
      <p:ext uri="{BB962C8B-B14F-4D97-AF65-F5344CB8AC3E}">
        <p14:creationId xmlns:p14="http://schemas.microsoft.com/office/powerpoint/2010/main" val="1412282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in some situations, the Subpart F recusal will not end– such as when the seeking employment evolves into negotiating for employment and then results in an actual agreement or arrangement for prospective employment.  The employee is offered the job.  If the employment </a:t>
            </a:r>
            <a:r>
              <a:rPr lang="en-US" sz="1200" b="0" i="0" u="none" strike="noStrike" kern="1200" baseline="0" dirty="0" smtClean="0">
                <a:solidFill>
                  <a:schemeClr val="tx1"/>
                </a:solidFill>
                <a:latin typeface="+mn-lt"/>
                <a:ea typeface="+mn-ea"/>
                <a:cs typeface="+mn-cs"/>
              </a:rPr>
              <a:t>discussions result in an actual agreement or arrangement for prospective employment, employees must continue to recuse from particular matters in which their prospective employer has a financial interest. </a:t>
            </a:r>
          </a:p>
          <a:p>
            <a:endParaRPr lang="en-US" dirty="0" smtClean="0"/>
          </a:p>
          <a:p>
            <a:r>
              <a:rPr lang="en-US" smtClean="0"/>
              <a:t>But Subpart</a:t>
            </a:r>
            <a:r>
              <a:rPr lang="en-US" baseline="0" smtClean="0"/>
              <a:t> </a:t>
            </a:r>
            <a:r>
              <a:rPr lang="en-US" baseline="0" dirty="0" smtClean="0"/>
              <a:t>F also tells us when the employee is no longer seeking employment, such that their recusal requirement ends.</a:t>
            </a:r>
          </a:p>
          <a:p>
            <a:endParaRPr lang="en-US" baseline="0" dirty="0" smtClean="0"/>
          </a:p>
          <a:p>
            <a:r>
              <a:rPr lang="en-US" baseline="0" dirty="0" smtClean="0"/>
              <a:t>[Seeking employment and the related recusal ends when: read the slide]</a:t>
            </a:r>
          </a:p>
          <a:p>
            <a:endParaRPr lang="en-US" baseline="0" dirty="0" smtClean="0"/>
          </a:p>
          <a:p>
            <a:r>
              <a:rPr lang="en-US" baseline="0" dirty="0" smtClean="0"/>
              <a:t>Regarding rejecting the possibility of employment – OGE has recommended in the past and continues to recommend that ethics officials give employees multiple examples of ways they can respond to prospective employers that will effectively reject the possibility of employment for purposes of Subpart F, such that the employee wouldn’t have to recuse from matters affecting the outside entity.  Discussions with prospective employers can be sensitive and it’s understandable that when a prospective employer contacts an employee, the employee doesn’t want to be rude or off-putting in how they end the conversation with the entity, so some examples of language we’ve suggested in the past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 will remember your interest if I ever decide to leave </a:t>
            </a:r>
            <a:r>
              <a:rPr lang="en-US" baseline="0" dirty="0" err="1" smtClean="0"/>
              <a:t>Govt</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-All my time and attention right now are devoted to my Government job, and I am not in a position to discuss employment </a:t>
            </a:r>
          </a:p>
          <a:p>
            <a:r>
              <a:rPr lang="en-US" baseline="0" dirty="0" smtClean="0"/>
              <a:t>-employees could cite ethics considerations as a reason they can’t talk about employment.</a:t>
            </a:r>
          </a:p>
          <a:p>
            <a:r>
              <a:rPr lang="en-US" baseline="0" dirty="0" smtClean="0"/>
              <a:t>-for ethics reasons, I am not talking to anyone about employment until I leave Government</a:t>
            </a:r>
          </a:p>
          <a:p>
            <a:endParaRPr lang="en-US" baseline="0" dirty="0" smtClean="0"/>
          </a:p>
          <a:p>
            <a:r>
              <a:rPr lang="en-US" baseline="0" dirty="0" smtClean="0"/>
              <a:t>You can find these examples of rejection in Subpart F and also in a previous legal advisory we issued about seeking employment: DO-04-029.  But please note that a response that merely defers discussion of employment until the foreseeable future or until </a:t>
            </a:r>
            <a:r>
              <a:rPr lang="en-US" sz="1200" b="0" i="0" u="none" strike="noStrike" kern="1200" baseline="0" dirty="0" smtClean="0">
                <a:solidFill>
                  <a:schemeClr val="tx1"/>
                </a:solidFill>
                <a:latin typeface="+mn-lt"/>
                <a:ea typeface="+mn-ea"/>
                <a:cs typeface="+mn-cs"/>
              </a:rPr>
              <a:t>after the employee completes an assignment affecting the prospective employer does not constitute rejection.</a:t>
            </a:r>
            <a:endParaRPr lang="en-US" baseline="0" dirty="0" smtClean="0"/>
          </a:p>
          <a:p>
            <a:endParaRPr lang="en-US" baseline="0" dirty="0" smtClean="0"/>
          </a:p>
          <a:p>
            <a:r>
              <a:rPr lang="en-US" baseline="0" dirty="0" smtClean="0"/>
              <a:t>This is a good place to end Part 1, since we just talked about when seeking employment and the Subpart F recusal would end.  In part 2, we’ll take a closer look at why the Subpart F recusal requirement starts where it does -- at the seeking employment stage.  And why it’s so important that ethics officials encourage employees to come to them as early as possible in their job search so that they can start recusing when they’ve begun seeking employment.  And we’ll also talk about the STOCK Act notification requirements.</a:t>
            </a:r>
          </a:p>
          <a:p>
            <a:endParaRPr lang="en-US" baseline="0" dirty="0" smtClean="0"/>
          </a:p>
          <a:p>
            <a:r>
              <a:rPr lang="en-US" baseline="0" dirty="0" smtClean="0"/>
              <a:t>Thanks for watching, and I’ll see you in Part 2 of this training.</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[End of slide deck]</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9</a:t>
            </a:fld>
            <a:endParaRPr lang="en-US"/>
          </a:p>
        </p:txBody>
      </p:sp>
    </p:spTree>
    <p:extLst>
      <p:ext uri="{BB962C8B-B14F-4D97-AF65-F5344CB8AC3E}">
        <p14:creationId xmlns:p14="http://schemas.microsoft.com/office/powerpoint/2010/main" val="2764941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6957B6-DD50-419B-A03A-9E64C429B98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358569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957B6-DD50-419B-A03A-9E64C429B98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373476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957B6-DD50-419B-A03A-9E64C429B98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141479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957B6-DD50-419B-A03A-9E64C429B98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370822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6957B6-DD50-419B-A03A-9E64C429B98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380697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6957B6-DD50-419B-A03A-9E64C429B985}"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29362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6957B6-DD50-419B-A03A-9E64C429B985}"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176252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6957B6-DD50-419B-A03A-9E64C429B985}"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42225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957B6-DD50-419B-A03A-9E64C429B985}"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2648927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957B6-DD50-419B-A03A-9E64C429B985}"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197993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957B6-DD50-419B-A03A-9E64C429B985}"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6061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957B6-DD50-419B-A03A-9E64C429B985}" type="datetimeFigureOut">
              <a:rPr lang="en-US" smtClean="0"/>
              <a:t>4/13/2023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76816-4687-47E6-8BFC-510B046CAE2B}" type="slidenum">
              <a:rPr lang="en-US" smtClean="0"/>
              <a:t>‹#›</a:t>
            </a:fld>
            <a:endParaRPr lang="en-US"/>
          </a:p>
        </p:txBody>
      </p:sp>
    </p:spTree>
    <p:extLst>
      <p:ext uri="{BB962C8B-B14F-4D97-AF65-F5344CB8AC3E}">
        <p14:creationId xmlns:p14="http://schemas.microsoft.com/office/powerpoint/2010/main" val="3489302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71447"/>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8609" t="4822" r="189" b="16478"/>
          <a:stretch/>
        </p:blipFill>
        <p:spPr>
          <a:xfrm>
            <a:off x="448235" y="329453"/>
            <a:ext cx="11295529" cy="6212540"/>
          </a:xfrm>
          <a:prstGeom prst="rect">
            <a:avLst/>
          </a:prstGeom>
        </p:spPr>
      </p:pic>
      <p:sp>
        <p:nvSpPr>
          <p:cNvPr id="13" name="Rectangle 12"/>
          <p:cNvSpPr/>
          <p:nvPr/>
        </p:nvSpPr>
        <p:spPr>
          <a:xfrm>
            <a:off x="3646356" y="1273974"/>
            <a:ext cx="4846648" cy="4924425"/>
          </a:xfrm>
          <a:prstGeom prst="rect">
            <a:avLst/>
          </a:prstGeom>
        </p:spPr>
        <p:txBody>
          <a:bodyPr wrap="square">
            <a:spAutoFit/>
          </a:bodyPr>
          <a:lstStyle/>
          <a:p>
            <a:pPr algn="ctr"/>
            <a:r>
              <a:rPr lang="en-US" sz="5300" b="1" dirty="0"/>
              <a:t>Seeking </a:t>
            </a:r>
            <a:endParaRPr lang="en-US" sz="5300" b="1" dirty="0" smtClean="0"/>
          </a:p>
          <a:p>
            <a:pPr algn="ctr"/>
            <a:r>
              <a:rPr lang="en-US" sz="5300" b="1" dirty="0" smtClean="0"/>
              <a:t>(&amp; Negotiating)</a:t>
            </a:r>
            <a:endParaRPr lang="en-US" sz="5300" b="1" dirty="0"/>
          </a:p>
          <a:p>
            <a:pPr algn="ctr"/>
            <a:r>
              <a:rPr lang="en-US" sz="5300" b="1" dirty="0"/>
              <a:t>Employment</a:t>
            </a:r>
          </a:p>
          <a:p>
            <a:pPr algn="ctr"/>
            <a:endParaRPr lang="en-US" sz="3600" b="1" dirty="0"/>
          </a:p>
          <a:p>
            <a:pPr algn="ctr"/>
            <a:r>
              <a:rPr lang="en-US" sz="3600" b="1" dirty="0"/>
              <a:t>OGE Standards </a:t>
            </a:r>
          </a:p>
          <a:p>
            <a:pPr algn="ctr"/>
            <a:r>
              <a:rPr lang="en-US" sz="3600" b="1" dirty="0"/>
              <a:t>of </a:t>
            </a:r>
            <a:r>
              <a:rPr lang="en-US" sz="3600" b="1" dirty="0" smtClean="0"/>
              <a:t>Ethical Conduct</a:t>
            </a:r>
          </a:p>
          <a:p>
            <a:pPr algn="ctr"/>
            <a:r>
              <a:rPr lang="en-US" sz="3600" b="1" dirty="0" smtClean="0"/>
              <a:t>Training</a:t>
            </a:r>
            <a:endParaRPr lang="en-US" sz="3600" b="1" dirty="0"/>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8207" r="16281" b="5849"/>
          <a:stretch/>
        </p:blipFill>
        <p:spPr>
          <a:xfrm rot="511384">
            <a:off x="8988844" y="2124635"/>
            <a:ext cx="2285862" cy="228775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9223">
            <a:off x="1247884" y="1393927"/>
            <a:ext cx="2911404" cy="2925136"/>
          </a:xfrm>
          <a:prstGeom prst="rect">
            <a:avLst/>
          </a:prstGeom>
        </p:spPr>
      </p:pic>
      <p:sp>
        <p:nvSpPr>
          <p:cNvPr id="20" name="Rectangle 19"/>
          <p:cNvSpPr/>
          <p:nvPr/>
        </p:nvSpPr>
        <p:spPr>
          <a:xfrm>
            <a:off x="9218104" y="2812083"/>
            <a:ext cx="1696969" cy="769441"/>
          </a:xfrm>
          <a:prstGeom prst="rect">
            <a:avLst/>
          </a:prstGeom>
        </p:spPr>
        <p:txBody>
          <a:bodyPr wrap="square">
            <a:spAutoFit/>
          </a:bodyPr>
          <a:lstStyle/>
          <a:p>
            <a:pPr algn="ctr"/>
            <a:r>
              <a:rPr lang="en-US" sz="4400" b="1" dirty="0" smtClean="0"/>
              <a:t>Part 1</a:t>
            </a:r>
            <a:endParaRPr lang="en-US" sz="4400" b="1" dirty="0"/>
          </a:p>
        </p:txBody>
      </p:sp>
      <p:sp>
        <p:nvSpPr>
          <p:cNvPr id="21" name="Rectangle 20"/>
          <p:cNvSpPr/>
          <p:nvPr/>
        </p:nvSpPr>
        <p:spPr>
          <a:xfrm rot="525547">
            <a:off x="1622199" y="2157890"/>
            <a:ext cx="2162772" cy="1446550"/>
          </a:xfrm>
          <a:prstGeom prst="rect">
            <a:avLst/>
          </a:prstGeom>
        </p:spPr>
        <p:txBody>
          <a:bodyPr wrap="none">
            <a:spAutoFit/>
          </a:bodyPr>
          <a:lstStyle/>
          <a:p>
            <a:pPr algn="ctr"/>
            <a:r>
              <a:rPr lang="en-US" sz="4400" b="1" dirty="0"/>
              <a:t>Subpart </a:t>
            </a:r>
          </a:p>
          <a:p>
            <a:pPr algn="ctr"/>
            <a:r>
              <a:rPr lang="en-US" sz="4400" b="1" dirty="0" smtClean="0"/>
              <a:t>F</a:t>
            </a:r>
            <a:endParaRPr lang="en-US" sz="4400" dirty="0"/>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27256">
            <a:off x="525153" y="5042955"/>
            <a:ext cx="1399268" cy="1443588"/>
          </a:xfrm>
          <a:prstGeom prst="rect">
            <a:avLst/>
          </a:prstGeom>
        </p:spPr>
      </p:pic>
      <p:sp>
        <p:nvSpPr>
          <p:cNvPr id="24" name="Rectangle 23"/>
          <p:cNvSpPr/>
          <p:nvPr/>
        </p:nvSpPr>
        <p:spPr>
          <a:xfrm>
            <a:off x="768911" y="5287695"/>
            <a:ext cx="910444" cy="954107"/>
          </a:xfrm>
          <a:prstGeom prst="rect">
            <a:avLst/>
          </a:prstGeom>
        </p:spPr>
        <p:txBody>
          <a:bodyPr wrap="square">
            <a:spAutoFit/>
          </a:bodyPr>
          <a:lstStyle/>
          <a:p>
            <a:r>
              <a:rPr lang="en-US" sz="2800" b="1" dirty="0">
                <a:solidFill>
                  <a:srgbClr val="0066FF"/>
                </a:solidFill>
              </a:rPr>
              <a:t>OGE </a:t>
            </a:r>
          </a:p>
          <a:p>
            <a:r>
              <a:rPr lang="en-US" sz="2800" b="1" dirty="0">
                <a:solidFill>
                  <a:srgbClr val="0066FF"/>
                </a:solidFill>
              </a:rPr>
              <a:t>2022</a:t>
            </a:r>
          </a:p>
        </p:txBody>
      </p:sp>
    </p:spTree>
    <p:extLst>
      <p:ext uri="{BB962C8B-B14F-4D97-AF65-F5344CB8AC3E}">
        <p14:creationId xmlns:p14="http://schemas.microsoft.com/office/powerpoint/2010/main" val="74256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0647" y="667903"/>
            <a:ext cx="11349318" cy="824721"/>
          </a:xfrm>
        </p:spPr>
        <p:txBody>
          <a:bodyPr>
            <a:normAutofit/>
          </a:bodyPr>
          <a:lstStyle/>
          <a:p>
            <a:pPr marL="0" indent="0" algn="ctr">
              <a:buNone/>
            </a:pPr>
            <a:r>
              <a:rPr lang="en-US" sz="5200" b="1" dirty="0"/>
              <a:t>Training </a:t>
            </a:r>
            <a:r>
              <a:rPr lang="en-US" sz="5200" b="1" dirty="0" smtClean="0"/>
              <a:t>Objectives</a:t>
            </a:r>
            <a:endParaRPr lang="en-US" sz="5200" b="1" dirty="0"/>
          </a:p>
          <a:p>
            <a:pPr marL="0" indent="0">
              <a:buNone/>
            </a:pPr>
            <a:endParaRPr lang="en-US" sz="2400" b="1" dirty="0"/>
          </a:p>
        </p:txBody>
      </p:sp>
      <p:sp>
        <p:nvSpPr>
          <p:cNvPr id="4" name="TextBox 3"/>
          <p:cNvSpPr txBox="1"/>
          <p:nvPr/>
        </p:nvSpPr>
        <p:spPr>
          <a:xfrm>
            <a:off x="833719" y="1949823"/>
            <a:ext cx="10771094" cy="4425827"/>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sz="4400" dirty="0" smtClean="0"/>
              <a:t>Provide overview </a:t>
            </a:r>
            <a:r>
              <a:rPr lang="en-US" sz="4400" dirty="0"/>
              <a:t>of Subpart F </a:t>
            </a:r>
            <a:r>
              <a:rPr lang="en-US" sz="4400" dirty="0" smtClean="0"/>
              <a:t>requirements </a:t>
            </a:r>
            <a:endParaRPr lang="en-US" sz="4400" dirty="0"/>
          </a:p>
          <a:p>
            <a:pPr marL="285750" indent="-285750">
              <a:lnSpc>
                <a:spcPct val="110000"/>
              </a:lnSpc>
              <a:buFont typeface="Arial" panose="020B0604020202020204" pitchFamily="34" charset="0"/>
              <a:buChar char="•"/>
            </a:pPr>
            <a:endParaRPr lang="en-US" sz="2000" dirty="0" smtClean="0"/>
          </a:p>
          <a:p>
            <a:pPr marL="285750" indent="-285750">
              <a:lnSpc>
                <a:spcPct val="110000"/>
              </a:lnSpc>
              <a:buFont typeface="Arial" panose="020B0604020202020204" pitchFamily="34" charset="0"/>
              <a:buChar char="•"/>
            </a:pPr>
            <a:r>
              <a:rPr lang="en-US" sz="4400" dirty="0" smtClean="0"/>
              <a:t>Explore Subpart F’s role as a fence</a:t>
            </a:r>
          </a:p>
          <a:p>
            <a:pPr marL="285750" indent="-285750">
              <a:lnSpc>
                <a:spcPct val="110000"/>
              </a:lnSpc>
              <a:buFont typeface="Arial" panose="020B0604020202020204" pitchFamily="34" charset="0"/>
              <a:buChar char="•"/>
            </a:pPr>
            <a:endParaRPr lang="en-US" sz="2000" dirty="0" smtClean="0"/>
          </a:p>
          <a:p>
            <a:pPr marL="285750" indent="-285750">
              <a:lnSpc>
                <a:spcPct val="110000"/>
              </a:lnSpc>
              <a:buFont typeface="Arial" panose="020B0604020202020204" pitchFamily="34" charset="0"/>
              <a:buChar char="•"/>
            </a:pPr>
            <a:r>
              <a:rPr lang="en-US" sz="4400" dirty="0" smtClean="0"/>
              <a:t>Convey importance </a:t>
            </a:r>
            <a:r>
              <a:rPr lang="en-US" sz="4400" dirty="0"/>
              <a:t>of </a:t>
            </a:r>
            <a:r>
              <a:rPr lang="en-US" sz="4400" dirty="0" smtClean="0"/>
              <a:t>early and often advice from ethics officials</a:t>
            </a:r>
            <a:endParaRPr lang="en-US" sz="4400" dirty="0"/>
          </a:p>
          <a:p>
            <a:endParaRPr lang="en-US" sz="4400" dirty="0"/>
          </a:p>
        </p:txBody>
      </p:sp>
    </p:spTree>
    <p:extLst>
      <p:ext uri="{BB962C8B-B14F-4D97-AF65-F5344CB8AC3E}">
        <p14:creationId xmlns:p14="http://schemas.microsoft.com/office/powerpoint/2010/main" val="156706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a:off x="9311680" y="2163662"/>
            <a:ext cx="2044373" cy="1429894"/>
          </a:xfrm>
          <a:prstGeom prst="ellipse">
            <a:avLst/>
          </a:prstGeom>
          <a:solidFill>
            <a:srgbClr val="FF99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9" name="Oval 28"/>
          <p:cNvSpPr/>
          <p:nvPr/>
        </p:nvSpPr>
        <p:spPr>
          <a:xfrm>
            <a:off x="5548333" y="2044312"/>
            <a:ext cx="3361622" cy="1677875"/>
          </a:xfrm>
          <a:prstGeom prst="ellipse">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2" name="Oval 21"/>
          <p:cNvSpPr/>
          <p:nvPr/>
        </p:nvSpPr>
        <p:spPr>
          <a:xfrm>
            <a:off x="737546" y="2262254"/>
            <a:ext cx="2044373" cy="1429894"/>
          </a:xfrm>
          <a:prstGeom prst="ellipse">
            <a:avLst/>
          </a:prstGeom>
          <a:solidFill>
            <a:srgbClr val="FF99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2" name="Oval 31"/>
          <p:cNvSpPr/>
          <p:nvPr/>
        </p:nvSpPr>
        <p:spPr>
          <a:xfrm>
            <a:off x="3135279" y="2283350"/>
            <a:ext cx="2044373" cy="1429894"/>
          </a:xfrm>
          <a:prstGeom prst="ellipse">
            <a:avLst/>
          </a:prstGeom>
          <a:solidFill>
            <a:srgbClr val="FF99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9" name="Oval 58"/>
          <p:cNvSpPr/>
          <p:nvPr/>
        </p:nvSpPr>
        <p:spPr>
          <a:xfrm>
            <a:off x="5998903" y="387747"/>
            <a:ext cx="2338274" cy="1267484"/>
          </a:xfrm>
          <a:prstGeom prst="ellipse">
            <a:avLst/>
          </a:prstGeom>
          <a:solidFill>
            <a:srgbClr val="00CC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7" name="Oval 46"/>
          <p:cNvSpPr/>
          <p:nvPr/>
        </p:nvSpPr>
        <p:spPr>
          <a:xfrm>
            <a:off x="2989344" y="4558068"/>
            <a:ext cx="3361622" cy="1677875"/>
          </a:xfrm>
          <a:prstGeom prst="ellipse">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Oval 43"/>
          <p:cNvSpPr/>
          <p:nvPr/>
        </p:nvSpPr>
        <p:spPr>
          <a:xfrm>
            <a:off x="7019694" y="4521573"/>
            <a:ext cx="3391032" cy="1714370"/>
          </a:xfrm>
          <a:prstGeom prst="ellipse">
            <a:avLst/>
          </a:prstGeom>
          <a:solidFill>
            <a:srgbClr val="92D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TextBox 9"/>
          <p:cNvSpPr txBox="1"/>
          <p:nvPr/>
        </p:nvSpPr>
        <p:spPr>
          <a:xfrm>
            <a:off x="5939793" y="2461089"/>
            <a:ext cx="3012141" cy="830997"/>
          </a:xfrm>
          <a:prstGeom prst="rect">
            <a:avLst/>
          </a:prstGeom>
          <a:noFill/>
        </p:spPr>
        <p:txBody>
          <a:bodyPr wrap="square" rtlCol="0">
            <a:spAutoFit/>
          </a:bodyPr>
          <a:lstStyle/>
          <a:p>
            <a:r>
              <a:rPr lang="en-US" sz="4800" dirty="0" smtClean="0"/>
              <a:t>Subpart F</a:t>
            </a:r>
            <a:endParaRPr lang="en-US" sz="4800" dirty="0"/>
          </a:p>
        </p:txBody>
      </p:sp>
      <p:cxnSp>
        <p:nvCxnSpPr>
          <p:cNvPr id="16" name="Straight Connector 15"/>
          <p:cNvCxnSpPr>
            <a:endCxn id="47" idx="0"/>
          </p:cNvCxnSpPr>
          <p:nvPr/>
        </p:nvCxnSpPr>
        <p:spPr>
          <a:xfrm flipH="1">
            <a:off x="4670155" y="3722187"/>
            <a:ext cx="2485471" cy="835881"/>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a:endCxn id="44" idx="0"/>
          </p:cNvCxnSpPr>
          <p:nvPr/>
        </p:nvCxnSpPr>
        <p:spPr>
          <a:xfrm>
            <a:off x="7155626" y="3722187"/>
            <a:ext cx="1559584" cy="799386"/>
          </a:xfrm>
          <a:prstGeom prst="line">
            <a:avLst/>
          </a:prstGeom>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779462" y="2661625"/>
            <a:ext cx="2264920" cy="553998"/>
          </a:xfrm>
          <a:prstGeom prst="rect">
            <a:avLst/>
          </a:prstGeom>
          <a:noFill/>
        </p:spPr>
        <p:txBody>
          <a:bodyPr wrap="square" rtlCol="0">
            <a:spAutoFit/>
          </a:bodyPr>
          <a:lstStyle/>
          <a:p>
            <a:r>
              <a:rPr lang="en-US" sz="3000" dirty="0" smtClean="0"/>
              <a:t>18 USC 208</a:t>
            </a:r>
            <a:endParaRPr lang="en-US" sz="3000" dirty="0"/>
          </a:p>
        </p:txBody>
      </p:sp>
      <p:sp>
        <p:nvSpPr>
          <p:cNvPr id="26" name="TextBox 25"/>
          <p:cNvSpPr txBox="1"/>
          <p:nvPr/>
        </p:nvSpPr>
        <p:spPr>
          <a:xfrm>
            <a:off x="3291712" y="2535574"/>
            <a:ext cx="1952825" cy="954107"/>
          </a:xfrm>
          <a:prstGeom prst="rect">
            <a:avLst/>
          </a:prstGeom>
          <a:noFill/>
        </p:spPr>
        <p:txBody>
          <a:bodyPr wrap="square" rtlCol="0">
            <a:spAutoFit/>
          </a:bodyPr>
          <a:lstStyle/>
          <a:p>
            <a:r>
              <a:rPr lang="en-US" sz="2800" dirty="0" smtClean="0"/>
              <a:t>Impartiality</a:t>
            </a:r>
          </a:p>
          <a:p>
            <a:r>
              <a:rPr lang="en-US" sz="2800" dirty="0" smtClean="0"/>
              <a:t>regulation</a:t>
            </a:r>
          </a:p>
        </p:txBody>
      </p:sp>
      <p:sp>
        <p:nvSpPr>
          <p:cNvPr id="27" name="TextBox 26"/>
          <p:cNvSpPr txBox="1"/>
          <p:nvPr/>
        </p:nvSpPr>
        <p:spPr>
          <a:xfrm>
            <a:off x="9377131" y="2625879"/>
            <a:ext cx="2264920" cy="584775"/>
          </a:xfrm>
          <a:prstGeom prst="rect">
            <a:avLst/>
          </a:prstGeom>
          <a:noFill/>
        </p:spPr>
        <p:txBody>
          <a:bodyPr wrap="square" rtlCol="0">
            <a:spAutoFit/>
          </a:bodyPr>
          <a:lstStyle/>
          <a:p>
            <a:r>
              <a:rPr lang="en-US" sz="3200" dirty="0" smtClean="0"/>
              <a:t>STOCK Act</a:t>
            </a:r>
            <a:endParaRPr lang="en-US" sz="3200" dirty="0"/>
          </a:p>
        </p:txBody>
      </p:sp>
      <p:sp>
        <p:nvSpPr>
          <p:cNvPr id="37" name="TextBox 36"/>
          <p:cNvSpPr txBox="1"/>
          <p:nvPr/>
        </p:nvSpPr>
        <p:spPr>
          <a:xfrm>
            <a:off x="3360519" y="4781631"/>
            <a:ext cx="3104432" cy="1200329"/>
          </a:xfrm>
          <a:prstGeom prst="rect">
            <a:avLst/>
          </a:prstGeom>
          <a:noFill/>
        </p:spPr>
        <p:txBody>
          <a:bodyPr wrap="square" rtlCol="0">
            <a:spAutoFit/>
          </a:bodyPr>
          <a:lstStyle/>
          <a:p>
            <a:r>
              <a:rPr lang="en-US" sz="3600" dirty="0" smtClean="0"/>
              <a:t>(1) Recusal</a:t>
            </a:r>
          </a:p>
          <a:p>
            <a:r>
              <a:rPr lang="en-US" sz="3600" dirty="0" smtClean="0"/>
              <a:t>Requirement</a:t>
            </a:r>
            <a:endParaRPr lang="en-US" sz="3600" dirty="0"/>
          </a:p>
        </p:txBody>
      </p:sp>
      <p:sp>
        <p:nvSpPr>
          <p:cNvPr id="42" name="TextBox 41"/>
          <p:cNvSpPr txBox="1"/>
          <p:nvPr/>
        </p:nvSpPr>
        <p:spPr>
          <a:xfrm>
            <a:off x="7236308" y="4783442"/>
            <a:ext cx="3765631" cy="1200329"/>
          </a:xfrm>
          <a:prstGeom prst="rect">
            <a:avLst/>
          </a:prstGeom>
          <a:noFill/>
        </p:spPr>
        <p:txBody>
          <a:bodyPr wrap="square" rtlCol="0">
            <a:spAutoFit/>
          </a:bodyPr>
          <a:lstStyle/>
          <a:p>
            <a:r>
              <a:rPr lang="en-US" sz="3600" dirty="0" smtClean="0"/>
              <a:t>(2) Notification</a:t>
            </a:r>
          </a:p>
          <a:p>
            <a:r>
              <a:rPr lang="en-US" sz="3600" dirty="0" smtClean="0"/>
              <a:t>Requirements</a:t>
            </a:r>
            <a:endParaRPr lang="en-US" sz="3600" dirty="0"/>
          </a:p>
        </p:txBody>
      </p:sp>
      <p:cxnSp>
        <p:nvCxnSpPr>
          <p:cNvPr id="33" name="Straight Connector 32"/>
          <p:cNvCxnSpPr/>
          <p:nvPr/>
        </p:nvCxnSpPr>
        <p:spPr>
          <a:xfrm>
            <a:off x="7155626" y="1655231"/>
            <a:ext cx="0" cy="389081"/>
          </a:xfrm>
          <a:prstGeom prst="line">
            <a:avLst/>
          </a:prstGeom>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6242138" y="703619"/>
            <a:ext cx="2039371" cy="584775"/>
          </a:xfrm>
          <a:prstGeom prst="rect">
            <a:avLst/>
          </a:prstGeom>
          <a:noFill/>
        </p:spPr>
        <p:txBody>
          <a:bodyPr wrap="square" rtlCol="0">
            <a:spAutoFit/>
          </a:bodyPr>
          <a:lstStyle/>
          <a:p>
            <a:r>
              <a:rPr lang="en-US" sz="3200" dirty="0"/>
              <a:t>EO 12674</a:t>
            </a:r>
          </a:p>
        </p:txBody>
      </p:sp>
      <p:cxnSp>
        <p:nvCxnSpPr>
          <p:cNvPr id="38" name="Straight Connector 37"/>
          <p:cNvCxnSpPr>
            <a:stCxn id="30" idx="4"/>
            <a:endCxn id="44" idx="0"/>
          </p:cNvCxnSpPr>
          <p:nvPr/>
        </p:nvCxnSpPr>
        <p:spPr>
          <a:xfrm flipH="1">
            <a:off x="8715210" y="3593556"/>
            <a:ext cx="1618657" cy="928017"/>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p:cNvCxnSpPr>
            <a:stCxn id="32" idx="4"/>
            <a:endCxn id="47" idx="0"/>
          </p:cNvCxnSpPr>
          <p:nvPr/>
        </p:nvCxnSpPr>
        <p:spPr>
          <a:xfrm>
            <a:off x="4157466" y="3713244"/>
            <a:ext cx="512689" cy="844824"/>
          </a:xfrm>
          <a:prstGeom prst="line">
            <a:avLst/>
          </a:prstGeom>
        </p:spPr>
        <p:style>
          <a:lnRef idx="3">
            <a:schemeClr val="dk1"/>
          </a:lnRef>
          <a:fillRef idx="0">
            <a:schemeClr val="dk1"/>
          </a:fillRef>
          <a:effectRef idx="2">
            <a:schemeClr val="dk1"/>
          </a:effectRef>
          <a:fontRef idx="minor">
            <a:schemeClr val="tx1"/>
          </a:fontRef>
        </p:style>
      </p:cxnSp>
      <p:cxnSp>
        <p:nvCxnSpPr>
          <p:cNvPr id="45" name="Straight Connector 44"/>
          <p:cNvCxnSpPr>
            <a:stCxn id="22" idx="4"/>
            <a:endCxn id="47" idx="0"/>
          </p:cNvCxnSpPr>
          <p:nvPr/>
        </p:nvCxnSpPr>
        <p:spPr>
          <a:xfrm>
            <a:off x="1759733" y="3692148"/>
            <a:ext cx="2910422" cy="865920"/>
          </a:xfrm>
          <a:prstGeom prst="line">
            <a:avLst/>
          </a:prstGeom>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752568" y="584998"/>
            <a:ext cx="5107684" cy="1077218"/>
          </a:xfrm>
          <a:prstGeom prst="rect">
            <a:avLst/>
          </a:prstGeom>
          <a:noFill/>
        </p:spPr>
        <p:txBody>
          <a:bodyPr wrap="square" rtlCol="0">
            <a:spAutoFit/>
          </a:bodyPr>
          <a:lstStyle/>
          <a:p>
            <a:r>
              <a:rPr lang="en-US" sz="4000" b="1" dirty="0"/>
              <a:t>Subpart F Overview</a:t>
            </a:r>
          </a:p>
          <a:p>
            <a:r>
              <a:rPr lang="en-US" sz="2400" dirty="0" smtClean="0"/>
              <a:t>See also 5 CFR </a:t>
            </a:r>
            <a:r>
              <a:rPr lang="en-US" sz="2400" dirty="0" smtClean="0">
                <a:latin typeface="Times New Roman" panose="02020603050405020304" pitchFamily="18" charset="0"/>
                <a:cs typeface="Times New Roman" panose="02020603050405020304" pitchFamily="18" charset="0"/>
              </a:rPr>
              <a:t>§ </a:t>
            </a:r>
            <a:r>
              <a:rPr lang="en-US" sz="2400" dirty="0" smtClean="0"/>
              <a:t>2635.601</a:t>
            </a:r>
            <a:endParaRPr lang="en-US" sz="2400" b="1" dirty="0"/>
          </a:p>
        </p:txBody>
      </p:sp>
    </p:spTree>
    <p:extLst>
      <p:ext uri="{BB962C8B-B14F-4D97-AF65-F5344CB8AC3E}">
        <p14:creationId xmlns:p14="http://schemas.microsoft.com/office/powerpoint/2010/main" val="203116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2" grpId="0" animBg="1"/>
      <p:bldP spid="32" grpId="0" animBg="1"/>
      <p:bldP spid="59" grpId="0" animBg="1"/>
      <p:bldP spid="47" grpId="0" animBg="1"/>
      <p:bldP spid="44" grpId="0" animBg="1"/>
      <p:bldP spid="10" grpId="0"/>
      <p:bldP spid="25" grpId="0"/>
      <p:bldP spid="26" grpId="0"/>
      <p:bldP spid="27" grpId="0"/>
      <p:bldP spid="37" grpId="0"/>
      <p:bldP spid="4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94" y="228600"/>
            <a:ext cx="10674152" cy="886046"/>
          </a:xfrm>
        </p:spPr>
        <p:txBody>
          <a:bodyPr>
            <a:normAutofit/>
          </a:bodyPr>
          <a:lstStyle/>
          <a:p>
            <a:pPr algn="ctr"/>
            <a:r>
              <a:rPr lang="en-US" sz="4000" b="1" dirty="0" smtClean="0">
                <a:latin typeface="+mn-lt"/>
              </a:rPr>
              <a:t>Recusal requirement under Subpart F</a:t>
            </a:r>
            <a:endParaRPr lang="en-US" sz="4000" b="1" dirty="0">
              <a:latin typeface="+mn-lt"/>
            </a:endParaRPr>
          </a:p>
        </p:txBody>
      </p:sp>
      <p:sp>
        <p:nvSpPr>
          <p:cNvPr id="3" name="Content Placeholder 2"/>
          <p:cNvSpPr>
            <a:spLocks noGrp="1"/>
          </p:cNvSpPr>
          <p:nvPr>
            <p:ph idx="1"/>
          </p:nvPr>
        </p:nvSpPr>
        <p:spPr>
          <a:xfrm>
            <a:off x="4840941" y="1587398"/>
            <a:ext cx="6522585" cy="4104301"/>
          </a:xfrm>
        </p:spPr>
        <p:txBody>
          <a:bodyPr>
            <a:normAutofit/>
          </a:bodyPr>
          <a:lstStyle/>
          <a:p>
            <a:pPr marL="0" indent="0">
              <a:lnSpc>
                <a:spcPct val="100000"/>
              </a:lnSpc>
              <a:buNone/>
            </a:pPr>
            <a:r>
              <a:rPr lang="en-US" sz="3600" dirty="0" smtClean="0"/>
              <a:t>An employee who is seeking employment with a non-Federal entity must recuse from particular matters that, to the employee’s knowledge, affect the </a:t>
            </a:r>
            <a:r>
              <a:rPr lang="en-US" sz="3600" dirty="0"/>
              <a:t>financial interests </a:t>
            </a:r>
            <a:r>
              <a:rPr lang="en-US" sz="3600" dirty="0" smtClean="0"/>
              <a:t>of the prospective employer.</a:t>
            </a:r>
            <a:endParaRPr lang="en-US" sz="36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596" t="8148" r="22912" b="9159"/>
          <a:stretch/>
        </p:blipFill>
        <p:spPr>
          <a:xfrm>
            <a:off x="1040100" y="1460072"/>
            <a:ext cx="2987749" cy="3886200"/>
          </a:xfrm>
          <a:prstGeom prst="rect">
            <a:avLst/>
          </a:prstGeom>
        </p:spPr>
      </p:pic>
      <p:sp>
        <p:nvSpPr>
          <p:cNvPr id="6" name="Rectangle 5"/>
          <p:cNvSpPr/>
          <p:nvPr/>
        </p:nvSpPr>
        <p:spPr>
          <a:xfrm>
            <a:off x="847170" y="5691699"/>
            <a:ext cx="2491388" cy="461665"/>
          </a:xfrm>
          <a:prstGeom prst="rect">
            <a:avLst/>
          </a:prstGeom>
        </p:spPr>
        <p:txBody>
          <a:bodyPr wrap="none">
            <a:spAutoFit/>
          </a:bodyPr>
          <a:lstStyle/>
          <a:p>
            <a:r>
              <a:rPr lang="en-US" sz="2400" dirty="0" smtClean="0"/>
              <a:t>5 CFR </a:t>
            </a:r>
            <a:r>
              <a:rPr lang="en-US" sz="2400" dirty="0" smtClean="0">
                <a:cs typeface="Times New Roman" panose="02020603050405020304" pitchFamily="18" charset="0"/>
              </a:rPr>
              <a:t>§§ </a:t>
            </a:r>
            <a:r>
              <a:rPr lang="en-US" sz="2400" dirty="0" smtClean="0"/>
              <a:t>2635.604</a:t>
            </a:r>
            <a:endParaRPr lang="en-US" sz="2400" b="1" dirty="0"/>
          </a:p>
        </p:txBody>
      </p:sp>
    </p:spTree>
    <p:extLst>
      <p:ext uri="{BB962C8B-B14F-4D97-AF65-F5344CB8AC3E}">
        <p14:creationId xmlns:p14="http://schemas.microsoft.com/office/powerpoint/2010/main" val="3905037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1670" y="3171316"/>
            <a:ext cx="11214847" cy="5632311"/>
          </a:xfrm>
          <a:prstGeom prst="rect">
            <a:avLst/>
          </a:prstGeom>
          <a:noFill/>
        </p:spPr>
        <p:txBody>
          <a:bodyPr wrap="square" rtlCol="0">
            <a:spAutoFit/>
          </a:bodyPr>
          <a:lstStyle/>
          <a:p>
            <a:pPr marL="285750" indent="-285750">
              <a:buFont typeface="Arial" panose="020B0604020202020204" pitchFamily="34" charset="0"/>
              <a:buChar char="•"/>
            </a:pPr>
            <a:r>
              <a:rPr lang="en-US" sz="3600" dirty="0"/>
              <a:t>Subpart F does not restrict </a:t>
            </a:r>
            <a:r>
              <a:rPr lang="en-US" sz="3600" dirty="0" smtClean="0"/>
              <a:t>Federal employee’s job </a:t>
            </a:r>
            <a:r>
              <a:rPr lang="en-US" sz="3600" dirty="0"/>
              <a:t>search</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3600" dirty="0"/>
              <a:t>Rather, </a:t>
            </a:r>
            <a:r>
              <a:rPr lang="en-US" sz="3600" dirty="0" smtClean="0"/>
              <a:t>it requires </a:t>
            </a:r>
            <a:r>
              <a:rPr lang="en-US" sz="3600" dirty="0"/>
              <a:t>recusal </a:t>
            </a:r>
            <a:r>
              <a:rPr lang="en-US" sz="3600" dirty="0" smtClean="0"/>
              <a:t>from employee’s Government work when employee </a:t>
            </a:r>
            <a:r>
              <a:rPr lang="en-US" sz="3600" dirty="0"/>
              <a:t>seeks employment with non-Federal </a:t>
            </a:r>
            <a:r>
              <a:rPr lang="en-US" sz="3600" dirty="0" smtClean="0"/>
              <a:t>employer whose financial interests are affected by employee’s Government work</a:t>
            </a:r>
            <a:endParaRPr lang="en-US" sz="3600" dirty="0"/>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289" y="260276"/>
            <a:ext cx="4232432" cy="2504189"/>
          </a:xfrm>
          <a:prstGeom prst="rect">
            <a:avLst/>
          </a:prstGeom>
        </p:spPr>
      </p:pic>
    </p:spTree>
    <p:extLst>
      <p:ext uri="{BB962C8B-B14F-4D97-AF65-F5344CB8AC3E}">
        <p14:creationId xmlns:p14="http://schemas.microsoft.com/office/powerpoint/2010/main" val="1303435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40348" t="32783" r="3145" b="3593"/>
          <a:stretch/>
        </p:blipFill>
        <p:spPr>
          <a:xfrm>
            <a:off x="8041342" y="349298"/>
            <a:ext cx="4150658" cy="2800642"/>
          </a:xfrm>
        </p:spPr>
      </p:pic>
      <p:sp>
        <p:nvSpPr>
          <p:cNvPr id="7" name="TextBox 6"/>
          <p:cNvSpPr txBox="1"/>
          <p:nvPr/>
        </p:nvSpPr>
        <p:spPr>
          <a:xfrm>
            <a:off x="3045757" y="348066"/>
            <a:ext cx="8471647" cy="1015663"/>
          </a:xfrm>
          <a:prstGeom prst="rect">
            <a:avLst/>
          </a:prstGeom>
          <a:noFill/>
        </p:spPr>
        <p:txBody>
          <a:bodyPr wrap="square" rtlCol="0">
            <a:spAutoFit/>
          </a:bodyPr>
          <a:lstStyle/>
          <a:p>
            <a:r>
              <a:rPr lang="en-US" sz="6000" dirty="0">
                <a:solidFill>
                  <a:srgbClr val="0066FF"/>
                </a:solidFill>
                <a:latin typeface="Lucida Handwriting" panose="03010101010101010101" pitchFamily="66" charset="0"/>
              </a:rPr>
              <a:t>Employment</a:t>
            </a:r>
          </a:p>
        </p:txBody>
      </p:sp>
      <p:sp>
        <p:nvSpPr>
          <p:cNvPr id="3" name="TextBox 2"/>
          <p:cNvSpPr txBox="1"/>
          <p:nvPr/>
        </p:nvSpPr>
        <p:spPr>
          <a:xfrm>
            <a:off x="679074" y="1629815"/>
            <a:ext cx="10932459" cy="4370427"/>
          </a:xfrm>
          <a:prstGeom prst="rect">
            <a:avLst/>
          </a:prstGeom>
          <a:noFill/>
        </p:spPr>
        <p:txBody>
          <a:bodyPr wrap="square" rtlCol="0">
            <a:spAutoFit/>
          </a:bodyPr>
          <a:lstStyle/>
          <a:p>
            <a:pPr marL="285750" indent="-285750">
              <a:buFont typeface="Arial" panose="020B0604020202020204" pitchFamily="34" charset="0"/>
              <a:buChar char="•"/>
            </a:pPr>
            <a:r>
              <a:rPr lang="en-US" sz="3200" dirty="0"/>
              <a:t>Non-Federal employment or business relationship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3200" dirty="0"/>
              <a:t>Involving provision of personal services by the employee       (i.e. as officer, director, employee, agent, attorney, consultant, contractor, general partner or trustee)</a:t>
            </a:r>
          </a:p>
          <a:p>
            <a:pPr marL="742950" lvl="1" indent="-285750">
              <a:buFont typeface="Arial" panose="020B0604020202020204" pitchFamily="34" charset="0"/>
              <a:buChar char="•"/>
            </a:pPr>
            <a:endParaRPr lang="en-US" dirty="0"/>
          </a:p>
          <a:p>
            <a:r>
              <a:rPr lang="en-US" sz="3200" b="1" dirty="0"/>
              <a:t>AND</a:t>
            </a:r>
          </a:p>
          <a:p>
            <a:pPr lvl="1"/>
            <a:endParaRPr lang="en-US" dirty="0"/>
          </a:p>
          <a:p>
            <a:pPr marL="285750" indent="-285750">
              <a:buFont typeface="Arial" panose="020B0604020202020204" pitchFamily="34" charset="0"/>
              <a:buChar char="•"/>
            </a:pPr>
            <a:r>
              <a:rPr lang="en-US" sz="3200" dirty="0"/>
              <a:t>Undertaken at the same time as or subsequent to Federal employment</a:t>
            </a:r>
          </a:p>
        </p:txBody>
      </p:sp>
      <p:sp>
        <p:nvSpPr>
          <p:cNvPr id="2" name="TextBox 1"/>
          <p:cNvSpPr txBox="1"/>
          <p:nvPr/>
        </p:nvSpPr>
        <p:spPr>
          <a:xfrm>
            <a:off x="6642847" y="6035495"/>
            <a:ext cx="4874557" cy="461665"/>
          </a:xfrm>
          <a:prstGeom prst="rect">
            <a:avLst/>
          </a:prstGeom>
          <a:noFill/>
        </p:spPr>
        <p:txBody>
          <a:bodyPr wrap="square" rtlCol="0">
            <a:spAutoFit/>
          </a:bodyPr>
          <a:lstStyle/>
          <a:p>
            <a:r>
              <a:rPr lang="en-US" sz="2400" dirty="0" smtClean="0"/>
              <a:t>Section 2635.603, Definitions</a:t>
            </a:r>
            <a:endParaRPr lang="en-US" sz="2400" dirty="0"/>
          </a:p>
        </p:txBody>
      </p:sp>
    </p:spTree>
    <p:extLst>
      <p:ext uri="{BB962C8B-B14F-4D97-AF65-F5344CB8AC3E}">
        <p14:creationId xmlns:p14="http://schemas.microsoft.com/office/powerpoint/2010/main" val="3934064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7158" y="405626"/>
            <a:ext cx="11100391" cy="923330"/>
          </a:xfrm>
          <a:prstGeom prst="rect">
            <a:avLst/>
          </a:prstGeom>
          <a:noFill/>
        </p:spPr>
        <p:txBody>
          <a:bodyPr wrap="square" rtlCol="0">
            <a:spAutoFit/>
          </a:bodyPr>
          <a:lstStyle/>
          <a:p>
            <a:pPr algn="ctr"/>
            <a:r>
              <a:rPr lang="en-US" sz="5200" dirty="0"/>
              <a:t>“Seeking”/Recusal </a:t>
            </a:r>
            <a:r>
              <a:rPr lang="en-US" sz="5200" dirty="0" smtClean="0"/>
              <a:t>begins </a:t>
            </a:r>
            <a:r>
              <a:rPr lang="en-US" sz="5200" dirty="0"/>
              <a:t>when</a:t>
            </a:r>
            <a:r>
              <a:rPr lang="en-US" sz="5200" dirty="0" smtClean="0"/>
              <a:t>…</a:t>
            </a:r>
            <a:endParaRPr lang="en-US" sz="5200" dirty="0"/>
          </a:p>
        </p:txBody>
      </p:sp>
      <p:sp>
        <p:nvSpPr>
          <p:cNvPr id="7" name="TextBox 6"/>
          <p:cNvSpPr txBox="1"/>
          <p:nvPr/>
        </p:nvSpPr>
        <p:spPr>
          <a:xfrm>
            <a:off x="648237" y="1627812"/>
            <a:ext cx="10887740" cy="4385816"/>
          </a:xfrm>
          <a:prstGeom prst="rect">
            <a:avLst/>
          </a:prstGeom>
          <a:noFill/>
        </p:spPr>
        <p:txBody>
          <a:bodyPr wrap="square" rtlCol="0">
            <a:spAutoFit/>
          </a:bodyPr>
          <a:lstStyle/>
          <a:p>
            <a:pPr marL="285750" indent="-285750">
              <a:buFont typeface="Arial" panose="020B0604020202020204" pitchFamily="34" charset="0"/>
              <a:buChar char="•"/>
            </a:pPr>
            <a:r>
              <a:rPr lang="en-US" sz="2900" dirty="0" smtClean="0"/>
              <a:t>Employee makes an </a:t>
            </a:r>
            <a:r>
              <a:rPr lang="en-US" sz="2900" b="1" dirty="0" smtClean="0">
                <a:solidFill>
                  <a:srgbClr val="FF0000"/>
                </a:solidFill>
              </a:rPr>
              <a:t>unsolicited communication </a:t>
            </a:r>
          </a:p>
          <a:p>
            <a:r>
              <a:rPr lang="en-US" sz="2900" dirty="0" smtClean="0"/>
              <a:t>to prospective employer or intermediary, </a:t>
            </a:r>
          </a:p>
          <a:p>
            <a:r>
              <a:rPr lang="en-US" sz="2900" dirty="0" smtClean="0"/>
              <a:t>unless only requesting job application</a:t>
            </a:r>
          </a:p>
          <a:p>
            <a:pPr marL="285750" indent="-285750">
              <a:buFont typeface="Arial" panose="020B0604020202020204" pitchFamily="34" charset="0"/>
              <a:buChar char="•"/>
            </a:pPr>
            <a:endParaRPr lang="en-US" sz="2900" dirty="0" smtClean="0"/>
          </a:p>
          <a:p>
            <a:pPr marL="285750" indent="-285750">
              <a:buFont typeface="Arial" panose="020B0604020202020204" pitchFamily="34" charset="0"/>
              <a:buChar char="•"/>
            </a:pPr>
            <a:r>
              <a:rPr lang="en-US" sz="2900" dirty="0"/>
              <a:t>Prospective employer or </a:t>
            </a:r>
            <a:r>
              <a:rPr lang="en-US" sz="2900" dirty="0" smtClean="0"/>
              <a:t>intermediary</a:t>
            </a:r>
            <a:r>
              <a:rPr lang="en-US" sz="2900" dirty="0"/>
              <a:t> </a:t>
            </a:r>
            <a:endParaRPr lang="en-US" sz="2900" dirty="0" smtClean="0"/>
          </a:p>
          <a:p>
            <a:r>
              <a:rPr lang="en-US" sz="2900" dirty="0" smtClean="0"/>
              <a:t>makes </a:t>
            </a:r>
            <a:r>
              <a:rPr lang="en-US" sz="2900" b="1" dirty="0" smtClean="0">
                <a:solidFill>
                  <a:srgbClr val="FF0000"/>
                </a:solidFill>
              </a:rPr>
              <a:t>unsolicited </a:t>
            </a:r>
            <a:r>
              <a:rPr lang="en-US" sz="2900" b="1" dirty="0">
                <a:solidFill>
                  <a:srgbClr val="FF0000"/>
                </a:solidFill>
              </a:rPr>
              <a:t>communication</a:t>
            </a:r>
            <a:r>
              <a:rPr lang="en-US" sz="2900" dirty="0"/>
              <a:t> </a:t>
            </a:r>
            <a:endParaRPr lang="en-US" sz="2900" dirty="0" smtClean="0"/>
          </a:p>
          <a:p>
            <a:r>
              <a:rPr lang="en-US" sz="2900" dirty="0" smtClean="0"/>
              <a:t>to employee AND </a:t>
            </a:r>
          </a:p>
          <a:p>
            <a:r>
              <a:rPr lang="en-US" sz="2900" dirty="0" smtClean="0"/>
              <a:t>employee makes </a:t>
            </a:r>
            <a:r>
              <a:rPr lang="en-US" sz="2900" dirty="0"/>
              <a:t>a </a:t>
            </a:r>
            <a:r>
              <a:rPr lang="en-US" sz="2900" dirty="0" smtClean="0"/>
              <a:t>response </a:t>
            </a:r>
          </a:p>
          <a:p>
            <a:r>
              <a:rPr lang="en-US" sz="2900" dirty="0" smtClean="0"/>
              <a:t>other </a:t>
            </a:r>
            <a:r>
              <a:rPr lang="en-US" sz="2900" dirty="0"/>
              <a:t>than </a:t>
            </a:r>
            <a:r>
              <a:rPr lang="en-US" sz="2900" dirty="0" smtClean="0"/>
              <a:t>rejection</a:t>
            </a:r>
            <a:endParaRPr lang="en-US" sz="2000" dirty="0"/>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849" y="1080142"/>
            <a:ext cx="2795412" cy="318695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8769" y="3983529"/>
            <a:ext cx="5381492" cy="2766029"/>
          </a:xfrm>
          <a:prstGeom prst="rect">
            <a:avLst/>
          </a:prstGeom>
        </p:spPr>
      </p:pic>
      <p:sp>
        <p:nvSpPr>
          <p:cNvPr id="13" name="TextBox 12"/>
          <p:cNvSpPr txBox="1"/>
          <p:nvPr/>
        </p:nvSpPr>
        <p:spPr>
          <a:xfrm>
            <a:off x="6536192" y="4052376"/>
            <a:ext cx="2204373" cy="861774"/>
          </a:xfrm>
          <a:prstGeom prst="rect">
            <a:avLst/>
          </a:prstGeom>
          <a:noFill/>
        </p:spPr>
        <p:txBody>
          <a:bodyPr wrap="square" rtlCol="0">
            <a:spAutoFit/>
          </a:bodyPr>
          <a:lstStyle/>
          <a:p>
            <a:r>
              <a:rPr lang="en-US" sz="2500" dirty="0" smtClean="0">
                <a:solidFill>
                  <a:schemeClr val="bg1"/>
                </a:solidFill>
              </a:rPr>
              <a:t>Sounds interesting!</a:t>
            </a:r>
            <a:endParaRPr lang="en-US" sz="2500" dirty="0">
              <a:solidFill>
                <a:schemeClr val="bg1"/>
              </a:solidFill>
            </a:endParaRPr>
          </a:p>
        </p:txBody>
      </p:sp>
      <p:sp>
        <p:nvSpPr>
          <p:cNvPr id="8" name="TextBox 7"/>
          <p:cNvSpPr txBox="1"/>
          <p:nvPr/>
        </p:nvSpPr>
        <p:spPr>
          <a:xfrm>
            <a:off x="648237" y="6107758"/>
            <a:ext cx="4874557" cy="461665"/>
          </a:xfrm>
          <a:prstGeom prst="rect">
            <a:avLst/>
          </a:prstGeom>
          <a:noFill/>
        </p:spPr>
        <p:txBody>
          <a:bodyPr wrap="square" rtlCol="0">
            <a:spAutoFit/>
          </a:bodyPr>
          <a:lstStyle/>
          <a:p>
            <a:r>
              <a:rPr lang="en-US" sz="2400" dirty="0"/>
              <a:t>Section 2635.603, Definitions</a:t>
            </a:r>
          </a:p>
        </p:txBody>
      </p:sp>
    </p:spTree>
    <p:extLst>
      <p:ext uri="{BB962C8B-B14F-4D97-AF65-F5344CB8AC3E}">
        <p14:creationId xmlns:p14="http://schemas.microsoft.com/office/powerpoint/2010/main" val="1098820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reen Monitor Computer - Free vector graphic on Pixabay"/>
          <p:cNvPicPr>
            <a:picLocks noChangeAspect="1" noChangeArrowheads="1"/>
          </p:cNvPicPr>
          <p:nvPr/>
        </p:nvPicPr>
        <p:blipFill rotWithShape="1">
          <a:blip r:embed="rId3">
            <a:extLst>
              <a:ext uri="{28A0092B-C50C-407E-A947-70E740481C1C}">
                <a14:useLocalDpi xmlns:a14="http://schemas.microsoft.com/office/drawing/2010/main" val="0"/>
              </a:ext>
            </a:extLst>
          </a:blip>
          <a:srcRect b="14315"/>
          <a:stretch/>
        </p:blipFill>
        <p:spPr bwMode="auto">
          <a:xfrm>
            <a:off x="-255181" y="138223"/>
            <a:ext cx="12791863" cy="67197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10093" y="653590"/>
            <a:ext cx="10239154" cy="707886"/>
          </a:xfrm>
          <a:prstGeom prst="rect">
            <a:avLst/>
          </a:prstGeom>
          <a:noFill/>
        </p:spPr>
        <p:txBody>
          <a:bodyPr wrap="square" rtlCol="0">
            <a:spAutoFit/>
          </a:bodyPr>
          <a:lstStyle/>
          <a:p>
            <a:pPr algn="ctr"/>
            <a:r>
              <a:rPr lang="en-US" sz="4000" b="1" dirty="0" smtClean="0"/>
              <a:t>“Seeking” in Online </a:t>
            </a:r>
            <a:r>
              <a:rPr lang="en-US" sz="4000" b="1" dirty="0"/>
              <a:t>Job Searches</a:t>
            </a:r>
          </a:p>
        </p:txBody>
      </p:sp>
      <p:sp>
        <p:nvSpPr>
          <p:cNvPr id="9" name="TextBox 8"/>
          <p:cNvSpPr txBox="1"/>
          <p:nvPr/>
        </p:nvSpPr>
        <p:spPr>
          <a:xfrm>
            <a:off x="786809" y="1348029"/>
            <a:ext cx="8222719" cy="4093428"/>
          </a:xfrm>
          <a:prstGeom prst="rect">
            <a:avLst/>
          </a:prstGeom>
          <a:noFill/>
        </p:spPr>
        <p:txBody>
          <a:bodyPr wrap="square" rtlCol="0">
            <a:spAutoFit/>
          </a:bodyPr>
          <a:lstStyle/>
          <a:p>
            <a:pPr marL="342900" indent="-342900">
              <a:buAutoNum type="arabicParenR"/>
            </a:pPr>
            <a:r>
              <a:rPr lang="en-US" sz="2000" dirty="0"/>
              <a:t>Posting resume or profile to a website, but to no one in particular  </a:t>
            </a:r>
            <a:r>
              <a:rPr lang="en-US" sz="2000" dirty="0" smtClean="0"/>
              <a:t>-</a:t>
            </a:r>
          </a:p>
          <a:p>
            <a:pPr marL="342900" indent="-342900">
              <a:buAutoNum type="arabicParenR"/>
            </a:pPr>
            <a:endParaRPr lang="en-US" sz="2000" dirty="0"/>
          </a:p>
          <a:p>
            <a:pPr marL="342900" indent="-342900">
              <a:buAutoNum type="arabicParenR"/>
            </a:pPr>
            <a:r>
              <a:rPr lang="en-US" sz="2000" dirty="0"/>
              <a:t>Posting (described above) + you learn that someone viewed your profile  </a:t>
            </a:r>
            <a:r>
              <a:rPr lang="en-US" sz="2000" dirty="0" smtClean="0"/>
              <a:t>-</a:t>
            </a:r>
          </a:p>
          <a:p>
            <a:pPr marL="342900" indent="-342900">
              <a:buAutoNum type="arabicParenR"/>
            </a:pPr>
            <a:endParaRPr lang="en-US" sz="2000" dirty="0"/>
          </a:p>
          <a:p>
            <a:pPr marL="342900" indent="-342900">
              <a:buAutoNum type="arabicParenR"/>
            </a:pPr>
            <a:r>
              <a:rPr lang="en-US" sz="2000" dirty="0"/>
              <a:t>Person contacts you to see if you are interested in working for them </a:t>
            </a:r>
          </a:p>
          <a:p>
            <a:pPr marL="342900" indent="-342900">
              <a:buAutoNum type="arabicParenR"/>
            </a:pPr>
            <a:endParaRPr lang="en-US" sz="2000" dirty="0"/>
          </a:p>
          <a:p>
            <a:pPr marL="800100" lvl="1" indent="-342900">
              <a:buFont typeface="Arial" panose="020B0604020202020204" pitchFamily="34" charset="0"/>
              <a:buChar char="•"/>
            </a:pPr>
            <a:r>
              <a:rPr lang="en-US" sz="2000" dirty="0"/>
              <a:t>You don’t respond  </a:t>
            </a:r>
            <a:r>
              <a:rPr lang="en-US" sz="2000" dirty="0" smtClean="0"/>
              <a:t>-</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You do respond:</a:t>
            </a:r>
          </a:p>
          <a:p>
            <a:pPr marL="800100" lvl="1" indent="-342900">
              <a:buFont typeface="Arial" panose="020B0604020202020204" pitchFamily="34" charset="0"/>
              <a:buChar char="•"/>
            </a:pPr>
            <a:endParaRPr lang="en-US" sz="2000" dirty="0"/>
          </a:p>
          <a:p>
            <a:pPr marL="1257300" lvl="2" indent="-342900">
              <a:buFont typeface="Arial" panose="020B0604020202020204" pitchFamily="34" charset="0"/>
              <a:buChar char="•"/>
            </a:pPr>
            <a:r>
              <a:rPr lang="en-US" sz="2000" dirty="0"/>
              <a:t>Rejection  -  </a:t>
            </a:r>
            <a:r>
              <a:rPr lang="en-US" sz="2000" dirty="0">
                <a:latin typeface="MV Boli" panose="02000500030200090000" pitchFamily="2" charset="0"/>
                <a:cs typeface="MV Boli" panose="02000500030200090000" pitchFamily="2" charset="0"/>
              </a:rPr>
              <a:t> </a:t>
            </a:r>
            <a:endParaRPr lang="en-US" sz="2000" b="1" dirty="0" smtClean="0">
              <a:solidFill>
                <a:srgbClr val="FF0000"/>
              </a:solidFill>
              <a:latin typeface="MV Boli" panose="02000500030200090000" pitchFamily="2" charset="0"/>
              <a:cs typeface="MV Boli" panose="02000500030200090000" pitchFamily="2" charset="0"/>
            </a:endParaRPr>
          </a:p>
          <a:p>
            <a:pPr marL="1257300" lvl="2" indent="-342900">
              <a:buFont typeface="Arial" panose="020B0604020202020204" pitchFamily="34" charset="0"/>
              <a:buChar char="•"/>
            </a:pPr>
            <a:endParaRPr lang="en-US" sz="2000" dirty="0"/>
          </a:p>
          <a:p>
            <a:pPr marL="1257300" lvl="2" indent="-342900">
              <a:buFont typeface="Arial" panose="020B0604020202020204" pitchFamily="34" charset="0"/>
              <a:buChar char="•"/>
            </a:pPr>
            <a:r>
              <a:rPr lang="en-US" sz="2000" dirty="0"/>
              <a:t>Anything other than rejection  -</a:t>
            </a:r>
            <a:r>
              <a:rPr lang="en-US" sz="2000" dirty="0">
                <a:latin typeface="MV Boli" panose="02000500030200090000" pitchFamily="2" charset="0"/>
                <a:ea typeface="Segoe UI Black" panose="020B0A02040204020203" pitchFamily="34" charset="0"/>
                <a:cs typeface="MV Boli" panose="02000500030200090000" pitchFamily="2" charset="0"/>
              </a:rPr>
              <a:t>  </a:t>
            </a:r>
            <a:endParaRPr lang="en-US" sz="2000" b="1" dirty="0">
              <a:solidFill>
                <a:srgbClr val="FF0000"/>
              </a:solidFill>
              <a:latin typeface="MV Boli" panose="02000500030200090000" pitchFamily="2" charset="0"/>
              <a:ea typeface="Segoe UI Black" panose="020B0A02040204020203" pitchFamily="34" charset="0"/>
              <a:cs typeface="MV Boli" panose="02000500030200090000" pitchFamily="2" charset="0"/>
            </a:endParaRPr>
          </a:p>
        </p:txBody>
      </p:sp>
      <p:sp>
        <p:nvSpPr>
          <p:cNvPr id="3" name="TextBox 2"/>
          <p:cNvSpPr txBox="1"/>
          <p:nvPr/>
        </p:nvSpPr>
        <p:spPr>
          <a:xfrm>
            <a:off x="8390965" y="1401817"/>
            <a:ext cx="2460811" cy="400110"/>
          </a:xfrm>
          <a:prstGeom prst="rect">
            <a:avLst/>
          </a:prstGeom>
          <a:noFill/>
        </p:spPr>
        <p:txBody>
          <a:bodyPr wrap="square" rtlCol="0">
            <a:spAutoFit/>
          </a:bodyPr>
          <a:lstStyle/>
          <a:p>
            <a:r>
              <a:rPr lang="en-US" sz="2000" b="1" dirty="0" smtClean="0">
                <a:solidFill>
                  <a:srgbClr val="FF0000"/>
                </a:solidFill>
                <a:latin typeface="MV Boli" panose="02000500030200090000" pitchFamily="2" charset="0"/>
                <a:cs typeface="MV Boli" panose="02000500030200090000" pitchFamily="2" charset="0"/>
              </a:rPr>
              <a:t>NOT SEEKING</a:t>
            </a:r>
            <a:endParaRPr lang="en-US" sz="2000" b="1" dirty="0">
              <a:solidFill>
                <a:srgbClr val="FF0000"/>
              </a:solidFill>
              <a:latin typeface="MV Boli" panose="02000500030200090000" pitchFamily="2" charset="0"/>
              <a:cs typeface="MV Boli" panose="02000500030200090000" pitchFamily="2" charset="0"/>
            </a:endParaRPr>
          </a:p>
        </p:txBody>
      </p:sp>
      <p:sp>
        <p:nvSpPr>
          <p:cNvPr id="8" name="TextBox 7"/>
          <p:cNvSpPr txBox="1"/>
          <p:nvPr/>
        </p:nvSpPr>
        <p:spPr>
          <a:xfrm>
            <a:off x="9009528" y="1995789"/>
            <a:ext cx="2460811" cy="400110"/>
          </a:xfrm>
          <a:prstGeom prst="rect">
            <a:avLst/>
          </a:prstGeom>
          <a:noFill/>
        </p:spPr>
        <p:txBody>
          <a:bodyPr wrap="square" rtlCol="0">
            <a:spAutoFit/>
          </a:bodyPr>
          <a:lstStyle/>
          <a:p>
            <a:r>
              <a:rPr lang="en-US" sz="2000" b="1" dirty="0" smtClean="0">
                <a:solidFill>
                  <a:srgbClr val="FF0000"/>
                </a:solidFill>
                <a:latin typeface="MV Boli" panose="02000500030200090000" pitchFamily="2" charset="0"/>
                <a:cs typeface="MV Boli" panose="02000500030200090000" pitchFamily="2" charset="0"/>
              </a:rPr>
              <a:t>NOT SEEKING</a:t>
            </a:r>
            <a:endParaRPr lang="en-US" sz="2000" b="1" dirty="0">
              <a:solidFill>
                <a:srgbClr val="FF0000"/>
              </a:solidFill>
              <a:latin typeface="MV Boli" panose="02000500030200090000" pitchFamily="2" charset="0"/>
              <a:cs typeface="MV Boli" panose="02000500030200090000" pitchFamily="2" charset="0"/>
            </a:endParaRPr>
          </a:p>
        </p:txBody>
      </p:sp>
      <p:sp>
        <p:nvSpPr>
          <p:cNvPr id="10" name="TextBox 9"/>
          <p:cNvSpPr txBox="1"/>
          <p:nvPr/>
        </p:nvSpPr>
        <p:spPr>
          <a:xfrm>
            <a:off x="3904130" y="3230821"/>
            <a:ext cx="2460811" cy="400110"/>
          </a:xfrm>
          <a:prstGeom prst="rect">
            <a:avLst/>
          </a:prstGeom>
          <a:noFill/>
        </p:spPr>
        <p:txBody>
          <a:bodyPr wrap="square" rtlCol="0">
            <a:spAutoFit/>
          </a:bodyPr>
          <a:lstStyle/>
          <a:p>
            <a:r>
              <a:rPr lang="en-US" sz="2000" b="1" dirty="0" smtClean="0">
                <a:solidFill>
                  <a:srgbClr val="FF0000"/>
                </a:solidFill>
                <a:latin typeface="MV Boli" panose="02000500030200090000" pitchFamily="2" charset="0"/>
                <a:cs typeface="MV Boli" panose="02000500030200090000" pitchFamily="2" charset="0"/>
              </a:rPr>
              <a:t>NOT SEEKING</a:t>
            </a:r>
            <a:endParaRPr lang="en-US" sz="2000" b="1" dirty="0">
              <a:solidFill>
                <a:srgbClr val="FF0000"/>
              </a:solidFill>
              <a:latin typeface="MV Boli" panose="02000500030200090000" pitchFamily="2" charset="0"/>
              <a:cs typeface="MV Boli" panose="02000500030200090000" pitchFamily="2" charset="0"/>
            </a:endParaRPr>
          </a:p>
        </p:txBody>
      </p:sp>
      <p:sp>
        <p:nvSpPr>
          <p:cNvPr id="11" name="TextBox 10"/>
          <p:cNvSpPr txBox="1"/>
          <p:nvPr/>
        </p:nvSpPr>
        <p:spPr>
          <a:xfrm>
            <a:off x="3482788" y="4433591"/>
            <a:ext cx="2460811" cy="400110"/>
          </a:xfrm>
          <a:prstGeom prst="rect">
            <a:avLst/>
          </a:prstGeom>
          <a:noFill/>
        </p:spPr>
        <p:txBody>
          <a:bodyPr wrap="square" rtlCol="0">
            <a:spAutoFit/>
          </a:bodyPr>
          <a:lstStyle/>
          <a:p>
            <a:r>
              <a:rPr lang="en-US" sz="2000" b="1" dirty="0" smtClean="0">
                <a:solidFill>
                  <a:srgbClr val="FF0000"/>
                </a:solidFill>
                <a:latin typeface="MV Boli" panose="02000500030200090000" pitchFamily="2" charset="0"/>
                <a:cs typeface="MV Boli" panose="02000500030200090000" pitchFamily="2" charset="0"/>
              </a:rPr>
              <a:t>NOT SEEKING</a:t>
            </a:r>
            <a:endParaRPr lang="en-US" sz="2000" b="1" dirty="0">
              <a:solidFill>
                <a:srgbClr val="FF0000"/>
              </a:solidFill>
              <a:latin typeface="MV Boli" panose="02000500030200090000" pitchFamily="2" charset="0"/>
              <a:cs typeface="MV Boli" panose="02000500030200090000" pitchFamily="2" charset="0"/>
            </a:endParaRPr>
          </a:p>
        </p:txBody>
      </p:sp>
      <p:sp>
        <p:nvSpPr>
          <p:cNvPr id="12" name="TextBox 11"/>
          <p:cNvSpPr txBox="1"/>
          <p:nvPr/>
        </p:nvSpPr>
        <p:spPr>
          <a:xfrm>
            <a:off x="5593976" y="5027900"/>
            <a:ext cx="2460811" cy="400110"/>
          </a:xfrm>
          <a:prstGeom prst="rect">
            <a:avLst/>
          </a:prstGeom>
          <a:noFill/>
        </p:spPr>
        <p:txBody>
          <a:bodyPr wrap="square" rtlCol="0">
            <a:spAutoFit/>
          </a:bodyPr>
          <a:lstStyle/>
          <a:p>
            <a:r>
              <a:rPr lang="en-US" sz="2000" b="1" dirty="0" smtClean="0">
                <a:solidFill>
                  <a:srgbClr val="FF0000"/>
                </a:solidFill>
                <a:latin typeface="MV Boli" panose="02000500030200090000" pitchFamily="2" charset="0"/>
                <a:cs typeface="MV Boli" panose="02000500030200090000" pitchFamily="2" charset="0"/>
              </a:rPr>
              <a:t>SEEKING</a:t>
            </a:r>
            <a:endParaRPr lang="en-US" sz="2000" b="1" dirty="0">
              <a:solidFill>
                <a:srgbClr val="FF0000"/>
              </a:solidFill>
              <a:latin typeface="MV Boli" panose="02000500030200090000" pitchFamily="2" charset="0"/>
              <a:cs typeface="MV Boli" panose="02000500030200090000" pitchFamily="2" charset="0"/>
            </a:endParaRPr>
          </a:p>
        </p:txBody>
      </p:sp>
      <p:sp>
        <p:nvSpPr>
          <p:cNvPr id="4" name="Oval 3"/>
          <p:cNvSpPr/>
          <p:nvPr/>
        </p:nvSpPr>
        <p:spPr>
          <a:xfrm>
            <a:off x="1548423" y="4833701"/>
            <a:ext cx="5513294" cy="645887"/>
          </a:xfrm>
          <a:prstGeom prst="ellipse">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312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1" grpId="0"/>
      <p:bldP spid="1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2772" y="289771"/>
            <a:ext cx="11100391" cy="923330"/>
          </a:xfrm>
          <a:prstGeom prst="rect">
            <a:avLst/>
          </a:prstGeom>
          <a:noFill/>
        </p:spPr>
        <p:txBody>
          <a:bodyPr wrap="square" rtlCol="0">
            <a:spAutoFit/>
          </a:bodyPr>
          <a:lstStyle/>
          <a:p>
            <a:pPr algn="ctr"/>
            <a:r>
              <a:rPr lang="en-US" sz="5200" dirty="0" smtClean="0"/>
              <a:t>“Seeking”/Recusal ends when</a:t>
            </a:r>
            <a:r>
              <a:rPr lang="en-US" sz="5200" dirty="0"/>
              <a:t>…</a:t>
            </a:r>
          </a:p>
        </p:txBody>
      </p:sp>
      <p:sp>
        <p:nvSpPr>
          <p:cNvPr id="7" name="TextBox 6"/>
          <p:cNvSpPr txBox="1"/>
          <p:nvPr/>
        </p:nvSpPr>
        <p:spPr>
          <a:xfrm>
            <a:off x="832154" y="1475053"/>
            <a:ext cx="10887740" cy="4185761"/>
          </a:xfrm>
          <a:prstGeom prst="rect">
            <a:avLst/>
          </a:prstGeom>
          <a:noFill/>
        </p:spPr>
        <p:txBody>
          <a:bodyPr wrap="square" rtlCol="0">
            <a:spAutoFit/>
          </a:bodyPr>
          <a:lstStyle/>
          <a:p>
            <a:pPr marL="285750" indent="-285750">
              <a:buFont typeface="Arial" panose="020B0604020202020204" pitchFamily="34" charset="0"/>
              <a:buChar char="•"/>
            </a:pPr>
            <a:r>
              <a:rPr lang="en-US" sz="3200" dirty="0"/>
              <a:t>Employee or prospective employer </a:t>
            </a:r>
          </a:p>
          <a:p>
            <a:r>
              <a:rPr lang="en-US" sz="3200" dirty="0"/>
              <a:t>rejects the possibility of employment, </a:t>
            </a:r>
          </a:p>
          <a:p>
            <a:r>
              <a:rPr lang="en-US" sz="3200" dirty="0"/>
              <a:t>and all discussions have ceased</a:t>
            </a:r>
          </a:p>
          <a:p>
            <a:pPr marL="285750" indent="-285750">
              <a:buFont typeface="Arial" panose="020B0604020202020204" pitchFamily="34" charset="0"/>
              <a:buChar char="•"/>
            </a:pPr>
            <a:endParaRPr lang="en-US" sz="2000" dirty="0"/>
          </a:p>
          <a:p>
            <a:pPr lvl="5"/>
            <a:r>
              <a:rPr lang="en-US" sz="4000" b="1" dirty="0" smtClean="0"/>
              <a:t>OR</a:t>
            </a:r>
          </a:p>
          <a:p>
            <a:pPr marL="285750" indent="-285750">
              <a:buFont typeface="Arial" panose="020B0604020202020204" pitchFamily="34" charset="0"/>
              <a:buChar char="•"/>
            </a:pPr>
            <a:endParaRPr lang="en-US" sz="1400" dirty="0"/>
          </a:p>
          <a:p>
            <a:pPr marL="3486150" lvl="7" indent="-285750">
              <a:buFont typeface="Arial" panose="020B0604020202020204" pitchFamily="34" charset="0"/>
              <a:buChar char="•"/>
            </a:pPr>
            <a:r>
              <a:rPr lang="en-US" sz="3200" dirty="0" smtClean="0"/>
              <a:t>Two </a:t>
            </a:r>
            <a:r>
              <a:rPr lang="en-US" sz="3200" dirty="0"/>
              <a:t>months go by </a:t>
            </a:r>
            <a:r>
              <a:rPr lang="en-US" sz="3200" dirty="0" smtClean="0"/>
              <a:t>after employee submits resume, and no </a:t>
            </a:r>
            <a:r>
              <a:rPr lang="en-US" sz="3200" dirty="0"/>
              <a:t>response from</a:t>
            </a:r>
          </a:p>
          <a:p>
            <a:r>
              <a:rPr lang="en-US" sz="3200" dirty="0"/>
              <a:t>			 </a:t>
            </a:r>
            <a:r>
              <a:rPr lang="en-US" sz="3200" dirty="0" smtClean="0"/>
              <a:t>       prospective employer showing interest</a:t>
            </a:r>
            <a:endParaRPr lang="en-US"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976" y="1637965"/>
            <a:ext cx="3113342" cy="19952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72" y="4114221"/>
            <a:ext cx="3437869" cy="2152106"/>
          </a:xfrm>
          <a:prstGeom prst="rect">
            <a:avLst/>
          </a:prstGeom>
        </p:spPr>
      </p:pic>
      <p:sp>
        <p:nvSpPr>
          <p:cNvPr id="8" name="TextBox 7"/>
          <p:cNvSpPr txBox="1"/>
          <p:nvPr/>
        </p:nvSpPr>
        <p:spPr>
          <a:xfrm>
            <a:off x="6642847" y="6035495"/>
            <a:ext cx="4874557" cy="461665"/>
          </a:xfrm>
          <a:prstGeom prst="rect">
            <a:avLst/>
          </a:prstGeom>
          <a:noFill/>
        </p:spPr>
        <p:txBody>
          <a:bodyPr wrap="square" rtlCol="0">
            <a:spAutoFit/>
          </a:bodyPr>
          <a:lstStyle/>
          <a:p>
            <a:r>
              <a:rPr lang="en-US" sz="2400" dirty="0" smtClean="0"/>
              <a:t>Section 2635.603, Definitions</a:t>
            </a:r>
            <a:endParaRPr lang="en-US" sz="2400" dirty="0"/>
          </a:p>
        </p:txBody>
      </p:sp>
    </p:spTree>
    <p:extLst>
      <p:ext uri="{BB962C8B-B14F-4D97-AF65-F5344CB8AC3E}">
        <p14:creationId xmlns:p14="http://schemas.microsoft.com/office/powerpoint/2010/main" val="3604561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7738</TotalTime>
  <Words>3297</Words>
  <Application>Microsoft Office PowerPoint</Application>
  <PresentationFormat>Widescreen</PresentationFormat>
  <Paragraphs>197</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Lucida Handwriting</vt:lpstr>
      <vt:lpstr>MV Boli</vt:lpstr>
      <vt:lpstr>Segoe UI Black</vt:lpstr>
      <vt:lpstr>Times New Roman</vt:lpstr>
      <vt:lpstr>Office Theme</vt:lpstr>
      <vt:lpstr>PowerPoint Presentation</vt:lpstr>
      <vt:lpstr>PowerPoint Presentation</vt:lpstr>
      <vt:lpstr>PowerPoint Presentation</vt:lpstr>
      <vt:lpstr>Recusal requirement under Subpart F</vt:lpstr>
      <vt:lpstr>PowerPoint Presentation</vt:lpstr>
      <vt:lpstr>PowerPoint Presentation</vt:lpstr>
      <vt:lpstr>PowerPoint Presentation</vt:lpstr>
      <vt:lpstr>PowerPoint Presentation</vt:lpstr>
      <vt:lpstr>PowerPoint Presentation</vt:lpstr>
    </vt:vector>
  </TitlesOfParts>
  <Company>USOGE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Seeking and Negotiating   Employment</dc:title>
  <dc:creator>Marjie Levine</dc:creator>
  <cp:lastModifiedBy>Michele Worthington</cp:lastModifiedBy>
  <cp:revision>559</cp:revision>
  <dcterms:created xsi:type="dcterms:W3CDTF">2022-07-16T11:04:08Z</dcterms:created>
  <dcterms:modified xsi:type="dcterms:W3CDTF">2023-04-13T16:31:40Z</dcterms:modified>
</cp:coreProperties>
</file>