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60" r:id="rId2"/>
    <p:sldId id="302" r:id="rId3"/>
    <p:sldId id="259" r:id="rId4"/>
    <p:sldId id="303" r:id="rId5"/>
    <p:sldId id="332" r:id="rId6"/>
    <p:sldId id="338" r:id="rId7"/>
    <p:sldId id="358" r:id="rId8"/>
    <p:sldId id="359" r:id="rId9"/>
    <p:sldId id="329" r:id="rId10"/>
    <p:sldId id="333" r:id="rId11"/>
    <p:sldId id="334" r:id="rId12"/>
    <p:sldId id="341" r:id="rId13"/>
    <p:sldId id="361" r:id="rId14"/>
    <p:sldId id="342" r:id="rId15"/>
    <p:sldId id="343" r:id="rId16"/>
    <p:sldId id="335" r:id="rId17"/>
    <p:sldId id="344" r:id="rId18"/>
    <p:sldId id="345" r:id="rId19"/>
    <p:sldId id="346" r:id="rId20"/>
    <p:sldId id="336" r:id="rId21"/>
    <p:sldId id="348" r:id="rId22"/>
    <p:sldId id="349" r:id="rId23"/>
    <p:sldId id="350" r:id="rId24"/>
    <p:sldId id="340" r:id="rId25"/>
    <p:sldId id="323" r:id="rId26"/>
    <p:sldId id="352" r:id="rId27"/>
    <p:sldId id="353" r:id="rId28"/>
    <p:sldId id="355" r:id="rId29"/>
    <p:sldId id="32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9900"/>
    <a:srgbClr val="00CCFF"/>
    <a:srgbClr val="CC00FF"/>
    <a:srgbClr val="6666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55631" autoAdjust="0"/>
  </p:normalViewPr>
  <p:slideViewPr>
    <p:cSldViewPr snapToGrid="0">
      <p:cViewPr varScale="1">
        <p:scale>
          <a:sx n="76" d="100"/>
          <a:sy n="76" d="100"/>
        </p:scale>
        <p:origin x="480" y="84"/>
      </p:cViewPr>
      <p:guideLst/>
    </p:cSldViewPr>
  </p:slideViewPr>
  <p:notesTextViewPr>
    <p:cViewPr>
      <p:scale>
        <a:sx n="150" d="100"/>
        <a:sy n="150" d="100"/>
      </p:scale>
      <p:origin x="0" y="0"/>
    </p:cViewPr>
  </p:notesTextViewPr>
  <p:notesViewPr>
    <p:cSldViewPr snapToGrid="0">
      <p:cViewPr varScale="1">
        <p:scale>
          <a:sx n="89" d="100"/>
          <a:sy n="89" d="100"/>
        </p:scale>
        <p:origin x="379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A07096-2117-44E0-B373-9787E8CC1A15}" type="datetimeFigureOut">
              <a:rPr lang="en-US" smtClean="0"/>
              <a:t>4/13/2023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14CC06-2D45-48CC-B07B-04C0AF5D7DB2}" type="slidenum">
              <a:rPr lang="en-US" smtClean="0"/>
              <a:t>‹#›</a:t>
            </a:fld>
            <a:endParaRPr lang="en-US"/>
          </a:p>
        </p:txBody>
      </p:sp>
    </p:spTree>
    <p:extLst>
      <p:ext uri="{BB962C8B-B14F-4D97-AF65-F5344CB8AC3E}">
        <p14:creationId xmlns:p14="http://schemas.microsoft.com/office/powerpoint/2010/main" val="373694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E92A9-2BE0-47C4-AE34-774F455F8137}"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F8D2B-C67F-4E35-9A72-E52245DDDA16}" type="slidenum">
              <a:rPr lang="en-US" smtClean="0"/>
              <a:t>‹#›</a:t>
            </a:fld>
            <a:endParaRPr lang="en-US"/>
          </a:p>
        </p:txBody>
      </p:sp>
    </p:spTree>
    <p:extLst>
      <p:ext uri="{BB962C8B-B14F-4D97-AF65-F5344CB8AC3E}">
        <p14:creationId xmlns:p14="http://schemas.microsoft.com/office/powerpoint/2010/main" val="284401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FF8D2B-C67F-4E35-9A72-E52245DDDA16}" type="slidenum">
              <a:rPr lang="en-US" smtClean="0"/>
              <a:t>1</a:t>
            </a:fld>
            <a:endParaRPr lang="en-US"/>
          </a:p>
        </p:txBody>
      </p:sp>
    </p:spTree>
    <p:extLst>
      <p:ext uri="{BB962C8B-B14F-4D97-AF65-F5344CB8AC3E}">
        <p14:creationId xmlns:p14="http://schemas.microsoft.com/office/powerpoint/2010/main" val="1656303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10</a:t>
            </a:fld>
            <a:endParaRPr lang="en-US"/>
          </a:p>
        </p:txBody>
      </p:sp>
    </p:spTree>
    <p:extLst>
      <p:ext uri="{BB962C8B-B14F-4D97-AF65-F5344CB8AC3E}">
        <p14:creationId xmlns:p14="http://schemas.microsoft.com/office/powerpoint/2010/main" val="1107481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11</a:t>
            </a:fld>
            <a:endParaRPr lang="en-US"/>
          </a:p>
        </p:txBody>
      </p:sp>
    </p:spTree>
    <p:extLst>
      <p:ext uri="{BB962C8B-B14F-4D97-AF65-F5344CB8AC3E}">
        <p14:creationId xmlns:p14="http://schemas.microsoft.com/office/powerpoint/2010/main" val="921946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12</a:t>
            </a:fld>
            <a:endParaRPr lang="en-US"/>
          </a:p>
        </p:txBody>
      </p:sp>
    </p:spTree>
    <p:extLst>
      <p:ext uri="{BB962C8B-B14F-4D97-AF65-F5344CB8AC3E}">
        <p14:creationId xmlns:p14="http://schemas.microsoft.com/office/powerpoint/2010/main" val="371207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FF8D2B-C67F-4E35-9A72-E52245DDDA16}" type="slidenum">
              <a:rPr lang="en-US" smtClean="0"/>
              <a:t>13</a:t>
            </a:fld>
            <a:endParaRPr lang="en-US"/>
          </a:p>
        </p:txBody>
      </p:sp>
    </p:spTree>
    <p:extLst>
      <p:ext uri="{BB962C8B-B14F-4D97-AF65-F5344CB8AC3E}">
        <p14:creationId xmlns:p14="http://schemas.microsoft.com/office/powerpoint/2010/main" val="1862982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14</a:t>
            </a:fld>
            <a:endParaRPr lang="en-US"/>
          </a:p>
        </p:txBody>
      </p:sp>
    </p:spTree>
    <p:extLst>
      <p:ext uri="{BB962C8B-B14F-4D97-AF65-F5344CB8AC3E}">
        <p14:creationId xmlns:p14="http://schemas.microsoft.com/office/powerpoint/2010/main" val="3200511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15</a:t>
            </a:fld>
            <a:endParaRPr lang="en-US"/>
          </a:p>
        </p:txBody>
      </p:sp>
    </p:spTree>
    <p:extLst>
      <p:ext uri="{BB962C8B-B14F-4D97-AF65-F5344CB8AC3E}">
        <p14:creationId xmlns:p14="http://schemas.microsoft.com/office/powerpoint/2010/main" val="2672440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16</a:t>
            </a:fld>
            <a:endParaRPr lang="en-US"/>
          </a:p>
        </p:txBody>
      </p:sp>
    </p:spTree>
    <p:extLst>
      <p:ext uri="{BB962C8B-B14F-4D97-AF65-F5344CB8AC3E}">
        <p14:creationId xmlns:p14="http://schemas.microsoft.com/office/powerpoint/2010/main" val="3059129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17</a:t>
            </a:fld>
            <a:endParaRPr lang="en-US"/>
          </a:p>
        </p:txBody>
      </p:sp>
    </p:spTree>
    <p:extLst>
      <p:ext uri="{BB962C8B-B14F-4D97-AF65-F5344CB8AC3E}">
        <p14:creationId xmlns:p14="http://schemas.microsoft.com/office/powerpoint/2010/main" val="1429635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18</a:t>
            </a:fld>
            <a:endParaRPr lang="en-US"/>
          </a:p>
        </p:txBody>
      </p:sp>
    </p:spTree>
    <p:extLst>
      <p:ext uri="{BB962C8B-B14F-4D97-AF65-F5344CB8AC3E}">
        <p14:creationId xmlns:p14="http://schemas.microsoft.com/office/powerpoint/2010/main" val="1766240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19</a:t>
            </a:fld>
            <a:endParaRPr lang="en-US"/>
          </a:p>
        </p:txBody>
      </p:sp>
    </p:spTree>
    <p:extLst>
      <p:ext uri="{BB962C8B-B14F-4D97-AF65-F5344CB8AC3E}">
        <p14:creationId xmlns:p14="http://schemas.microsoft.com/office/powerpoint/2010/main" val="378993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2</a:t>
            </a:fld>
            <a:endParaRPr lang="en-US"/>
          </a:p>
        </p:txBody>
      </p:sp>
    </p:spTree>
    <p:extLst>
      <p:ext uri="{BB962C8B-B14F-4D97-AF65-F5344CB8AC3E}">
        <p14:creationId xmlns:p14="http://schemas.microsoft.com/office/powerpoint/2010/main" val="393138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FF8D2B-C67F-4E35-9A72-E52245DDDA16}" type="slidenum">
              <a:rPr lang="en-US" smtClean="0"/>
              <a:t>20</a:t>
            </a:fld>
            <a:endParaRPr lang="en-US"/>
          </a:p>
        </p:txBody>
      </p:sp>
    </p:spTree>
    <p:extLst>
      <p:ext uri="{BB962C8B-B14F-4D97-AF65-F5344CB8AC3E}">
        <p14:creationId xmlns:p14="http://schemas.microsoft.com/office/powerpoint/2010/main" val="1448948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FF8D2B-C67F-4E35-9A72-E52245DDDA16}" type="slidenum">
              <a:rPr lang="en-US" smtClean="0"/>
              <a:t>21</a:t>
            </a:fld>
            <a:endParaRPr lang="en-US"/>
          </a:p>
        </p:txBody>
      </p:sp>
    </p:spTree>
    <p:extLst>
      <p:ext uri="{BB962C8B-B14F-4D97-AF65-F5344CB8AC3E}">
        <p14:creationId xmlns:p14="http://schemas.microsoft.com/office/powerpoint/2010/main" val="1208426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FF8D2B-C67F-4E35-9A72-E52245DDDA16}" type="slidenum">
              <a:rPr lang="en-US" smtClean="0"/>
              <a:t>22</a:t>
            </a:fld>
            <a:endParaRPr lang="en-US"/>
          </a:p>
        </p:txBody>
      </p:sp>
    </p:spTree>
    <p:extLst>
      <p:ext uri="{BB962C8B-B14F-4D97-AF65-F5344CB8AC3E}">
        <p14:creationId xmlns:p14="http://schemas.microsoft.com/office/powerpoint/2010/main" val="846077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FF8D2B-C67F-4E35-9A72-E52245DDDA16}" type="slidenum">
              <a:rPr lang="en-US" smtClean="0"/>
              <a:t>23</a:t>
            </a:fld>
            <a:endParaRPr lang="en-US"/>
          </a:p>
        </p:txBody>
      </p:sp>
    </p:spTree>
    <p:extLst>
      <p:ext uri="{BB962C8B-B14F-4D97-AF65-F5344CB8AC3E}">
        <p14:creationId xmlns:p14="http://schemas.microsoft.com/office/powerpoint/2010/main" val="4274315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24</a:t>
            </a:fld>
            <a:endParaRPr lang="en-US"/>
          </a:p>
        </p:txBody>
      </p:sp>
    </p:spTree>
    <p:extLst>
      <p:ext uri="{BB962C8B-B14F-4D97-AF65-F5344CB8AC3E}">
        <p14:creationId xmlns:p14="http://schemas.microsoft.com/office/powerpoint/2010/main" val="4158557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FF8D2B-C67F-4E35-9A72-E52245DDDA16}" type="slidenum">
              <a:rPr lang="en-US" smtClean="0"/>
              <a:t>25</a:t>
            </a:fld>
            <a:endParaRPr lang="en-US"/>
          </a:p>
        </p:txBody>
      </p:sp>
    </p:spTree>
    <p:extLst>
      <p:ext uri="{BB962C8B-B14F-4D97-AF65-F5344CB8AC3E}">
        <p14:creationId xmlns:p14="http://schemas.microsoft.com/office/powerpoint/2010/main" val="2833884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FF8D2B-C67F-4E35-9A72-E52245DDDA16}" type="slidenum">
              <a:rPr lang="en-US" smtClean="0"/>
              <a:t>26</a:t>
            </a:fld>
            <a:endParaRPr lang="en-US"/>
          </a:p>
        </p:txBody>
      </p:sp>
    </p:spTree>
    <p:extLst>
      <p:ext uri="{BB962C8B-B14F-4D97-AF65-F5344CB8AC3E}">
        <p14:creationId xmlns:p14="http://schemas.microsoft.com/office/powerpoint/2010/main" val="3693860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FF8D2B-C67F-4E35-9A72-E52245DDDA16}" type="slidenum">
              <a:rPr lang="en-US" smtClean="0"/>
              <a:t>27</a:t>
            </a:fld>
            <a:endParaRPr lang="en-US"/>
          </a:p>
        </p:txBody>
      </p:sp>
    </p:spTree>
    <p:extLst>
      <p:ext uri="{BB962C8B-B14F-4D97-AF65-F5344CB8AC3E}">
        <p14:creationId xmlns:p14="http://schemas.microsoft.com/office/powerpoint/2010/main" val="2877629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FF8D2B-C67F-4E35-9A72-E52245DDDA16}" type="slidenum">
              <a:rPr lang="en-US" smtClean="0"/>
              <a:t>28</a:t>
            </a:fld>
            <a:endParaRPr lang="en-US"/>
          </a:p>
        </p:txBody>
      </p:sp>
    </p:spTree>
    <p:extLst>
      <p:ext uri="{BB962C8B-B14F-4D97-AF65-F5344CB8AC3E}">
        <p14:creationId xmlns:p14="http://schemas.microsoft.com/office/powerpoint/2010/main" val="811808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29</a:t>
            </a:fld>
            <a:endParaRPr lang="en-US"/>
          </a:p>
        </p:txBody>
      </p:sp>
    </p:spTree>
    <p:extLst>
      <p:ext uri="{BB962C8B-B14F-4D97-AF65-F5344CB8AC3E}">
        <p14:creationId xmlns:p14="http://schemas.microsoft.com/office/powerpoint/2010/main" val="321189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FF8D2B-C67F-4E35-9A72-E52245DDDA16}" type="slidenum">
              <a:rPr lang="en-US" smtClean="0"/>
              <a:t>3</a:t>
            </a:fld>
            <a:endParaRPr lang="en-US"/>
          </a:p>
        </p:txBody>
      </p:sp>
    </p:spTree>
    <p:extLst>
      <p:ext uri="{BB962C8B-B14F-4D97-AF65-F5344CB8AC3E}">
        <p14:creationId xmlns:p14="http://schemas.microsoft.com/office/powerpoint/2010/main" val="394046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4</a:t>
            </a:fld>
            <a:endParaRPr lang="en-US"/>
          </a:p>
        </p:txBody>
      </p:sp>
    </p:spTree>
    <p:extLst>
      <p:ext uri="{BB962C8B-B14F-4D97-AF65-F5344CB8AC3E}">
        <p14:creationId xmlns:p14="http://schemas.microsoft.com/office/powerpoint/2010/main" val="651683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5</a:t>
            </a:fld>
            <a:endParaRPr lang="en-US"/>
          </a:p>
        </p:txBody>
      </p:sp>
    </p:spTree>
    <p:extLst>
      <p:ext uri="{BB962C8B-B14F-4D97-AF65-F5344CB8AC3E}">
        <p14:creationId xmlns:p14="http://schemas.microsoft.com/office/powerpoint/2010/main" val="879200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6</a:t>
            </a:fld>
            <a:endParaRPr lang="en-US"/>
          </a:p>
        </p:txBody>
      </p:sp>
    </p:spTree>
    <p:extLst>
      <p:ext uri="{BB962C8B-B14F-4D97-AF65-F5344CB8AC3E}">
        <p14:creationId xmlns:p14="http://schemas.microsoft.com/office/powerpoint/2010/main" val="1148714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FF8D2B-C67F-4E35-9A72-E52245DDDA16}" type="slidenum">
              <a:rPr lang="en-US" smtClean="0"/>
              <a:t>7</a:t>
            </a:fld>
            <a:endParaRPr lang="en-US"/>
          </a:p>
        </p:txBody>
      </p:sp>
    </p:spTree>
    <p:extLst>
      <p:ext uri="{BB962C8B-B14F-4D97-AF65-F5344CB8AC3E}">
        <p14:creationId xmlns:p14="http://schemas.microsoft.com/office/powerpoint/2010/main" val="3724916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8</a:t>
            </a:fld>
            <a:endParaRPr lang="en-US"/>
          </a:p>
        </p:txBody>
      </p:sp>
    </p:spTree>
    <p:extLst>
      <p:ext uri="{BB962C8B-B14F-4D97-AF65-F5344CB8AC3E}">
        <p14:creationId xmlns:p14="http://schemas.microsoft.com/office/powerpoint/2010/main" val="1789273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92FF8D2B-C67F-4E35-9A72-E52245DDDA16}" type="slidenum">
              <a:rPr lang="en-US" smtClean="0"/>
              <a:t>9</a:t>
            </a:fld>
            <a:endParaRPr lang="en-US"/>
          </a:p>
        </p:txBody>
      </p:sp>
    </p:spTree>
    <p:extLst>
      <p:ext uri="{BB962C8B-B14F-4D97-AF65-F5344CB8AC3E}">
        <p14:creationId xmlns:p14="http://schemas.microsoft.com/office/powerpoint/2010/main" val="2525821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6957B6-DD50-419B-A03A-9E64C429B985}"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358569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6957B6-DD50-419B-A03A-9E64C429B985}"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373476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6957B6-DD50-419B-A03A-9E64C429B985}"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141479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6957B6-DD50-419B-A03A-9E64C429B985}"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370822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6957B6-DD50-419B-A03A-9E64C429B985}"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3806973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6957B6-DD50-419B-A03A-9E64C429B985}"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29362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6957B6-DD50-419B-A03A-9E64C429B985}"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1762529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6957B6-DD50-419B-A03A-9E64C429B985}"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422253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957B6-DD50-419B-A03A-9E64C429B985}"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2648927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957B6-DD50-419B-A03A-9E64C429B985}"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197993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957B6-DD50-419B-A03A-9E64C429B985}"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76816-4687-47E6-8BFC-510B046CAE2B}" type="slidenum">
              <a:rPr lang="en-US" smtClean="0"/>
              <a:t>‹#›</a:t>
            </a:fld>
            <a:endParaRPr lang="en-US"/>
          </a:p>
        </p:txBody>
      </p:sp>
    </p:spTree>
    <p:extLst>
      <p:ext uri="{BB962C8B-B14F-4D97-AF65-F5344CB8AC3E}">
        <p14:creationId xmlns:p14="http://schemas.microsoft.com/office/powerpoint/2010/main" val="6061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957B6-DD50-419B-A03A-9E64C429B985}" type="datetimeFigureOut">
              <a:rPr lang="en-US" smtClean="0"/>
              <a:t>4/13/2023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76816-4687-47E6-8BFC-510B046CAE2B}" type="slidenum">
              <a:rPr lang="en-US" smtClean="0"/>
              <a:t>‹#›</a:t>
            </a:fld>
            <a:endParaRPr lang="en-US"/>
          </a:p>
        </p:txBody>
      </p:sp>
    </p:spTree>
    <p:extLst>
      <p:ext uri="{BB962C8B-B14F-4D97-AF65-F5344CB8AC3E}">
        <p14:creationId xmlns:p14="http://schemas.microsoft.com/office/powerpoint/2010/main" val="3489302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hyperlink" Target="mailto:mlevine@oge.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71447"/>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8609" t="4822" r="189" b="16478"/>
          <a:stretch/>
        </p:blipFill>
        <p:spPr>
          <a:xfrm>
            <a:off x="448235" y="329453"/>
            <a:ext cx="11295529" cy="6212540"/>
          </a:xfrm>
          <a:prstGeom prst="rect">
            <a:avLst/>
          </a:prstGeom>
        </p:spPr>
      </p:pic>
      <p:sp>
        <p:nvSpPr>
          <p:cNvPr id="13" name="Rectangle 12"/>
          <p:cNvSpPr/>
          <p:nvPr/>
        </p:nvSpPr>
        <p:spPr>
          <a:xfrm>
            <a:off x="3646356" y="1273974"/>
            <a:ext cx="4846648" cy="4924425"/>
          </a:xfrm>
          <a:prstGeom prst="rect">
            <a:avLst/>
          </a:prstGeom>
        </p:spPr>
        <p:txBody>
          <a:bodyPr wrap="square">
            <a:spAutoFit/>
          </a:bodyPr>
          <a:lstStyle/>
          <a:p>
            <a:pPr algn="ctr"/>
            <a:r>
              <a:rPr lang="en-US" sz="5300" b="1" dirty="0"/>
              <a:t>Seeking </a:t>
            </a:r>
            <a:endParaRPr lang="en-US" sz="5300" b="1" dirty="0" smtClean="0"/>
          </a:p>
          <a:p>
            <a:pPr algn="ctr"/>
            <a:r>
              <a:rPr lang="en-US" sz="5300" b="1" dirty="0" smtClean="0"/>
              <a:t>(&amp; Negotiating)</a:t>
            </a:r>
            <a:endParaRPr lang="en-US" sz="5300" b="1" dirty="0"/>
          </a:p>
          <a:p>
            <a:pPr algn="ctr"/>
            <a:r>
              <a:rPr lang="en-US" sz="5300" b="1" dirty="0"/>
              <a:t>Employment</a:t>
            </a:r>
          </a:p>
          <a:p>
            <a:pPr algn="ctr"/>
            <a:endParaRPr lang="en-US" sz="3600" b="1" dirty="0"/>
          </a:p>
          <a:p>
            <a:pPr algn="ctr"/>
            <a:r>
              <a:rPr lang="en-US" sz="3600" b="1" dirty="0"/>
              <a:t>OGE Standards </a:t>
            </a:r>
          </a:p>
          <a:p>
            <a:pPr algn="ctr"/>
            <a:r>
              <a:rPr lang="en-US" sz="3600" b="1" dirty="0"/>
              <a:t>of </a:t>
            </a:r>
            <a:r>
              <a:rPr lang="en-US" sz="3600" b="1" dirty="0" smtClean="0"/>
              <a:t>Ethical Conduct</a:t>
            </a:r>
          </a:p>
          <a:p>
            <a:pPr algn="ctr"/>
            <a:r>
              <a:rPr lang="en-US" sz="3600" b="1" dirty="0" smtClean="0"/>
              <a:t>Training</a:t>
            </a:r>
            <a:endParaRPr lang="en-US" sz="3600" b="1" dirty="0"/>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18207" r="16281" b="5849"/>
          <a:stretch/>
        </p:blipFill>
        <p:spPr>
          <a:xfrm rot="511384">
            <a:off x="8519398" y="2133610"/>
            <a:ext cx="2984101" cy="2986566"/>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9223">
            <a:off x="1247884" y="1393927"/>
            <a:ext cx="2911404" cy="2925136"/>
          </a:xfrm>
          <a:prstGeom prst="rect">
            <a:avLst/>
          </a:prstGeom>
        </p:spPr>
      </p:pic>
      <p:sp>
        <p:nvSpPr>
          <p:cNvPr id="20" name="Rectangle 19"/>
          <p:cNvSpPr/>
          <p:nvPr/>
        </p:nvSpPr>
        <p:spPr>
          <a:xfrm>
            <a:off x="8911743" y="2923488"/>
            <a:ext cx="2107249" cy="1446550"/>
          </a:xfrm>
          <a:prstGeom prst="rect">
            <a:avLst/>
          </a:prstGeom>
        </p:spPr>
        <p:txBody>
          <a:bodyPr wrap="square">
            <a:spAutoFit/>
          </a:bodyPr>
          <a:lstStyle/>
          <a:p>
            <a:pPr algn="ctr"/>
            <a:r>
              <a:rPr lang="en-US" sz="4400" b="1" dirty="0" smtClean="0"/>
              <a:t>Debrief</a:t>
            </a:r>
          </a:p>
          <a:p>
            <a:pPr algn="ctr"/>
            <a:r>
              <a:rPr lang="en-US" sz="4400" b="1" dirty="0" smtClean="0"/>
              <a:t>Part 1</a:t>
            </a:r>
            <a:endParaRPr lang="en-US" sz="4400" b="1" dirty="0"/>
          </a:p>
        </p:txBody>
      </p:sp>
      <p:sp>
        <p:nvSpPr>
          <p:cNvPr id="21" name="Rectangle 20"/>
          <p:cNvSpPr/>
          <p:nvPr/>
        </p:nvSpPr>
        <p:spPr>
          <a:xfrm rot="525547">
            <a:off x="1622199" y="2157890"/>
            <a:ext cx="2162772" cy="1446550"/>
          </a:xfrm>
          <a:prstGeom prst="rect">
            <a:avLst/>
          </a:prstGeom>
        </p:spPr>
        <p:txBody>
          <a:bodyPr wrap="none">
            <a:spAutoFit/>
          </a:bodyPr>
          <a:lstStyle/>
          <a:p>
            <a:pPr algn="ctr"/>
            <a:r>
              <a:rPr lang="en-US" sz="4400" b="1" dirty="0"/>
              <a:t>Subpart </a:t>
            </a:r>
          </a:p>
          <a:p>
            <a:pPr algn="ctr"/>
            <a:r>
              <a:rPr lang="en-US" sz="4400" b="1" dirty="0" smtClean="0"/>
              <a:t>F</a:t>
            </a:r>
            <a:endParaRPr lang="en-US" sz="4400" dirty="0"/>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27256">
            <a:off x="525153" y="5042955"/>
            <a:ext cx="1399268" cy="1443588"/>
          </a:xfrm>
          <a:prstGeom prst="rect">
            <a:avLst/>
          </a:prstGeom>
        </p:spPr>
      </p:pic>
      <p:sp>
        <p:nvSpPr>
          <p:cNvPr id="24" name="Rectangle 23"/>
          <p:cNvSpPr/>
          <p:nvPr/>
        </p:nvSpPr>
        <p:spPr>
          <a:xfrm>
            <a:off x="768911" y="5287695"/>
            <a:ext cx="910444" cy="954107"/>
          </a:xfrm>
          <a:prstGeom prst="rect">
            <a:avLst/>
          </a:prstGeom>
        </p:spPr>
        <p:txBody>
          <a:bodyPr wrap="square">
            <a:spAutoFit/>
          </a:bodyPr>
          <a:lstStyle/>
          <a:p>
            <a:r>
              <a:rPr lang="en-US" sz="2800" b="1" dirty="0">
                <a:solidFill>
                  <a:srgbClr val="0066FF"/>
                </a:solidFill>
              </a:rPr>
              <a:t>OGE </a:t>
            </a:r>
          </a:p>
          <a:p>
            <a:r>
              <a:rPr lang="en-US" sz="2800" b="1" dirty="0" smtClean="0">
                <a:solidFill>
                  <a:srgbClr val="0066FF"/>
                </a:solidFill>
              </a:rPr>
              <a:t>2023</a:t>
            </a:r>
            <a:endParaRPr lang="en-US" sz="2800" b="1" dirty="0">
              <a:solidFill>
                <a:srgbClr val="0066FF"/>
              </a:solidFill>
            </a:endParaRPr>
          </a:p>
        </p:txBody>
      </p:sp>
    </p:spTree>
    <p:extLst>
      <p:ext uri="{BB962C8B-B14F-4D97-AF65-F5344CB8AC3E}">
        <p14:creationId xmlns:p14="http://schemas.microsoft.com/office/powerpoint/2010/main" val="2354971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7158" y="405626"/>
            <a:ext cx="11100391" cy="923330"/>
          </a:xfrm>
          <a:prstGeom prst="rect">
            <a:avLst/>
          </a:prstGeom>
          <a:noFill/>
        </p:spPr>
        <p:txBody>
          <a:bodyPr wrap="square" rtlCol="0">
            <a:spAutoFit/>
          </a:bodyPr>
          <a:lstStyle/>
          <a:p>
            <a:pPr algn="ctr"/>
            <a:r>
              <a:rPr lang="en-US" sz="5200" dirty="0"/>
              <a:t>“Seeking”/Recusal </a:t>
            </a:r>
            <a:r>
              <a:rPr lang="en-US" sz="5200" dirty="0" smtClean="0"/>
              <a:t>begins </a:t>
            </a:r>
            <a:r>
              <a:rPr lang="en-US" sz="5200" dirty="0"/>
              <a:t>when</a:t>
            </a:r>
            <a:r>
              <a:rPr lang="en-US" sz="5200" dirty="0" smtClean="0"/>
              <a:t>…</a:t>
            </a:r>
            <a:endParaRPr lang="en-US" sz="5200" dirty="0"/>
          </a:p>
        </p:txBody>
      </p:sp>
      <p:sp>
        <p:nvSpPr>
          <p:cNvPr id="7" name="TextBox 6"/>
          <p:cNvSpPr txBox="1"/>
          <p:nvPr/>
        </p:nvSpPr>
        <p:spPr>
          <a:xfrm>
            <a:off x="648237" y="1627812"/>
            <a:ext cx="10887740" cy="426270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Employee makes an </a:t>
            </a:r>
            <a:r>
              <a:rPr lang="en-US" sz="2800" b="1" dirty="0" smtClean="0">
                <a:solidFill>
                  <a:srgbClr val="FF0000"/>
                </a:solidFill>
              </a:rPr>
              <a:t>unsolicited communication </a:t>
            </a:r>
          </a:p>
          <a:p>
            <a:r>
              <a:rPr lang="en-US" sz="2800" dirty="0" smtClean="0"/>
              <a:t>to prospective employer or intermediary about possible </a:t>
            </a:r>
          </a:p>
          <a:p>
            <a:r>
              <a:rPr lang="en-US" sz="2800" dirty="0" smtClean="0"/>
              <a:t>employment, unless only requesting job application</a:t>
            </a:r>
          </a:p>
          <a:p>
            <a:pPr marL="285750" indent="-285750">
              <a:buFont typeface="Arial" panose="020B0604020202020204" pitchFamily="34" charset="0"/>
              <a:buChar char="•"/>
            </a:pPr>
            <a:endParaRPr lang="en-US" sz="2900" dirty="0" smtClean="0"/>
          </a:p>
          <a:p>
            <a:pPr marL="285750" indent="-285750">
              <a:buFont typeface="Arial" panose="020B0604020202020204" pitchFamily="34" charset="0"/>
              <a:buChar char="•"/>
            </a:pPr>
            <a:r>
              <a:rPr lang="en-US" sz="2800" dirty="0"/>
              <a:t>Prospective employer or </a:t>
            </a:r>
            <a:r>
              <a:rPr lang="en-US" sz="2800" dirty="0" smtClean="0"/>
              <a:t>intermediary </a:t>
            </a:r>
          </a:p>
          <a:p>
            <a:r>
              <a:rPr lang="en-US" sz="2800" dirty="0" smtClean="0"/>
              <a:t>makes </a:t>
            </a:r>
            <a:r>
              <a:rPr lang="en-US" sz="2800" b="1" dirty="0" smtClean="0">
                <a:solidFill>
                  <a:srgbClr val="FF0000"/>
                </a:solidFill>
              </a:rPr>
              <a:t>unsolicited communication</a:t>
            </a:r>
            <a:r>
              <a:rPr lang="en-US" sz="2800" dirty="0"/>
              <a:t> </a:t>
            </a:r>
            <a:r>
              <a:rPr lang="en-US" sz="2800" dirty="0" smtClean="0"/>
              <a:t>to </a:t>
            </a:r>
          </a:p>
          <a:p>
            <a:r>
              <a:rPr lang="en-US" sz="2800" dirty="0" smtClean="0"/>
              <a:t>employee </a:t>
            </a:r>
            <a:r>
              <a:rPr lang="en-US" sz="2800" dirty="0"/>
              <a:t>about </a:t>
            </a:r>
            <a:r>
              <a:rPr lang="en-US" sz="2800" dirty="0" smtClean="0"/>
              <a:t>possible employment</a:t>
            </a:r>
          </a:p>
          <a:p>
            <a:r>
              <a:rPr lang="en-US" sz="2800" dirty="0" smtClean="0"/>
              <a:t>AND employee makes a response </a:t>
            </a:r>
          </a:p>
          <a:p>
            <a:r>
              <a:rPr lang="en-US" sz="2800" dirty="0" smtClean="0"/>
              <a:t>other </a:t>
            </a:r>
            <a:r>
              <a:rPr lang="en-US" sz="2800" dirty="0"/>
              <a:t>than </a:t>
            </a:r>
            <a:r>
              <a:rPr lang="en-US" sz="2800" dirty="0" smtClean="0"/>
              <a:t>rejection</a:t>
            </a:r>
            <a:endParaRPr lang="en-US" sz="2800" dirty="0"/>
          </a:p>
          <a:p>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4849" y="1080142"/>
            <a:ext cx="2795412" cy="318695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505" y="3858957"/>
            <a:ext cx="5381492" cy="2766029"/>
          </a:xfrm>
          <a:prstGeom prst="rect">
            <a:avLst/>
          </a:prstGeom>
        </p:spPr>
      </p:pic>
      <p:sp>
        <p:nvSpPr>
          <p:cNvPr id="13" name="TextBox 12"/>
          <p:cNvSpPr txBox="1"/>
          <p:nvPr/>
        </p:nvSpPr>
        <p:spPr>
          <a:xfrm>
            <a:off x="6639428" y="3993384"/>
            <a:ext cx="2204373" cy="861774"/>
          </a:xfrm>
          <a:prstGeom prst="rect">
            <a:avLst/>
          </a:prstGeom>
          <a:noFill/>
        </p:spPr>
        <p:txBody>
          <a:bodyPr wrap="square" rtlCol="0">
            <a:spAutoFit/>
          </a:bodyPr>
          <a:lstStyle/>
          <a:p>
            <a:r>
              <a:rPr lang="en-US" sz="2500" dirty="0" smtClean="0">
                <a:solidFill>
                  <a:schemeClr val="bg1"/>
                </a:solidFill>
              </a:rPr>
              <a:t>Sounds interesting!</a:t>
            </a:r>
            <a:endParaRPr lang="en-US" sz="2500" dirty="0">
              <a:solidFill>
                <a:schemeClr val="bg1"/>
              </a:solidFill>
            </a:endParaRPr>
          </a:p>
        </p:txBody>
      </p:sp>
      <p:sp>
        <p:nvSpPr>
          <p:cNvPr id="8" name="TextBox 7"/>
          <p:cNvSpPr txBox="1"/>
          <p:nvPr/>
        </p:nvSpPr>
        <p:spPr>
          <a:xfrm>
            <a:off x="648237" y="6107758"/>
            <a:ext cx="4874557" cy="461665"/>
          </a:xfrm>
          <a:prstGeom prst="rect">
            <a:avLst/>
          </a:prstGeom>
          <a:noFill/>
        </p:spPr>
        <p:txBody>
          <a:bodyPr wrap="square" rtlCol="0">
            <a:spAutoFit/>
          </a:bodyPr>
          <a:lstStyle/>
          <a:p>
            <a:r>
              <a:rPr lang="en-US" sz="2400" dirty="0"/>
              <a:t>Section 2635.603, Definitions</a:t>
            </a:r>
          </a:p>
        </p:txBody>
      </p:sp>
    </p:spTree>
    <p:extLst>
      <p:ext uri="{BB962C8B-B14F-4D97-AF65-F5344CB8AC3E}">
        <p14:creationId xmlns:p14="http://schemas.microsoft.com/office/powerpoint/2010/main" val="1087970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80269796"/>
              </p:ext>
            </p:extLst>
          </p:nvPr>
        </p:nvGraphicFramePr>
        <p:xfrm>
          <a:off x="807108" y="1371601"/>
          <a:ext cx="10601642" cy="4899100"/>
        </p:xfrm>
        <a:graphic>
          <a:graphicData uri="http://schemas.openxmlformats.org/drawingml/2006/table">
            <a:tbl>
              <a:tblPr firstRow="1" firstCol="1" bandRow="1"/>
              <a:tblGrid>
                <a:gridCol w="8162014"/>
                <a:gridCol w="1179871"/>
                <a:gridCol w="1259757"/>
              </a:tblGrid>
              <a:tr h="920380">
                <a:tc rowSpan="2">
                  <a:txBody>
                    <a:bodyPr/>
                    <a:lstStyle/>
                    <a:p>
                      <a:pPr marL="0" marR="0">
                        <a:lnSpc>
                          <a:spcPct val="107000"/>
                        </a:lnSpc>
                        <a:spcBef>
                          <a:spcPts val="0"/>
                        </a:spcBef>
                        <a:spcAft>
                          <a:spcPts val="0"/>
                        </a:spcAft>
                      </a:pPr>
                      <a:r>
                        <a:rPr lang="en-US" sz="2800" dirty="0">
                          <a:effectLst/>
                        </a:rPr>
                        <a:t> </a:t>
                      </a:r>
                      <a:endParaRPr lang="en-US" sz="2800" dirty="0" smtClean="0">
                        <a:effectLst/>
                      </a:endParaRPr>
                    </a:p>
                    <a:p>
                      <a:pPr marL="0" marR="0" algn="ctr">
                        <a:lnSpc>
                          <a:spcPct val="107000"/>
                        </a:lnSpc>
                        <a:spcBef>
                          <a:spcPts val="0"/>
                        </a:spcBef>
                        <a:spcAft>
                          <a:spcPts val="0"/>
                        </a:spcAft>
                      </a:pPr>
                      <a:r>
                        <a:rPr lang="en-US" sz="2800" b="1" dirty="0" smtClean="0">
                          <a:effectLst/>
                        </a:rPr>
                        <a:t>Employee’s job search activity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gridSpan="2">
                  <a:txBody>
                    <a:bodyPr/>
                    <a:lstStyle/>
                    <a:p>
                      <a:pPr marL="0" marR="0" algn="ctr">
                        <a:lnSpc>
                          <a:spcPct val="107000"/>
                        </a:lnSpc>
                        <a:spcBef>
                          <a:spcPts val="0"/>
                        </a:spcBef>
                        <a:spcAft>
                          <a:spcPts val="0"/>
                        </a:spcAft>
                      </a:pPr>
                      <a:r>
                        <a:rPr lang="en-US" sz="2800" b="1" dirty="0" smtClean="0">
                          <a:effectLst/>
                        </a:rPr>
                        <a:t>Seeking </a:t>
                      </a:r>
                      <a:r>
                        <a:rPr lang="en-US" sz="2800" b="1" dirty="0">
                          <a:effectLst/>
                        </a:rPr>
                        <a:t>Employment</a:t>
                      </a:r>
                      <a:r>
                        <a:rPr lang="en-US" sz="2800" b="1" dirty="0" smtClean="0">
                          <a:effectLst/>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hMerge="1">
                  <a:txBody>
                    <a:bodyPr/>
                    <a:lstStyle/>
                    <a:p>
                      <a:endParaRPr lang="en-US"/>
                    </a:p>
                  </a:txBody>
                  <a:tcPr/>
                </a:tc>
              </a:tr>
              <a:tr h="244742">
                <a:tc vMerge="1">
                  <a:txBody>
                    <a:bodyPr/>
                    <a:lstStyle/>
                    <a:p>
                      <a:endParaRPr lang="en-US"/>
                    </a:p>
                  </a:txBody>
                  <a:tcPr/>
                </a:tc>
                <a:tc>
                  <a:txBody>
                    <a:bodyPr/>
                    <a:lstStyle/>
                    <a:p>
                      <a:pPr marL="0" marR="0" algn="ctr">
                        <a:lnSpc>
                          <a:spcPct val="107000"/>
                        </a:lnSpc>
                        <a:spcBef>
                          <a:spcPts val="0"/>
                        </a:spcBef>
                        <a:spcAft>
                          <a:spcPts val="0"/>
                        </a:spcAft>
                      </a:pPr>
                      <a:r>
                        <a:rPr lang="en-US" sz="2800" b="1" dirty="0">
                          <a:effectLst/>
                        </a:rPr>
                        <a:t>Yes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2800" b="1" dirty="0">
                          <a:effectLst/>
                        </a:rPr>
                        <a:t>No</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67141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dirty="0" smtClean="0">
                          <a:effectLst/>
                          <a:latin typeface="+mn-lt"/>
                        </a:rPr>
                        <a:t>(1)</a:t>
                      </a:r>
                      <a:r>
                        <a:rPr lang="en-US" sz="2400" baseline="0" dirty="0" smtClean="0">
                          <a:effectLst/>
                          <a:latin typeface="+mn-lt"/>
                        </a:rPr>
                        <a:t> </a:t>
                      </a:r>
                      <a:r>
                        <a:rPr lang="en-US" sz="2400" dirty="0" smtClean="0">
                          <a:effectLst/>
                          <a:latin typeface="+mn-lt"/>
                        </a:rPr>
                        <a:t>DOT employee sends their resume to a self-driving car company.</a:t>
                      </a:r>
                      <a:endParaRPr lang="en-US" sz="2400" strike="sngStrike"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strike="sngStrike"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2400" strike="noStrike"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a:lnSpc>
                          <a:spcPct val="107000"/>
                        </a:lnSpc>
                        <a:spcBef>
                          <a:spcPts val="0"/>
                        </a:spcBef>
                        <a:spcAft>
                          <a:spcPts val="0"/>
                        </a:spcAft>
                      </a:pPr>
                      <a:r>
                        <a:rPr lang="en-US" sz="2400" dirty="0" smtClean="0">
                          <a:effectLst/>
                          <a:latin typeface="+mn-lt"/>
                        </a:rPr>
                        <a:t>(2) DOT employee</a:t>
                      </a:r>
                      <a:r>
                        <a:rPr lang="en-US" sz="2400" baseline="0" dirty="0" smtClean="0">
                          <a:effectLst/>
                          <a:latin typeface="+mn-lt"/>
                        </a:rPr>
                        <a:t> emails their friend who works at a self-driving car company, and asks if the friend is aware of any job openings at the company.  DOT employee does not attach a resume.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smtClean="0">
                          <a:effectLst/>
                          <a:latin typeface="+mn-lt"/>
                        </a:rPr>
                        <a:t>       </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a:lnSpc>
                          <a:spcPct val="107000"/>
                        </a:lnSpc>
                        <a:spcBef>
                          <a:spcPts val="0"/>
                        </a:spcBef>
                        <a:spcAft>
                          <a:spcPts val="0"/>
                        </a:spcAft>
                      </a:pPr>
                      <a:r>
                        <a:rPr lang="en-US" sz="2400" kern="1200" dirty="0" smtClean="0">
                          <a:effectLst/>
                          <a:latin typeface="+mn-lt"/>
                        </a:rPr>
                        <a:t>(3) DOT employee posts on social media that they are looking for jobs with companies involved in the development</a:t>
                      </a:r>
                      <a:r>
                        <a:rPr lang="en-US" sz="2400" kern="1200" baseline="0" dirty="0" smtClean="0">
                          <a:effectLst/>
                          <a:latin typeface="+mn-lt"/>
                        </a:rPr>
                        <a:t> of</a:t>
                      </a:r>
                      <a:r>
                        <a:rPr lang="en-US" sz="2400" kern="1200" dirty="0" smtClean="0">
                          <a:effectLst/>
                          <a:latin typeface="+mn-lt"/>
                        </a:rPr>
                        <a:t> self-driving cars, and they would appreciate hearing from contacts about any opportunities.  They attach their resume to</a:t>
                      </a:r>
                      <a:r>
                        <a:rPr lang="en-US" sz="2400" kern="1200" baseline="0" dirty="0" smtClean="0">
                          <a:effectLst/>
                          <a:latin typeface="+mn-lt"/>
                        </a:rPr>
                        <a:t> the post</a:t>
                      </a:r>
                      <a:r>
                        <a:rPr lang="en-US" sz="2400" kern="1200" dirty="0" smtClean="0">
                          <a:effectLst/>
                          <a:latin typeface="+mn-lt"/>
                        </a:rPr>
                        <a:t>.</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TextBox 3"/>
          <p:cNvSpPr txBox="1"/>
          <p:nvPr/>
        </p:nvSpPr>
        <p:spPr>
          <a:xfrm>
            <a:off x="3158501" y="445700"/>
            <a:ext cx="7794452" cy="646331"/>
          </a:xfrm>
          <a:prstGeom prst="rect">
            <a:avLst/>
          </a:prstGeom>
          <a:noFill/>
        </p:spPr>
        <p:txBody>
          <a:bodyPr wrap="square" rtlCol="0">
            <a:spAutoFit/>
          </a:bodyPr>
          <a:lstStyle/>
          <a:p>
            <a:r>
              <a:rPr lang="en-US" sz="3600" b="1" dirty="0" smtClean="0"/>
              <a:t>Exercise 4: Seeking Employment?</a:t>
            </a:r>
            <a:endParaRPr lang="en-US" sz="36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0347" y="226994"/>
            <a:ext cx="1542801" cy="1025320"/>
          </a:xfrm>
          <a:prstGeom prst="rect">
            <a:avLst/>
          </a:prstGeom>
        </p:spPr>
      </p:pic>
    </p:spTree>
    <p:extLst>
      <p:ext uri="{BB962C8B-B14F-4D97-AF65-F5344CB8AC3E}">
        <p14:creationId xmlns:p14="http://schemas.microsoft.com/office/powerpoint/2010/main" val="2226744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47899638"/>
              </p:ext>
            </p:extLst>
          </p:nvPr>
        </p:nvGraphicFramePr>
        <p:xfrm>
          <a:off x="792360" y="1371600"/>
          <a:ext cx="10601642" cy="4899100"/>
        </p:xfrm>
        <a:graphic>
          <a:graphicData uri="http://schemas.openxmlformats.org/drawingml/2006/table">
            <a:tbl>
              <a:tblPr firstRow="1" firstCol="1" bandRow="1"/>
              <a:tblGrid>
                <a:gridCol w="8162014"/>
                <a:gridCol w="1179871"/>
                <a:gridCol w="1259757"/>
              </a:tblGrid>
              <a:tr h="920380">
                <a:tc rowSpan="2">
                  <a:txBody>
                    <a:bodyPr/>
                    <a:lstStyle/>
                    <a:p>
                      <a:pPr marL="0" marR="0">
                        <a:lnSpc>
                          <a:spcPct val="107000"/>
                        </a:lnSpc>
                        <a:spcBef>
                          <a:spcPts val="0"/>
                        </a:spcBef>
                        <a:spcAft>
                          <a:spcPts val="0"/>
                        </a:spcAft>
                      </a:pPr>
                      <a:r>
                        <a:rPr lang="en-US" sz="2800" dirty="0">
                          <a:effectLst/>
                        </a:rPr>
                        <a:t> </a:t>
                      </a:r>
                      <a:endParaRPr lang="en-US" sz="2800" dirty="0" smtClean="0">
                        <a:effectLst/>
                      </a:endParaRPr>
                    </a:p>
                    <a:p>
                      <a:pPr marL="0" marR="0" algn="ctr">
                        <a:lnSpc>
                          <a:spcPct val="107000"/>
                        </a:lnSpc>
                        <a:spcBef>
                          <a:spcPts val="0"/>
                        </a:spcBef>
                        <a:spcAft>
                          <a:spcPts val="0"/>
                        </a:spcAft>
                      </a:pPr>
                      <a:r>
                        <a:rPr lang="en-US" sz="2800" b="1" dirty="0" smtClean="0">
                          <a:effectLst/>
                        </a:rPr>
                        <a:t>Employee’s job search activity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gridSpan="2">
                  <a:txBody>
                    <a:bodyPr/>
                    <a:lstStyle/>
                    <a:p>
                      <a:pPr marL="0" marR="0" algn="ctr">
                        <a:lnSpc>
                          <a:spcPct val="107000"/>
                        </a:lnSpc>
                        <a:spcBef>
                          <a:spcPts val="0"/>
                        </a:spcBef>
                        <a:spcAft>
                          <a:spcPts val="0"/>
                        </a:spcAft>
                      </a:pPr>
                      <a:r>
                        <a:rPr lang="en-US" sz="2800" b="1" dirty="0" smtClean="0">
                          <a:effectLst/>
                        </a:rPr>
                        <a:t>Seeking </a:t>
                      </a:r>
                      <a:r>
                        <a:rPr lang="en-US" sz="2800" b="1" dirty="0">
                          <a:effectLst/>
                        </a:rPr>
                        <a:t>Employment</a:t>
                      </a:r>
                      <a:r>
                        <a:rPr lang="en-US" sz="2800" b="1" dirty="0" smtClean="0">
                          <a:effectLst/>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hMerge="1">
                  <a:txBody>
                    <a:bodyPr/>
                    <a:lstStyle/>
                    <a:p>
                      <a:endParaRPr lang="en-US"/>
                    </a:p>
                  </a:txBody>
                  <a:tcPr/>
                </a:tc>
              </a:tr>
              <a:tr h="244742">
                <a:tc vMerge="1">
                  <a:txBody>
                    <a:bodyPr/>
                    <a:lstStyle/>
                    <a:p>
                      <a:endParaRPr lang="en-US"/>
                    </a:p>
                  </a:txBody>
                  <a:tcPr/>
                </a:tc>
                <a:tc>
                  <a:txBody>
                    <a:bodyPr/>
                    <a:lstStyle/>
                    <a:p>
                      <a:pPr marL="0" marR="0" algn="ctr">
                        <a:lnSpc>
                          <a:spcPct val="107000"/>
                        </a:lnSpc>
                        <a:spcBef>
                          <a:spcPts val="0"/>
                        </a:spcBef>
                        <a:spcAft>
                          <a:spcPts val="0"/>
                        </a:spcAft>
                      </a:pPr>
                      <a:r>
                        <a:rPr lang="en-US" sz="2800" b="1" dirty="0">
                          <a:effectLst/>
                        </a:rPr>
                        <a:t>Yes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2800" b="1" dirty="0">
                          <a:effectLst/>
                        </a:rPr>
                        <a:t>No</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67141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dirty="0" smtClean="0">
                          <a:effectLst/>
                          <a:latin typeface="+mn-lt"/>
                        </a:rPr>
                        <a:t>(1)</a:t>
                      </a:r>
                      <a:r>
                        <a:rPr lang="en-US" sz="2400" baseline="0" dirty="0" smtClean="0">
                          <a:effectLst/>
                          <a:latin typeface="+mn-lt"/>
                        </a:rPr>
                        <a:t> </a:t>
                      </a:r>
                      <a:r>
                        <a:rPr lang="en-US" sz="2400" dirty="0" smtClean="0">
                          <a:effectLst/>
                          <a:latin typeface="+mn-lt"/>
                        </a:rPr>
                        <a:t>DOT employee sends their resume to a self-driving car company.</a:t>
                      </a:r>
                      <a:endParaRPr lang="en-US" sz="2400" strike="sngStrike"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smtClean="0">
                          <a:effectLst/>
                          <a:latin typeface="+mn-lt"/>
                        </a:rPr>
                        <a:t>X</a:t>
                      </a:r>
                      <a:endParaRPr lang="en-US" sz="2400" strike="sngStrike"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2400" strike="noStrike"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a:lnSpc>
                          <a:spcPct val="107000"/>
                        </a:lnSpc>
                        <a:spcBef>
                          <a:spcPts val="0"/>
                        </a:spcBef>
                        <a:spcAft>
                          <a:spcPts val="0"/>
                        </a:spcAft>
                      </a:pPr>
                      <a:r>
                        <a:rPr lang="en-US" sz="2400" dirty="0" smtClean="0">
                          <a:effectLst/>
                          <a:latin typeface="+mn-lt"/>
                        </a:rPr>
                        <a:t>(2) DOT employee</a:t>
                      </a:r>
                      <a:r>
                        <a:rPr lang="en-US" sz="2400" baseline="0" dirty="0" smtClean="0">
                          <a:effectLst/>
                          <a:latin typeface="+mn-lt"/>
                        </a:rPr>
                        <a:t> emails their friend who works at a self-driving car company, and asks if the friend is aware of any job openings at the company.  DOT employee does not attach a resume.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smtClean="0">
                          <a:effectLst/>
                          <a:latin typeface="+mn-lt"/>
                        </a:rPr>
                        <a:t>       </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a:lnSpc>
                          <a:spcPct val="107000"/>
                        </a:lnSpc>
                        <a:spcBef>
                          <a:spcPts val="0"/>
                        </a:spcBef>
                        <a:spcAft>
                          <a:spcPts val="0"/>
                        </a:spcAft>
                      </a:pPr>
                      <a:r>
                        <a:rPr lang="en-US" sz="2400" kern="1200" dirty="0" smtClean="0">
                          <a:effectLst/>
                          <a:latin typeface="+mn-lt"/>
                        </a:rPr>
                        <a:t>(3) DOT employee posts on social media that they are looking for jobs with companies involved in the development</a:t>
                      </a:r>
                      <a:r>
                        <a:rPr lang="en-US" sz="2400" kern="1200" baseline="0" dirty="0" smtClean="0">
                          <a:effectLst/>
                          <a:latin typeface="+mn-lt"/>
                        </a:rPr>
                        <a:t> of</a:t>
                      </a:r>
                      <a:r>
                        <a:rPr lang="en-US" sz="2400" kern="1200" dirty="0" smtClean="0">
                          <a:effectLst/>
                          <a:latin typeface="+mn-lt"/>
                        </a:rPr>
                        <a:t> self-driving cars,</a:t>
                      </a:r>
                      <a:r>
                        <a:rPr lang="en-US" sz="2400" kern="1200" baseline="0" dirty="0" smtClean="0">
                          <a:effectLst/>
                          <a:latin typeface="+mn-lt"/>
                        </a:rPr>
                        <a:t> and</a:t>
                      </a:r>
                      <a:r>
                        <a:rPr lang="en-US" sz="2400" kern="1200" dirty="0" smtClean="0">
                          <a:effectLst/>
                          <a:latin typeface="+mn-lt"/>
                        </a:rPr>
                        <a:t> they would appreciate hearing from contacts about any opportunities.  They attach their resume to</a:t>
                      </a:r>
                      <a:r>
                        <a:rPr lang="en-US" sz="2400" kern="1200" baseline="0" dirty="0" smtClean="0">
                          <a:effectLst/>
                          <a:latin typeface="+mn-lt"/>
                        </a:rPr>
                        <a:t> the post</a:t>
                      </a:r>
                      <a:r>
                        <a:rPr lang="en-US" sz="2400" kern="1200" dirty="0" smtClean="0">
                          <a:effectLst/>
                          <a:latin typeface="+mn-lt"/>
                        </a:rPr>
                        <a:t>.</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0347" y="226994"/>
            <a:ext cx="1542801" cy="1025320"/>
          </a:xfrm>
          <a:prstGeom prst="rect">
            <a:avLst/>
          </a:prstGeom>
        </p:spPr>
      </p:pic>
      <p:sp>
        <p:nvSpPr>
          <p:cNvPr id="4" name="TextBox 3"/>
          <p:cNvSpPr txBox="1"/>
          <p:nvPr/>
        </p:nvSpPr>
        <p:spPr>
          <a:xfrm>
            <a:off x="2453148" y="416488"/>
            <a:ext cx="7794452" cy="646331"/>
          </a:xfrm>
          <a:prstGeom prst="rect">
            <a:avLst/>
          </a:prstGeom>
          <a:noFill/>
        </p:spPr>
        <p:txBody>
          <a:bodyPr wrap="square" rtlCol="0">
            <a:spAutoFit/>
          </a:bodyPr>
          <a:lstStyle/>
          <a:p>
            <a:pPr algn="ctr"/>
            <a:r>
              <a:rPr lang="en-US" sz="3600" b="1" dirty="0" smtClean="0"/>
              <a:t>Exercise 4: Seeking Employment?</a:t>
            </a:r>
            <a:endParaRPr lang="en-US" sz="3600" b="1" dirty="0"/>
          </a:p>
        </p:txBody>
      </p:sp>
    </p:spTree>
    <p:extLst>
      <p:ext uri="{BB962C8B-B14F-4D97-AF65-F5344CB8AC3E}">
        <p14:creationId xmlns:p14="http://schemas.microsoft.com/office/powerpoint/2010/main" val="1487883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71447"/>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8609" t="4822" r="189" b="16478"/>
          <a:stretch/>
        </p:blipFill>
        <p:spPr>
          <a:xfrm>
            <a:off x="448235" y="329453"/>
            <a:ext cx="11295529" cy="6212540"/>
          </a:xfrm>
          <a:prstGeom prst="rect">
            <a:avLst/>
          </a:prstGeom>
        </p:spPr>
      </p:pic>
      <p:sp>
        <p:nvSpPr>
          <p:cNvPr id="13" name="Rectangle 12"/>
          <p:cNvSpPr/>
          <p:nvPr/>
        </p:nvSpPr>
        <p:spPr>
          <a:xfrm>
            <a:off x="3646356" y="1273974"/>
            <a:ext cx="4846648" cy="4924425"/>
          </a:xfrm>
          <a:prstGeom prst="rect">
            <a:avLst/>
          </a:prstGeom>
        </p:spPr>
        <p:txBody>
          <a:bodyPr wrap="square">
            <a:spAutoFit/>
          </a:bodyPr>
          <a:lstStyle/>
          <a:p>
            <a:pPr algn="ctr"/>
            <a:r>
              <a:rPr lang="en-US" sz="5300" b="1" dirty="0"/>
              <a:t>Seeking </a:t>
            </a:r>
            <a:endParaRPr lang="en-US" sz="5300" b="1" dirty="0" smtClean="0"/>
          </a:p>
          <a:p>
            <a:pPr algn="ctr"/>
            <a:r>
              <a:rPr lang="en-US" sz="5300" b="1" dirty="0" smtClean="0"/>
              <a:t>(&amp; Negotiating)</a:t>
            </a:r>
            <a:endParaRPr lang="en-US" sz="5300" b="1" dirty="0"/>
          </a:p>
          <a:p>
            <a:pPr algn="ctr"/>
            <a:r>
              <a:rPr lang="en-US" sz="5300" b="1" dirty="0"/>
              <a:t>Employment</a:t>
            </a:r>
          </a:p>
          <a:p>
            <a:pPr algn="ctr"/>
            <a:endParaRPr lang="en-US" sz="3600" b="1" dirty="0"/>
          </a:p>
          <a:p>
            <a:pPr algn="ctr"/>
            <a:r>
              <a:rPr lang="en-US" sz="3600" b="1" dirty="0"/>
              <a:t>OGE Standards </a:t>
            </a:r>
          </a:p>
          <a:p>
            <a:pPr algn="ctr"/>
            <a:r>
              <a:rPr lang="en-US" sz="3600" b="1" dirty="0"/>
              <a:t>of </a:t>
            </a:r>
            <a:r>
              <a:rPr lang="en-US" sz="3600" b="1" dirty="0" smtClean="0"/>
              <a:t>Ethical Conduct</a:t>
            </a:r>
          </a:p>
          <a:p>
            <a:pPr algn="ctr"/>
            <a:r>
              <a:rPr lang="en-US" sz="3600" b="1" dirty="0" smtClean="0"/>
              <a:t>Training</a:t>
            </a:r>
            <a:endParaRPr lang="en-US" sz="3600" b="1" dirty="0"/>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18207" r="16281" b="5849"/>
          <a:stretch/>
        </p:blipFill>
        <p:spPr>
          <a:xfrm rot="511384">
            <a:off x="8519398" y="2133610"/>
            <a:ext cx="2984101" cy="2986566"/>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9223">
            <a:off x="1247884" y="1393927"/>
            <a:ext cx="2911404" cy="2925136"/>
          </a:xfrm>
          <a:prstGeom prst="rect">
            <a:avLst/>
          </a:prstGeom>
        </p:spPr>
      </p:pic>
      <p:sp>
        <p:nvSpPr>
          <p:cNvPr id="20" name="Rectangle 19"/>
          <p:cNvSpPr/>
          <p:nvPr/>
        </p:nvSpPr>
        <p:spPr>
          <a:xfrm>
            <a:off x="8911743" y="2923488"/>
            <a:ext cx="2107249" cy="1446550"/>
          </a:xfrm>
          <a:prstGeom prst="rect">
            <a:avLst/>
          </a:prstGeom>
        </p:spPr>
        <p:txBody>
          <a:bodyPr wrap="square">
            <a:spAutoFit/>
          </a:bodyPr>
          <a:lstStyle/>
          <a:p>
            <a:pPr algn="ctr"/>
            <a:r>
              <a:rPr lang="en-US" sz="4400" b="1" dirty="0" smtClean="0"/>
              <a:t>Debrief</a:t>
            </a:r>
          </a:p>
          <a:p>
            <a:pPr algn="ctr"/>
            <a:r>
              <a:rPr lang="en-US" sz="4400" b="1" dirty="0" smtClean="0"/>
              <a:t>Part 2</a:t>
            </a:r>
            <a:endParaRPr lang="en-US" sz="4400" b="1" dirty="0"/>
          </a:p>
        </p:txBody>
      </p:sp>
      <p:sp>
        <p:nvSpPr>
          <p:cNvPr id="21" name="Rectangle 20"/>
          <p:cNvSpPr/>
          <p:nvPr/>
        </p:nvSpPr>
        <p:spPr>
          <a:xfrm rot="525547">
            <a:off x="1622199" y="2157890"/>
            <a:ext cx="2162772" cy="1446550"/>
          </a:xfrm>
          <a:prstGeom prst="rect">
            <a:avLst/>
          </a:prstGeom>
        </p:spPr>
        <p:txBody>
          <a:bodyPr wrap="none">
            <a:spAutoFit/>
          </a:bodyPr>
          <a:lstStyle/>
          <a:p>
            <a:pPr algn="ctr"/>
            <a:r>
              <a:rPr lang="en-US" sz="4400" b="1" dirty="0"/>
              <a:t>Subpart </a:t>
            </a:r>
          </a:p>
          <a:p>
            <a:pPr algn="ctr"/>
            <a:r>
              <a:rPr lang="en-US" sz="4400" b="1" dirty="0" smtClean="0"/>
              <a:t>F</a:t>
            </a:r>
            <a:endParaRPr lang="en-US" sz="4400" dirty="0"/>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27256">
            <a:off x="525153" y="5042955"/>
            <a:ext cx="1399268" cy="1443588"/>
          </a:xfrm>
          <a:prstGeom prst="rect">
            <a:avLst/>
          </a:prstGeom>
        </p:spPr>
      </p:pic>
      <p:sp>
        <p:nvSpPr>
          <p:cNvPr id="24" name="Rectangle 23"/>
          <p:cNvSpPr/>
          <p:nvPr/>
        </p:nvSpPr>
        <p:spPr>
          <a:xfrm>
            <a:off x="768911" y="5287695"/>
            <a:ext cx="910444" cy="954107"/>
          </a:xfrm>
          <a:prstGeom prst="rect">
            <a:avLst/>
          </a:prstGeom>
        </p:spPr>
        <p:txBody>
          <a:bodyPr wrap="square">
            <a:spAutoFit/>
          </a:bodyPr>
          <a:lstStyle/>
          <a:p>
            <a:r>
              <a:rPr lang="en-US" sz="2800" b="1" dirty="0">
                <a:solidFill>
                  <a:srgbClr val="0066FF"/>
                </a:solidFill>
              </a:rPr>
              <a:t>OGE </a:t>
            </a:r>
          </a:p>
          <a:p>
            <a:r>
              <a:rPr lang="en-US" sz="2800" b="1" dirty="0" smtClean="0">
                <a:solidFill>
                  <a:srgbClr val="0066FF"/>
                </a:solidFill>
              </a:rPr>
              <a:t>2023</a:t>
            </a:r>
            <a:endParaRPr lang="en-US" sz="2800" b="1" dirty="0">
              <a:solidFill>
                <a:srgbClr val="0066FF"/>
              </a:solidFill>
            </a:endParaRPr>
          </a:p>
        </p:txBody>
      </p:sp>
    </p:spTree>
    <p:extLst>
      <p:ext uri="{BB962C8B-B14F-4D97-AF65-F5344CB8AC3E}">
        <p14:creationId xmlns:p14="http://schemas.microsoft.com/office/powerpoint/2010/main" val="127914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71131742"/>
              </p:ext>
            </p:extLst>
          </p:nvPr>
        </p:nvGraphicFramePr>
        <p:xfrm>
          <a:off x="910347" y="1397564"/>
          <a:ext cx="10601642" cy="4899100"/>
        </p:xfrm>
        <a:graphic>
          <a:graphicData uri="http://schemas.openxmlformats.org/drawingml/2006/table">
            <a:tbl>
              <a:tblPr firstRow="1" firstCol="1" bandRow="1"/>
              <a:tblGrid>
                <a:gridCol w="8162014"/>
                <a:gridCol w="1179871"/>
                <a:gridCol w="1259757"/>
              </a:tblGrid>
              <a:tr h="920380">
                <a:tc rowSpan="2">
                  <a:txBody>
                    <a:bodyPr/>
                    <a:lstStyle/>
                    <a:p>
                      <a:pPr marL="0" marR="0">
                        <a:lnSpc>
                          <a:spcPct val="107000"/>
                        </a:lnSpc>
                        <a:spcBef>
                          <a:spcPts val="0"/>
                        </a:spcBef>
                        <a:spcAft>
                          <a:spcPts val="0"/>
                        </a:spcAft>
                      </a:pPr>
                      <a:r>
                        <a:rPr lang="en-US" sz="2800" dirty="0">
                          <a:effectLst/>
                        </a:rPr>
                        <a:t> </a:t>
                      </a:r>
                      <a:endParaRPr lang="en-US" sz="2800" dirty="0" smtClean="0">
                        <a:effectLst/>
                      </a:endParaRPr>
                    </a:p>
                    <a:p>
                      <a:pPr marL="0" marR="0" algn="ctr">
                        <a:lnSpc>
                          <a:spcPct val="107000"/>
                        </a:lnSpc>
                        <a:spcBef>
                          <a:spcPts val="0"/>
                        </a:spcBef>
                        <a:spcAft>
                          <a:spcPts val="0"/>
                        </a:spcAft>
                      </a:pPr>
                      <a:r>
                        <a:rPr lang="en-US" sz="2800" b="1" dirty="0" smtClean="0">
                          <a:effectLst/>
                        </a:rPr>
                        <a:t>Employee’s job search activity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gridSpan="2">
                  <a:txBody>
                    <a:bodyPr/>
                    <a:lstStyle/>
                    <a:p>
                      <a:pPr marL="0" marR="0" algn="ctr">
                        <a:lnSpc>
                          <a:spcPct val="107000"/>
                        </a:lnSpc>
                        <a:spcBef>
                          <a:spcPts val="0"/>
                        </a:spcBef>
                        <a:spcAft>
                          <a:spcPts val="0"/>
                        </a:spcAft>
                      </a:pPr>
                      <a:r>
                        <a:rPr lang="en-US" sz="2800" b="1" dirty="0" smtClean="0">
                          <a:effectLst/>
                        </a:rPr>
                        <a:t>Seeking </a:t>
                      </a:r>
                      <a:r>
                        <a:rPr lang="en-US" sz="2800" b="1" dirty="0">
                          <a:effectLst/>
                        </a:rPr>
                        <a:t>Employment</a:t>
                      </a:r>
                      <a:r>
                        <a:rPr lang="en-US" sz="2800" b="1" dirty="0" smtClean="0">
                          <a:effectLst/>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hMerge="1">
                  <a:txBody>
                    <a:bodyPr/>
                    <a:lstStyle/>
                    <a:p>
                      <a:endParaRPr lang="en-US"/>
                    </a:p>
                  </a:txBody>
                  <a:tcPr/>
                </a:tc>
              </a:tr>
              <a:tr h="244742">
                <a:tc vMerge="1">
                  <a:txBody>
                    <a:bodyPr/>
                    <a:lstStyle/>
                    <a:p>
                      <a:endParaRPr lang="en-US"/>
                    </a:p>
                  </a:txBody>
                  <a:tcPr/>
                </a:tc>
                <a:tc>
                  <a:txBody>
                    <a:bodyPr/>
                    <a:lstStyle/>
                    <a:p>
                      <a:pPr marL="0" marR="0" algn="ctr">
                        <a:lnSpc>
                          <a:spcPct val="107000"/>
                        </a:lnSpc>
                        <a:spcBef>
                          <a:spcPts val="0"/>
                        </a:spcBef>
                        <a:spcAft>
                          <a:spcPts val="0"/>
                        </a:spcAft>
                      </a:pPr>
                      <a:r>
                        <a:rPr lang="en-US" sz="2800" b="1" dirty="0">
                          <a:effectLst/>
                        </a:rPr>
                        <a:t>Yes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2800" b="1" dirty="0">
                          <a:effectLst/>
                        </a:rPr>
                        <a:t>No</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67141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dirty="0" smtClean="0">
                          <a:effectLst/>
                          <a:latin typeface="+mn-lt"/>
                        </a:rPr>
                        <a:t>(1)</a:t>
                      </a:r>
                      <a:r>
                        <a:rPr lang="en-US" sz="2400" baseline="0" dirty="0" smtClean="0">
                          <a:effectLst/>
                          <a:latin typeface="+mn-lt"/>
                        </a:rPr>
                        <a:t> </a:t>
                      </a:r>
                      <a:r>
                        <a:rPr lang="en-US" sz="2400" dirty="0" smtClean="0">
                          <a:effectLst/>
                          <a:latin typeface="+mn-lt"/>
                        </a:rPr>
                        <a:t>DOT employee sends their resume to a self-driving car company.</a:t>
                      </a:r>
                      <a:endParaRPr lang="en-US" sz="2400" strike="sngStrike"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smtClean="0">
                          <a:effectLst/>
                          <a:latin typeface="+mn-lt"/>
                        </a:rPr>
                        <a:t>X</a:t>
                      </a:r>
                      <a:endParaRPr lang="en-US" sz="2400" strike="sngStrike"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2400" strike="noStrike"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a:lnSpc>
                          <a:spcPct val="107000"/>
                        </a:lnSpc>
                        <a:spcBef>
                          <a:spcPts val="0"/>
                        </a:spcBef>
                        <a:spcAft>
                          <a:spcPts val="0"/>
                        </a:spcAft>
                      </a:pPr>
                      <a:r>
                        <a:rPr lang="en-US" sz="2400" dirty="0" smtClean="0">
                          <a:effectLst/>
                          <a:latin typeface="+mn-lt"/>
                        </a:rPr>
                        <a:t>(2) DOT employee</a:t>
                      </a:r>
                      <a:r>
                        <a:rPr lang="en-US" sz="2400" baseline="0" dirty="0" smtClean="0">
                          <a:effectLst/>
                          <a:latin typeface="+mn-lt"/>
                        </a:rPr>
                        <a:t> emails their friend who works at a self-driving car company, and asks if the friend is aware of any job openings at the company.  DOT employee does not attach a resume.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smtClean="0">
                          <a:effectLst/>
                          <a:latin typeface="+mn-lt"/>
                        </a:rPr>
                        <a:t>       X</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a:lnSpc>
                          <a:spcPct val="107000"/>
                        </a:lnSpc>
                        <a:spcBef>
                          <a:spcPts val="0"/>
                        </a:spcBef>
                        <a:spcAft>
                          <a:spcPts val="0"/>
                        </a:spcAft>
                      </a:pPr>
                      <a:r>
                        <a:rPr lang="en-US" sz="2400" kern="1200" dirty="0" smtClean="0">
                          <a:effectLst/>
                          <a:latin typeface="+mn-lt"/>
                        </a:rPr>
                        <a:t>(3) DOT employee posts on social media that they are looking for jobs with companies involved in the development</a:t>
                      </a:r>
                      <a:r>
                        <a:rPr lang="en-US" sz="2400" kern="1200" baseline="0" dirty="0" smtClean="0">
                          <a:effectLst/>
                          <a:latin typeface="+mn-lt"/>
                        </a:rPr>
                        <a:t> of</a:t>
                      </a:r>
                      <a:r>
                        <a:rPr lang="en-US" sz="2400" kern="1200" dirty="0" smtClean="0">
                          <a:effectLst/>
                          <a:latin typeface="+mn-lt"/>
                        </a:rPr>
                        <a:t> self-driving cars, and they would appreciate hearing from contacts about any opportunities.  They attach their resume to</a:t>
                      </a:r>
                      <a:r>
                        <a:rPr lang="en-US" sz="2400" kern="1200" baseline="0" dirty="0" smtClean="0">
                          <a:effectLst/>
                          <a:latin typeface="+mn-lt"/>
                        </a:rPr>
                        <a:t> the post</a:t>
                      </a:r>
                      <a:r>
                        <a:rPr lang="en-US" sz="2400" kern="1200" dirty="0" smtClean="0">
                          <a:effectLst/>
                          <a:latin typeface="+mn-lt"/>
                        </a:rPr>
                        <a:t>.</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0347" y="226994"/>
            <a:ext cx="1542801" cy="1025320"/>
          </a:xfrm>
          <a:prstGeom prst="rect">
            <a:avLst/>
          </a:prstGeom>
        </p:spPr>
      </p:pic>
      <p:sp>
        <p:nvSpPr>
          <p:cNvPr id="4" name="TextBox 3"/>
          <p:cNvSpPr txBox="1"/>
          <p:nvPr/>
        </p:nvSpPr>
        <p:spPr>
          <a:xfrm>
            <a:off x="2453148" y="416488"/>
            <a:ext cx="7794452" cy="646331"/>
          </a:xfrm>
          <a:prstGeom prst="rect">
            <a:avLst/>
          </a:prstGeom>
          <a:noFill/>
        </p:spPr>
        <p:txBody>
          <a:bodyPr wrap="square" rtlCol="0">
            <a:spAutoFit/>
          </a:bodyPr>
          <a:lstStyle/>
          <a:p>
            <a:pPr algn="ctr"/>
            <a:r>
              <a:rPr lang="en-US" sz="3600" b="1" dirty="0" smtClean="0"/>
              <a:t>Exercise 4: Seeking Employment?</a:t>
            </a:r>
            <a:endParaRPr lang="en-US" sz="3600" b="1" dirty="0"/>
          </a:p>
        </p:txBody>
      </p:sp>
    </p:spTree>
    <p:extLst>
      <p:ext uri="{BB962C8B-B14F-4D97-AF65-F5344CB8AC3E}">
        <p14:creationId xmlns:p14="http://schemas.microsoft.com/office/powerpoint/2010/main" val="3870432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07683860"/>
              </p:ext>
            </p:extLst>
          </p:nvPr>
        </p:nvGraphicFramePr>
        <p:xfrm>
          <a:off x="807108" y="1371601"/>
          <a:ext cx="10601642" cy="4899100"/>
        </p:xfrm>
        <a:graphic>
          <a:graphicData uri="http://schemas.openxmlformats.org/drawingml/2006/table">
            <a:tbl>
              <a:tblPr firstRow="1" firstCol="1" bandRow="1"/>
              <a:tblGrid>
                <a:gridCol w="8162014"/>
                <a:gridCol w="1179871"/>
                <a:gridCol w="1259757"/>
              </a:tblGrid>
              <a:tr h="920380">
                <a:tc rowSpan="2">
                  <a:txBody>
                    <a:bodyPr/>
                    <a:lstStyle/>
                    <a:p>
                      <a:pPr marL="0" marR="0">
                        <a:lnSpc>
                          <a:spcPct val="107000"/>
                        </a:lnSpc>
                        <a:spcBef>
                          <a:spcPts val="0"/>
                        </a:spcBef>
                        <a:spcAft>
                          <a:spcPts val="0"/>
                        </a:spcAft>
                      </a:pPr>
                      <a:r>
                        <a:rPr lang="en-US" sz="2800" dirty="0">
                          <a:effectLst/>
                        </a:rPr>
                        <a:t> </a:t>
                      </a:r>
                      <a:endParaRPr lang="en-US" sz="2800" dirty="0" smtClean="0">
                        <a:effectLst/>
                      </a:endParaRPr>
                    </a:p>
                    <a:p>
                      <a:pPr marL="0" marR="0" algn="ctr">
                        <a:lnSpc>
                          <a:spcPct val="107000"/>
                        </a:lnSpc>
                        <a:spcBef>
                          <a:spcPts val="0"/>
                        </a:spcBef>
                        <a:spcAft>
                          <a:spcPts val="0"/>
                        </a:spcAft>
                      </a:pPr>
                      <a:r>
                        <a:rPr lang="en-US" sz="2800" b="1" dirty="0" smtClean="0">
                          <a:effectLst/>
                        </a:rPr>
                        <a:t>Employee’s job search activity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gridSpan="2">
                  <a:txBody>
                    <a:bodyPr/>
                    <a:lstStyle/>
                    <a:p>
                      <a:pPr marL="0" marR="0" algn="ctr">
                        <a:lnSpc>
                          <a:spcPct val="107000"/>
                        </a:lnSpc>
                        <a:spcBef>
                          <a:spcPts val="0"/>
                        </a:spcBef>
                        <a:spcAft>
                          <a:spcPts val="0"/>
                        </a:spcAft>
                      </a:pPr>
                      <a:r>
                        <a:rPr lang="en-US" sz="2800" b="1" dirty="0" smtClean="0">
                          <a:effectLst/>
                        </a:rPr>
                        <a:t>Seeking </a:t>
                      </a:r>
                      <a:r>
                        <a:rPr lang="en-US" sz="2800" b="1" dirty="0">
                          <a:effectLst/>
                        </a:rPr>
                        <a:t>Employment</a:t>
                      </a:r>
                      <a:r>
                        <a:rPr lang="en-US" sz="2800" b="1" dirty="0" smtClean="0">
                          <a:effectLst/>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hMerge="1">
                  <a:txBody>
                    <a:bodyPr/>
                    <a:lstStyle/>
                    <a:p>
                      <a:endParaRPr lang="en-US"/>
                    </a:p>
                  </a:txBody>
                  <a:tcPr/>
                </a:tc>
              </a:tr>
              <a:tr h="244742">
                <a:tc vMerge="1">
                  <a:txBody>
                    <a:bodyPr/>
                    <a:lstStyle/>
                    <a:p>
                      <a:endParaRPr lang="en-US"/>
                    </a:p>
                  </a:txBody>
                  <a:tcPr/>
                </a:tc>
                <a:tc>
                  <a:txBody>
                    <a:bodyPr/>
                    <a:lstStyle/>
                    <a:p>
                      <a:pPr marL="0" marR="0" algn="ctr">
                        <a:lnSpc>
                          <a:spcPct val="107000"/>
                        </a:lnSpc>
                        <a:spcBef>
                          <a:spcPts val="0"/>
                        </a:spcBef>
                        <a:spcAft>
                          <a:spcPts val="0"/>
                        </a:spcAft>
                      </a:pPr>
                      <a:r>
                        <a:rPr lang="en-US" sz="2800" b="1" dirty="0">
                          <a:effectLst/>
                        </a:rPr>
                        <a:t>Yes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2800" b="1" dirty="0">
                          <a:effectLst/>
                        </a:rPr>
                        <a:t>No</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67141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dirty="0" smtClean="0">
                          <a:effectLst/>
                          <a:latin typeface="+mn-lt"/>
                        </a:rPr>
                        <a:t>(1)</a:t>
                      </a:r>
                      <a:r>
                        <a:rPr lang="en-US" sz="2400" baseline="0" dirty="0" smtClean="0">
                          <a:effectLst/>
                          <a:latin typeface="+mn-lt"/>
                        </a:rPr>
                        <a:t> </a:t>
                      </a:r>
                      <a:r>
                        <a:rPr lang="en-US" sz="2400" dirty="0" smtClean="0">
                          <a:effectLst/>
                          <a:latin typeface="+mn-lt"/>
                        </a:rPr>
                        <a:t>DOT employee sends their resume to a self-driving car company.</a:t>
                      </a:r>
                      <a:endParaRPr lang="en-US" sz="2400" strike="sngStrike"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smtClean="0">
                          <a:effectLst/>
                          <a:latin typeface="+mn-lt"/>
                        </a:rPr>
                        <a:t>X</a:t>
                      </a:r>
                      <a:endParaRPr lang="en-US" sz="2400" strike="sngStrike"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2400" strike="noStrike"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a:lnSpc>
                          <a:spcPct val="107000"/>
                        </a:lnSpc>
                        <a:spcBef>
                          <a:spcPts val="0"/>
                        </a:spcBef>
                        <a:spcAft>
                          <a:spcPts val="0"/>
                        </a:spcAft>
                      </a:pPr>
                      <a:r>
                        <a:rPr lang="en-US" sz="2400" dirty="0" smtClean="0">
                          <a:effectLst/>
                          <a:latin typeface="+mn-lt"/>
                        </a:rPr>
                        <a:t>(2) DOT employee</a:t>
                      </a:r>
                      <a:r>
                        <a:rPr lang="en-US" sz="2400" baseline="0" dirty="0" smtClean="0">
                          <a:effectLst/>
                          <a:latin typeface="+mn-lt"/>
                        </a:rPr>
                        <a:t> emails their friend who works at a self-driving car company, and asks if the friend is aware of any job openings at the company.  DOT employee does not attach a resume.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smtClean="0">
                          <a:effectLst/>
                          <a:latin typeface="+mn-lt"/>
                        </a:rPr>
                        <a:t>       X</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a:lnSpc>
                          <a:spcPct val="107000"/>
                        </a:lnSpc>
                        <a:spcBef>
                          <a:spcPts val="0"/>
                        </a:spcBef>
                        <a:spcAft>
                          <a:spcPts val="0"/>
                        </a:spcAft>
                      </a:pPr>
                      <a:r>
                        <a:rPr lang="en-US" sz="2400" kern="1200" dirty="0" smtClean="0">
                          <a:effectLst/>
                          <a:latin typeface="+mn-lt"/>
                        </a:rPr>
                        <a:t>(3) DOT employee posts on social media that they are looking for jobs with companies involved in the development</a:t>
                      </a:r>
                      <a:r>
                        <a:rPr lang="en-US" sz="2400" kern="1200" baseline="0" dirty="0" smtClean="0">
                          <a:effectLst/>
                          <a:latin typeface="+mn-lt"/>
                        </a:rPr>
                        <a:t> of</a:t>
                      </a:r>
                      <a:r>
                        <a:rPr lang="en-US" sz="2400" kern="1200" dirty="0" smtClean="0">
                          <a:effectLst/>
                          <a:latin typeface="+mn-lt"/>
                        </a:rPr>
                        <a:t> self-driving cars,</a:t>
                      </a:r>
                      <a:r>
                        <a:rPr lang="en-US" sz="2400" kern="1200" baseline="0" dirty="0" smtClean="0">
                          <a:effectLst/>
                          <a:latin typeface="+mn-lt"/>
                        </a:rPr>
                        <a:t> and</a:t>
                      </a:r>
                      <a:r>
                        <a:rPr lang="en-US" sz="2400" kern="1200" dirty="0" smtClean="0">
                          <a:effectLst/>
                          <a:latin typeface="+mn-lt"/>
                        </a:rPr>
                        <a:t> they would appreciate hearing from contacts about any opportunities.  They attach their resume to</a:t>
                      </a:r>
                      <a:r>
                        <a:rPr lang="en-US" sz="2400" kern="1200" baseline="0" dirty="0" smtClean="0">
                          <a:effectLst/>
                          <a:latin typeface="+mn-lt"/>
                        </a:rPr>
                        <a:t> the post</a:t>
                      </a:r>
                      <a:r>
                        <a:rPr lang="en-US" sz="2400" kern="1200" dirty="0" smtClean="0">
                          <a:effectLst/>
                          <a:latin typeface="+mn-lt"/>
                        </a:rPr>
                        <a:t>.</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smtClean="0">
                          <a:effectLst/>
                          <a:latin typeface="+mn-lt"/>
                        </a:rPr>
                        <a:t>X</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0347" y="226994"/>
            <a:ext cx="1542801" cy="1025320"/>
          </a:xfrm>
          <a:prstGeom prst="rect">
            <a:avLst/>
          </a:prstGeom>
        </p:spPr>
      </p:pic>
      <p:sp>
        <p:nvSpPr>
          <p:cNvPr id="4" name="TextBox 3"/>
          <p:cNvSpPr txBox="1"/>
          <p:nvPr/>
        </p:nvSpPr>
        <p:spPr>
          <a:xfrm>
            <a:off x="2453148" y="416488"/>
            <a:ext cx="7794452" cy="646331"/>
          </a:xfrm>
          <a:prstGeom prst="rect">
            <a:avLst/>
          </a:prstGeom>
          <a:noFill/>
        </p:spPr>
        <p:txBody>
          <a:bodyPr wrap="square" rtlCol="0">
            <a:spAutoFit/>
          </a:bodyPr>
          <a:lstStyle/>
          <a:p>
            <a:pPr algn="ctr"/>
            <a:r>
              <a:rPr lang="en-US" sz="3600" b="1" dirty="0" smtClean="0"/>
              <a:t>Exercise 4: Seeking Employment?</a:t>
            </a:r>
            <a:endParaRPr lang="en-US" sz="3600" b="1" dirty="0"/>
          </a:p>
        </p:txBody>
      </p:sp>
    </p:spTree>
    <p:extLst>
      <p:ext uri="{BB962C8B-B14F-4D97-AF65-F5344CB8AC3E}">
        <p14:creationId xmlns:p14="http://schemas.microsoft.com/office/powerpoint/2010/main" val="201959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78176473"/>
              </p:ext>
            </p:extLst>
          </p:nvPr>
        </p:nvGraphicFramePr>
        <p:xfrm>
          <a:off x="731269" y="1117016"/>
          <a:ext cx="10601642" cy="5120577"/>
        </p:xfrm>
        <a:graphic>
          <a:graphicData uri="http://schemas.openxmlformats.org/drawingml/2006/table">
            <a:tbl>
              <a:tblPr firstRow="1" firstCol="1" bandRow="1"/>
              <a:tblGrid>
                <a:gridCol w="8014525"/>
                <a:gridCol w="1253613"/>
                <a:gridCol w="1333504"/>
              </a:tblGrid>
              <a:tr h="411489">
                <a:tc rowSpan="2">
                  <a:txBody>
                    <a:bodyPr/>
                    <a:lstStyle/>
                    <a:p>
                      <a:pPr marL="0" marR="0" algn="l">
                        <a:lnSpc>
                          <a:spcPct val="107000"/>
                        </a:lnSpc>
                        <a:spcBef>
                          <a:spcPts val="0"/>
                        </a:spcBef>
                        <a:spcAft>
                          <a:spcPts val="0"/>
                        </a:spcAft>
                      </a:pPr>
                      <a:endParaRPr lang="en-US" sz="1100" b="1" dirty="0" smtClean="0">
                        <a:effectLst/>
                      </a:endParaRPr>
                    </a:p>
                    <a:p>
                      <a:pPr marL="0" marR="0" algn="ctr">
                        <a:lnSpc>
                          <a:spcPct val="107000"/>
                        </a:lnSpc>
                        <a:spcBef>
                          <a:spcPts val="0"/>
                        </a:spcBef>
                        <a:spcAft>
                          <a:spcPts val="0"/>
                        </a:spcAft>
                      </a:pPr>
                      <a:r>
                        <a:rPr lang="en-US" sz="2400" b="1" dirty="0" smtClean="0">
                          <a:effectLst/>
                        </a:rPr>
                        <a:t>Prospective</a:t>
                      </a:r>
                      <a:r>
                        <a:rPr lang="en-US" sz="2400" b="1" baseline="0" dirty="0" smtClean="0">
                          <a:effectLst/>
                        </a:rPr>
                        <a:t> Employer’s Actions/Words </a:t>
                      </a:r>
                    </a:p>
                    <a:p>
                      <a:pPr marL="0" marR="0" algn="ctr">
                        <a:lnSpc>
                          <a:spcPct val="107000"/>
                        </a:lnSpc>
                        <a:spcBef>
                          <a:spcPts val="0"/>
                        </a:spcBef>
                        <a:spcAft>
                          <a:spcPts val="0"/>
                        </a:spcAft>
                      </a:pPr>
                      <a:r>
                        <a:rPr lang="en-US" sz="2400" b="1" baseline="0" dirty="0" smtClean="0">
                          <a:effectLst/>
                        </a:rPr>
                        <a:t>and Employee’s Response</a:t>
                      </a:r>
                      <a:endParaRPr lang="en-US" sz="2400" b="1" dirty="0" smtClean="0">
                        <a:effectLst/>
                      </a:endParaRPr>
                    </a:p>
                  </a:txBody>
                  <a:tcPr marL="68580" marR="68580" marT="0" marB="0">
                    <a:solidFill>
                      <a:schemeClr val="bg1">
                        <a:lumMod val="85000"/>
                      </a:schemeClr>
                    </a:solidFill>
                  </a:tcPr>
                </a:tc>
                <a:tc gridSpan="2">
                  <a:txBody>
                    <a:bodyPr/>
                    <a:lstStyle/>
                    <a:p>
                      <a:pPr marL="0" marR="0" algn="ctr">
                        <a:lnSpc>
                          <a:spcPct val="107000"/>
                        </a:lnSpc>
                        <a:spcBef>
                          <a:spcPts val="0"/>
                        </a:spcBef>
                        <a:spcAft>
                          <a:spcPts val="0"/>
                        </a:spcAft>
                      </a:pPr>
                      <a:r>
                        <a:rPr lang="en-US" sz="2400" b="1" dirty="0" smtClean="0">
                          <a:effectLst/>
                        </a:rPr>
                        <a:t>Seeking </a:t>
                      </a:r>
                      <a:r>
                        <a:rPr lang="en-US" sz="2400" b="1" dirty="0">
                          <a:effectLst/>
                        </a:rPr>
                        <a:t>Employment</a:t>
                      </a:r>
                      <a:r>
                        <a:rPr lang="en-US" sz="2400" b="1" dirty="0" smtClean="0">
                          <a:effectLst/>
                        </a:rPr>
                        <a:t>?</a:t>
                      </a: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hMerge="1">
                  <a:txBody>
                    <a:bodyPr/>
                    <a:lstStyle/>
                    <a:p>
                      <a:endParaRPr lang="en-US"/>
                    </a:p>
                  </a:txBody>
                  <a:tcPr/>
                </a:tc>
              </a:tr>
              <a:tr h="280500">
                <a:tc vMerge="1">
                  <a:txBody>
                    <a:bodyPr/>
                    <a:lstStyle/>
                    <a:p>
                      <a:endParaRPr lang="en-US"/>
                    </a:p>
                  </a:txBody>
                  <a:tcPr/>
                </a:tc>
                <a:tc>
                  <a:txBody>
                    <a:bodyPr/>
                    <a:lstStyle/>
                    <a:p>
                      <a:pPr marL="0" marR="0" algn="ctr">
                        <a:lnSpc>
                          <a:spcPct val="107000"/>
                        </a:lnSpc>
                        <a:spcBef>
                          <a:spcPts val="0"/>
                        </a:spcBef>
                        <a:spcAft>
                          <a:spcPts val="0"/>
                        </a:spcAft>
                      </a:pPr>
                      <a:r>
                        <a:rPr lang="en-US" sz="2400" b="1" dirty="0">
                          <a:effectLst/>
                        </a:rPr>
                        <a:t>Yes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2400" b="1" dirty="0">
                          <a:effectLst/>
                        </a:rPr>
                        <a:t>No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67141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kern="1200" dirty="0" smtClean="0">
                          <a:effectLst/>
                          <a:latin typeface="+mn-lt"/>
                        </a:rPr>
                        <a:t>(4) After seeing DOT employee’s social media</a:t>
                      </a:r>
                      <a:r>
                        <a:rPr lang="en-US" sz="2200" kern="1200" baseline="0" dirty="0" smtClean="0">
                          <a:effectLst/>
                          <a:latin typeface="+mn-lt"/>
                        </a:rPr>
                        <a:t> post (indicating interest in </a:t>
                      </a:r>
                      <a:r>
                        <a:rPr lang="en-US" sz="2200" kern="1200" dirty="0" smtClean="0">
                          <a:effectLst/>
                          <a:latin typeface="+mn-lt"/>
                        </a:rPr>
                        <a:t>jobs w/ self-driving car cos.) and resume, a representative</a:t>
                      </a:r>
                      <a:r>
                        <a:rPr lang="en-US" sz="2200" kern="1200" baseline="0" dirty="0" smtClean="0">
                          <a:effectLst/>
                          <a:latin typeface="+mn-lt"/>
                        </a:rPr>
                        <a:t> of </a:t>
                      </a:r>
                      <a:r>
                        <a:rPr lang="en-US" sz="2200" kern="1200" dirty="0" smtClean="0">
                          <a:effectLst/>
                          <a:latin typeface="+mn-lt"/>
                        </a:rPr>
                        <a:t>Company A, a self-driving</a:t>
                      </a:r>
                      <a:r>
                        <a:rPr lang="en-US" sz="2200" kern="1200" baseline="0" dirty="0" smtClean="0">
                          <a:effectLst/>
                          <a:latin typeface="+mn-lt"/>
                        </a:rPr>
                        <a:t> car co.,</a:t>
                      </a:r>
                      <a:r>
                        <a:rPr lang="en-US" sz="2200" kern="1200" dirty="0" smtClean="0">
                          <a:effectLst/>
                          <a:latin typeface="+mn-lt"/>
                        </a:rPr>
                        <a:t> emails</a:t>
                      </a:r>
                      <a:r>
                        <a:rPr lang="en-US" sz="2200" kern="1200" baseline="0" dirty="0" smtClean="0">
                          <a:effectLst/>
                          <a:latin typeface="+mn-lt"/>
                        </a:rPr>
                        <a:t> DOT employee to ask about their q</a:t>
                      </a:r>
                      <a:r>
                        <a:rPr lang="en-US" sz="2200" kern="1200" dirty="0" smtClean="0">
                          <a:effectLst/>
                          <a:latin typeface="+mn-lt"/>
                        </a:rPr>
                        <a:t>ualifications.  DOT</a:t>
                      </a:r>
                      <a:r>
                        <a:rPr lang="en-US" sz="2200" kern="1200" baseline="0" dirty="0" smtClean="0">
                          <a:effectLst/>
                          <a:latin typeface="+mn-lt"/>
                        </a:rPr>
                        <a:t> employee does not respond.</a:t>
                      </a:r>
                      <a:endParaRPr lang="en-US" sz="2200" strike="sngStrike"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strike="sngStrike"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strike="noStrike"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a:lnSpc>
                          <a:spcPct val="107000"/>
                        </a:lnSpc>
                        <a:spcBef>
                          <a:spcPts val="0"/>
                        </a:spcBef>
                        <a:spcAft>
                          <a:spcPts val="0"/>
                        </a:spcAft>
                      </a:pPr>
                      <a:r>
                        <a:rPr lang="en-US" sz="2200" kern="1200" dirty="0" smtClean="0">
                          <a:effectLst/>
                          <a:latin typeface="+mn-lt"/>
                        </a:rPr>
                        <a:t>(5)</a:t>
                      </a:r>
                      <a:r>
                        <a:rPr lang="en-US" sz="2200" kern="1200" baseline="0" dirty="0" smtClean="0">
                          <a:effectLst/>
                          <a:latin typeface="+mn-lt"/>
                        </a:rPr>
                        <a:t> </a:t>
                      </a:r>
                      <a:r>
                        <a:rPr lang="en-US" sz="2200" kern="1200" dirty="0" smtClean="0">
                          <a:effectLst/>
                          <a:latin typeface="+mn-lt"/>
                        </a:rPr>
                        <a:t>Employee, in their DOT work, interacts with Company A.  During those interactions, Company A says it would love to hire</a:t>
                      </a:r>
                      <a:r>
                        <a:rPr lang="en-US" sz="2200" kern="1200" baseline="0" dirty="0" smtClean="0">
                          <a:effectLst/>
                          <a:latin typeface="+mn-lt"/>
                        </a:rPr>
                        <a:t> the e</a:t>
                      </a:r>
                      <a:r>
                        <a:rPr lang="en-US" sz="2200" kern="1200" dirty="0" smtClean="0">
                          <a:effectLst/>
                          <a:latin typeface="+mn-lt"/>
                        </a:rPr>
                        <a:t>mployee for a specific position.</a:t>
                      </a:r>
                      <a:r>
                        <a:rPr lang="en-US" sz="2200" kern="1200" baseline="0" dirty="0" smtClean="0">
                          <a:effectLst/>
                          <a:latin typeface="+mn-lt"/>
                        </a:rPr>
                        <a:t>  </a:t>
                      </a:r>
                      <a:r>
                        <a:rPr lang="en-US" sz="2200" kern="1200" dirty="0" smtClean="0">
                          <a:effectLst/>
                          <a:latin typeface="+mn-lt"/>
                        </a:rPr>
                        <a:t>Employee responds by asking if the position would involve</a:t>
                      </a:r>
                      <a:r>
                        <a:rPr lang="en-US" sz="2200" kern="1200" baseline="0" dirty="0" smtClean="0">
                          <a:effectLst/>
                          <a:latin typeface="+mn-lt"/>
                        </a:rPr>
                        <a:t> work on developing </a:t>
                      </a:r>
                      <a:r>
                        <a:rPr lang="en-US" sz="2200" kern="1200" dirty="0" smtClean="0">
                          <a:effectLst/>
                          <a:latin typeface="+mn-lt"/>
                        </a:rPr>
                        <a:t>self-driving cars.</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a:lnSpc>
                          <a:spcPct val="107000"/>
                        </a:lnSpc>
                        <a:spcBef>
                          <a:spcPts val="0"/>
                        </a:spcBef>
                        <a:spcAft>
                          <a:spcPts val="0"/>
                        </a:spcAft>
                      </a:pPr>
                      <a:r>
                        <a:rPr lang="en-US" sz="2200" kern="1200" dirty="0" smtClean="0">
                          <a:effectLst/>
                          <a:latin typeface="+mn-lt"/>
                        </a:rPr>
                        <a:t>(6)</a:t>
                      </a:r>
                      <a:r>
                        <a:rPr lang="en-US" sz="2200" kern="1200" baseline="0" dirty="0" smtClean="0">
                          <a:effectLst/>
                          <a:latin typeface="+mn-lt"/>
                        </a:rPr>
                        <a:t> </a:t>
                      </a:r>
                      <a:r>
                        <a:rPr lang="en-US" sz="2200" kern="1200" dirty="0" smtClean="0">
                          <a:effectLst/>
                          <a:latin typeface="+mn-lt"/>
                        </a:rPr>
                        <a:t>Same example as (5) above, but employee responds that because of their DOT work involving Company A, they cannot pursue the job opportunity now, but they will be in touch after the matter is over.</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TextBox 2"/>
          <p:cNvSpPr txBox="1"/>
          <p:nvPr/>
        </p:nvSpPr>
        <p:spPr>
          <a:xfrm>
            <a:off x="-301119" y="593796"/>
            <a:ext cx="3398279" cy="523220"/>
          </a:xfrm>
          <a:prstGeom prst="rect">
            <a:avLst/>
          </a:prstGeom>
          <a:noFill/>
        </p:spPr>
        <p:txBody>
          <a:bodyPr wrap="square" rtlCol="0">
            <a:spAutoFit/>
          </a:bodyPr>
          <a:lstStyle/>
          <a:p>
            <a:pPr algn="ctr"/>
            <a:r>
              <a:rPr lang="en-US" sz="2800" dirty="0" smtClean="0"/>
              <a:t>Exercise 4</a:t>
            </a:r>
            <a:endParaRPr lang="en-US" sz="2800" dirty="0"/>
          </a:p>
        </p:txBody>
      </p:sp>
    </p:spTree>
    <p:extLst>
      <p:ext uri="{BB962C8B-B14F-4D97-AF65-F5344CB8AC3E}">
        <p14:creationId xmlns:p14="http://schemas.microsoft.com/office/powerpoint/2010/main" val="4159510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99467493"/>
              </p:ext>
            </p:extLst>
          </p:nvPr>
        </p:nvGraphicFramePr>
        <p:xfrm>
          <a:off x="731269" y="1120878"/>
          <a:ext cx="10601642" cy="5120577"/>
        </p:xfrm>
        <a:graphic>
          <a:graphicData uri="http://schemas.openxmlformats.org/drawingml/2006/table">
            <a:tbl>
              <a:tblPr firstRow="1" firstCol="1" bandRow="1"/>
              <a:tblGrid>
                <a:gridCol w="8014525"/>
                <a:gridCol w="1253613"/>
                <a:gridCol w="1333504"/>
              </a:tblGrid>
              <a:tr h="411489">
                <a:tc rowSpan="2">
                  <a:txBody>
                    <a:bodyPr/>
                    <a:lstStyle/>
                    <a:p>
                      <a:pPr marL="0" marR="0" algn="ctr">
                        <a:lnSpc>
                          <a:spcPct val="107000"/>
                        </a:lnSpc>
                        <a:spcBef>
                          <a:spcPts val="0"/>
                        </a:spcBef>
                        <a:spcAft>
                          <a:spcPts val="0"/>
                        </a:spcAft>
                      </a:pPr>
                      <a:endParaRPr lang="en-US" sz="1100" b="1" dirty="0" smtClean="0">
                        <a:effectLst/>
                      </a:endParaRPr>
                    </a:p>
                    <a:p>
                      <a:pPr marL="0" marR="0" algn="ctr">
                        <a:lnSpc>
                          <a:spcPct val="107000"/>
                        </a:lnSpc>
                        <a:spcBef>
                          <a:spcPts val="0"/>
                        </a:spcBef>
                        <a:spcAft>
                          <a:spcPts val="0"/>
                        </a:spcAft>
                      </a:pPr>
                      <a:r>
                        <a:rPr lang="en-US" sz="2400" b="1" dirty="0" smtClean="0">
                          <a:effectLst/>
                        </a:rPr>
                        <a:t>Prospective</a:t>
                      </a:r>
                      <a:r>
                        <a:rPr lang="en-US" sz="2400" b="1" baseline="0" dirty="0" smtClean="0">
                          <a:effectLst/>
                        </a:rPr>
                        <a:t> Employer’s Actions/Words </a:t>
                      </a:r>
                    </a:p>
                    <a:p>
                      <a:pPr marL="0" marR="0" algn="ctr">
                        <a:lnSpc>
                          <a:spcPct val="107000"/>
                        </a:lnSpc>
                        <a:spcBef>
                          <a:spcPts val="0"/>
                        </a:spcBef>
                        <a:spcAft>
                          <a:spcPts val="0"/>
                        </a:spcAft>
                      </a:pPr>
                      <a:r>
                        <a:rPr lang="en-US" sz="2400" b="1" baseline="0" dirty="0" smtClean="0">
                          <a:effectLst/>
                        </a:rPr>
                        <a:t>and Employee’s Response</a:t>
                      </a:r>
                      <a:endParaRPr lang="en-US" sz="2400" b="1" dirty="0" smtClean="0">
                        <a:effectLst/>
                      </a:endParaRPr>
                    </a:p>
                  </a:txBody>
                  <a:tcPr marL="68580" marR="68580" marT="0" marB="0">
                    <a:solidFill>
                      <a:schemeClr val="bg1">
                        <a:lumMod val="85000"/>
                      </a:schemeClr>
                    </a:solidFill>
                  </a:tcPr>
                </a:tc>
                <a:tc gridSpan="2">
                  <a:txBody>
                    <a:bodyPr/>
                    <a:lstStyle/>
                    <a:p>
                      <a:pPr marL="0" marR="0" algn="ctr">
                        <a:lnSpc>
                          <a:spcPct val="107000"/>
                        </a:lnSpc>
                        <a:spcBef>
                          <a:spcPts val="0"/>
                        </a:spcBef>
                        <a:spcAft>
                          <a:spcPts val="0"/>
                        </a:spcAft>
                      </a:pPr>
                      <a:r>
                        <a:rPr lang="en-US" sz="2400" b="1" dirty="0" smtClean="0">
                          <a:effectLst/>
                        </a:rPr>
                        <a:t>Seeking </a:t>
                      </a:r>
                      <a:r>
                        <a:rPr lang="en-US" sz="2400" b="1" dirty="0">
                          <a:effectLst/>
                        </a:rPr>
                        <a:t>Employment</a:t>
                      </a:r>
                      <a:r>
                        <a:rPr lang="en-US" sz="2400" b="1" dirty="0" smtClean="0">
                          <a:effectLst/>
                        </a:rPr>
                        <a:t>?</a:t>
                      </a: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hMerge="1">
                  <a:txBody>
                    <a:bodyPr/>
                    <a:lstStyle/>
                    <a:p>
                      <a:endParaRPr lang="en-US"/>
                    </a:p>
                  </a:txBody>
                  <a:tcPr/>
                </a:tc>
              </a:tr>
              <a:tr h="280500">
                <a:tc vMerge="1">
                  <a:txBody>
                    <a:bodyPr/>
                    <a:lstStyle/>
                    <a:p>
                      <a:endParaRPr lang="en-US"/>
                    </a:p>
                  </a:txBody>
                  <a:tcPr/>
                </a:tc>
                <a:tc>
                  <a:txBody>
                    <a:bodyPr/>
                    <a:lstStyle/>
                    <a:p>
                      <a:pPr marL="0" marR="0" algn="ctr">
                        <a:lnSpc>
                          <a:spcPct val="107000"/>
                        </a:lnSpc>
                        <a:spcBef>
                          <a:spcPts val="0"/>
                        </a:spcBef>
                        <a:spcAft>
                          <a:spcPts val="0"/>
                        </a:spcAft>
                      </a:pPr>
                      <a:r>
                        <a:rPr lang="en-US" sz="2400" b="1" dirty="0">
                          <a:effectLst/>
                        </a:rPr>
                        <a:t>Yes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2400" b="1" dirty="0">
                          <a:effectLst/>
                        </a:rPr>
                        <a:t>No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67141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kern="1200" dirty="0" smtClean="0">
                          <a:effectLst/>
                          <a:latin typeface="+mn-lt"/>
                        </a:rPr>
                        <a:t>(4) After seeing DOT employee’s social media</a:t>
                      </a:r>
                      <a:r>
                        <a:rPr lang="en-US" sz="2200" kern="1200" baseline="0" dirty="0" smtClean="0">
                          <a:effectLst/>
                          <a:latin typeface="+mn-lt"/>
                        </a:rPr>
                        <a:t> post (indicating interest in </a:t>
                      </a:r>
                      <a:r>
                        <a:rPr lang="en-US" sz="2200" kern="1200" dirty="0" smtClean="0">
                          <a:effectLst/>
                          <a:latin typeface="+mn-lt"/>
                        </a:rPr>
                        <a:t>jobs w/ self-driving car cos.) and resume, a representative</a:t>
                      </a:r>
                      <a:r>
                        <a:rPr lang="en-US" sz="2200" kern="1200" baseline="0" dirty="0" smtClean="0">
                          <a:effectLst/>
                          <a:latin typeface="+mn-lt"/>
                        </a:rPr>
                        <a:t> of </a:t>
                      </a:r>
                      <a:r>
                        <a:rPr lang="en-US" sz="2200" kern="1200" dirty="0" smtClean="0">
                          <a:effectLst/>
                          <a:latin typeface="+mn-lt"/>
                        </a:rPr>
                        <a:t>Company A, a self-driving</a:t>
                      </a:r>
                      <a:r>
                        <a:rPr lang="en-US" sz="2200" kern="1200" baseline="0" dirty="0" smtClean="0">
                          <a:effectLst/>
                          <a:latin typeface="+mn-lt"/>
                        </a:rPr>
                        <a:t> car co.,</a:t>
                      </a:r>
                      <a:r>
                        <a:rPr lang="en-US" sz="2200" kern="1200" dirty="0" smtClean="0">
                          <a:effectLst/>
                          <a:latin typeface="+mn-lt"/>
                        </a:rPr>
                        <a:t> emails</a:t>
                      </a:r>
                      <a:r>
                        <a:rPr lang="en-US" sz="2200" kern="1200" baseline="0" dirty="0" smtClean="0">
                          <a:effectLst/>
                          <a:latin typeface="+mn-lt"/>
                        </a:rPr>
                        <a:t> DOT employee to ask about their q</a:t>
                      </a:r>
                      <a:r>
                        <a:rPr lang="en-US" sz="2200" kern="1200" dirty="0" smtClean="0">
                          <a:effectLst/>
                          <a:latin typeface="+mn-lt"/>
                        </a:rPr>
                        <a:t>ualifications.  DOT</a:t>
                      </a:r>
                      <a:r>
                        <a:rPr lang="en-US" sz="2200" kern="1200" baseline="0" dirty="0" smtClean="0">
                          <a:effectLst/>
                          <a:latin typeface="+mn-lt"/>
                        </a:rPr>
                        <a:t> employee does not respond.</a:t>
                      </a:r>
                      <a:endParaRPr lang="en-US" sz="2200" strike="sngStrike"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strike="sngStrike"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strike="noStrike" dirty="0" smtClean="0">
                          <a:effectLst/>
                          <a:latin typeface="+mn-lt"/>
                          <a:ea typeface="Calibri" panose="020F0502020204030204" pitchFamily="34" charset="0"/>
                          <a:cs typeface="Times New Roman" panose="02020603050405020304" pitchFamily="18" charset="0"/>
                        </a:rPr>
                        <a:t>X</a:t>
                      </a:r>
                      <a:endParaRPr lang="en-US" sz="2200" strike="noStrike"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a:lnSpc>
                          <a:spcPct val="107000"/>
                        </a:lnSpc>
                        <a:spcBef>
                          <a:spcPts val="0"/>
                        </a:spcBef>
                        <a:spcAft>
                          <a:spcPts val="0"/>
                        </a:spcAft>
                      </a:pPr>
                      <a:r>
                        <a:rPr lang="en-US" sz="2200" kern="1200" dirty="0" smtClean="0">
                          <a:effectLst/>
                          <a:latin typeface="+mn-lt"/>
                        </a:rPr>
                        <a:t>(5)</a:t>
                      </a:r>
                      <a:r>
                        <a:rPr lang="en-US" sz="2200" kern="1200" baseline="0" dirty="0" smtClean="0">
                          <a:effectLst/>
                          <a:latin typeface="+mn-lt"/>
                        </a:rPr>
                        <a:t> </a:t>
                      </a:r>
                      <a:r>
                        <a:rPr lang="en-US" sz="2200" kern="1200" dirty="0" smtClean="0">
                          <a:effectLst/>
                          <a:latin typeface="+mn-lt"/>
                        </a:rPr>
                        <a:t>Employee, in their DOT work, interacts with Company A.  During those interactions, Company A says it would love to hire</a:t>
                      </a:r>
                      <a:r>
                        <a:rPr lang="en-US" sz="2200" kern="1200" baseline="0" dirty="0" smtClean="0">
                          <a:effectLst/>
                          <a:latin typeface="+mn-lt"/>
                        </a:rPr>
                        <a:t> the e</a:t>
                      </a:r>
                      <a:r>
                        <a:rPr lang="en-US" sz="2200" kern="1200" dirty="0" smtClean="0">
                          <a:effectLst/>
                          <a:latin typeface="+mn-lt"/>
                        </a:rPr>
                        <a:t>mployee for a specific position.</a:t>
                      </a:r>
                      <a:r>
                        <a:rPr lang="en-US" sz="2200" kern="1200" baseline="0" dirty="0" smtClean="0">
                          <a:effectLst/>
                          <a:latin typeface="+mn-lt"/>
                        </a:rPr>
                        <a:t>  </a:t>
                      </a:r>
                      <a:r>
                        <a:rPr lang="en-US" sz="2200" kern="1200" dirty="0" smtClean="0">
                          <a:effectLst/>
                          <a:latin typeface="+mn-lt"/>
                        </a:rPr>
                        <a:t>Employee responds by asking if the position would involve</a:t>
                      </a:r>
                      <a:r>
                        <a:rPr lang="en-US" sz="2200" kern="1200" baseline="0" dirty="0" smtClean="0">
                          <a:effectLst/>
                          <a:latin typeface="+mn-lt"/>
                        </a:rPr>
                        <a:t> work on developing </a:t>
                      </a:r>
                      <a:r>
                        <a:rPr lang="en-US" sz="2200" kern="1200" dirty="0" smtClean="0">
                          <a:effectLst/>
                          <a:latin typeface="+mn-lt"/>
                        </a:rPr>
                        <a:t>self-driving cars.</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a:lnSpc>
                          <a:spcPct val="107000"/>
                        </a:lnSpc>
                        <a:spcBef>
                          <a:spcPts val="0"/>
                        </a:spcBef>
                        <a:spcAft>
                          <a:spcPts val="0"/>
                        </a:spcAft>
                      </a:pPr>
                      <a:r>
                        <a:rPr lang="en-US" sz="2200" kern="1200" dirty="0" smtClean="0">
                          <a:effectLst/>
                          <a:latin typeface="+mn-lt"/>
                        </a:rPr>
                        <a:t>(6)</a:t>
                      </a:r>
                      <a:r>
                        <a:rPr lang="en-US" sz="2200" kern="1200" baseline="0" dirty="0" smtClean="0">
                          <a:effectLst/>
                          <a:latin typeface="+mn-lt"/>
                        </a:rPr>
                        <a:t> </a:t>
                      </a:r>
                      <a:r>
                        <a:rPr lang="en-US" sz="2200" kern="1200" dirty="0" smtClean="0">
                          <a:effectLst/>
                          <a:latin typeface="+mn-lt"/>
                        </a:rPr>
                        <a:t>Same example as (5) above, but employee responds that because of their DOT work involving Company A, they cannot pursue the job opportunity now, but they will be in touch after the matter is over.</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TextBox 3"/>
          <p:cNvSpPr txBox="1"/>
          <p:nvPr/>
        </p:nvSpPr>
        <p:spPr>
          <a:xfrm>
            <a:off x="612128" y="597658"/>
            <a:ext cx="5449458" cy="523220"/>
          </a:xfrm>
          <a:prstGeom prst="rect">
            <a:avLst/>
          </a:prstGeom>
          <a:noFill/>
        </p:spPr>
        <p:txBody>
          <a:bodyPr wrap="square" rtlCol="0">
            <a:spAutoFit/>
          </a:bodyPr>
          <a:lstStyle/>
          <a:p>
            <a:r>
              <a:rPr lang="en-US" sz="2800" dirty="0" smtClean="0"/>
              <a:t>Exercise 4</a:t>
            </a:r>
            <a:endParaRPr lang="en-US" sz="2800" dirty="0"/>
          </a:p>
        </p:txBody>
      </p:sp>
    </p:spTree>
    <p:extLst>
      <p:ext uri="{BB962C8B-B14F-4D97-AF65-F5344CB8AC3E}">
        <p14:creationId xmlns:p14="http://schemas.microsoft.com/office/powerpoint/2010/main" val="643608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25924881"/>
              </p:ext>
            </p:extLst>
          </p:nvPr>
        </p:nvGraphicFramePr>
        <p:xfrm>
          <a:off x="819758" y="1102268"/>
          <a:ext cx="10601642" cy="5120577"/>
        </p:xfrm>
        <a:graphic>
          <a:graphicData uri="http://schemas.openxmlformats.org/drawingml/2006/table">
            <a:tbl>
              <a:tblPr firstRow="1" firstCol="1" bandRow="1"/>
              <a:tblGrid>
                <a:gridCol w="8014525"/>
                <a:gridCol w="1253613"/>
                <a:gridCol w="1333504"/>
              </a:tblGrid>
              <a:tr h="734595">
                <a:tc rowSpan="2">
                  <a:txBody>
                    <a:bodyPr/>
                    <a:lstStyle/>
                    <a:p>
                      <a:pPr marL="0" marR="0" algn="l">
                        <a:lnSpc>
                          <a:spcPct val="107000"/>
                        </a:lnSpc>
                        <a:spcBef>
                          <a:spcPts val="0"/>
                        </a:spcBef>
                        <a:spcAft>
                          <a:spcPts val="0"/>
                        </a:spcAft>
                      </a:pPr>
                      <a:endParaRPr lang="en-US" sz="1100" b="1" dirty="0" smtClean="0">
                        <a:effectLst/>
                      </a:endParaRPr>
                    </a:p>
                    <a:p>
                      <a:pPr marL="0" marR="0" algn="ctr">
                        <a:lnSpc>
                          <a:spcPct val="107000"/>
                        </a:lnSpc>
                        <a:spcBef>
                          <a:spcPts val="0"/>
                        </a:spcBef>
                        <a:spcAft>
                          <a:spcPts val="0"/>
                        </a:spcAft>
                      </a:pPr>
                      <a:r>
                        <a:rPr lang="en-US" sz="2400" b="1" dirty="0" smtClean="0">
                          <a:effectLst/>
                        </a:rPr>
                        <a:t>Prospective</a:t>
                      </a:r>
                      <a:r>
                        <a:rPr lang="en-US" sz="2400" b="1" baseline="0" dirty="0" smtClean="0">
                          <a:effectLst/>
                        </a:rPr>
                        <a:t> Employer’s Actions/Words </a:t>
                      </a:r>
                    </a:p>
                    <a:p>
                      <a:pPr marL="0" marR="0" algn="ctr">
                        <a:lnSpc>
                          <a:spcPct val="107000"/>
                        </a:lnSpc>
                        <a:spcBef>
                          <a:spcPts val="0"/>
                        </a:spcBef>
                        <a:spcAft>
                          <a:spcPts val="0"/>
                        </a:spcAft>
                      </a:pPr>
                      <a:r>
                        <a:rPr lang="en-US" sz="2400" b="1" baseline="0" dirty="0" smtClean="0">
                          <a:effectLst/>
                        </a:rPr>
                        <a:t>and Employee’s Response</a:t>
                      </a:r>
                      <a:endParaRPr lang="en-US" sz="2400" b="1" dirty="0" smtClean="0">
                        <a:effectLst/>
                      </a:endParaRPr>
                    </a:p>
                  </a:txBody>
                  <a:tcPr marL="68580" marR="68580" marT="0" marB="0">
                    <a:solidFill>
                      <a:schemeClr val="bg1">
                        <a:lumMod val="85000"/>
                      </a:schemeClr>
                    </a:solidFill>
                  </a:tcPr>
                </a:tc>
                <a:tc gridSpan="2">
                  <a:txBody>
                    <a:bodyPr/>
                    <a:lstStyle/>
                    <a:p>
                      <a:pPr marL="0" marR="0" algn="ctr">
                        <a:lnSpc>
                          <a:spcPct val="107000"/>
                        </a:lnSpc>
                        <a:spcBef>
                          <a:spcPts val="0"/>
                        </a:spcBef>
                        <a:spcAft>
                          <a:spcPts val="0"/>
                        </a:spcAft>
                      </a:pPr>
                      <a:r>
                        <a:rPr lang="en-US" sz="2400" b="1" dirty="0" smtClean="0">
                          <a:effectLst/>
                        </a:rPr>
                        <a:t>Seeking </a:t>
                      </a:r>
                      <a:r>
                        <a:rPr lang="en-US" sz="2400" b="1" dirty="0">
                          <a:effectLst/>
                        </a:rPr>
                        <a:t>Employment</a:t>
                      </a:r>
                      <a:r>
                        <a:rPr lang="en-US" sz="2400" b="1" dirty="0" smtClean="0">
                          <a:effectLst/>
                        </a:rPr>
                        <a:t>?</a:t>
                      </a: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hMerge="1">
                  <a:txBody>
                    <a:bodyPr/>
                    <a:lstStyle/>
                    <a:p>
                      <a:endParaRPr lang="en-US"/>
                    </a:p>
                  </a:txBody>
                  <a:tcPr/>
                </a:tc>
              </a:tr>
              <a:tr h="280500">
                <a:tc vMerge="1">
                  <a:txBody>
                    <a:bodyPr/>
                    <a:lstStyle/>
                    <a:p>
                      <a:endParaRPr lang="en-US"/>
                    </a:p>
                  </a:txBody>
                  <a:tcPr/>
                </a:tc>
                <a:tc>
                  <a:txBody>
                    <a:bodyPr/>
                    <a:lstStyle/>
                    <a:p>
                      <a:pPr marL="0" marR="0" algn="ctr">
                        <a:lnSpc>
                          <a:spcPct val="107000"/>
                        </a:lnSpc>
                        <a:spcBef>
                          <a:spcPts val="0"/>
                        </a:spcBef>
                        <a:spcAft>
                          <a:spcPts val="0"/>
                        </a:spcAft>
                      </a:pPr>
                      <a:r>
                        <a:rPr lang="en-US" sz="2400" b="1" dirty="0">
                          <a:effectLst/>
                        </a:rPr>
                        <a:t>Yes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2400" b="1" dirty="0">
                          <a:effectLst/>
                        </a:rPr>
                        <a:t>No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67141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kern="1200" dirty="0" smtClean="0">
                          <a:effectLst/>
                          <a:latin typeface="+mn-lt"/>
                        </a:rPr>
                        <a:t>(4) After seeing DOT employee’s social media</a:t>
                      </a:r>
                      <a:r>
                        <a:rPr lang="en-US" sz="2200" kern="1200" baseline="0" dirty="0" smtClean="0">
                          <a:effectLst/>
                          <a:latin typeface="+mn-lt"/>
                        </a:rPr>
                        <a:t> post (indicating interest in </a:t>
                      </a:r>
                      <a:r>
                        <a:rPr lang="en-US" sz="2200" kern="1200" dirty="0" smtClean="0">
                          <a:effectLst/>
                          <a:latin typeface="+mn-lt"/>
                        </a:rPr>
                        <a:t>jobs w/ self-driving car cos.) and resume, a representative</a:t>
                      </a:r>
                      <a:r>
                        <a:rPr lang="en-US" sz="2200" kern="1200" baseline="0" dirty="0" smtClean="0">
                          <a:effectLst/>
                          <a:latin typeface="+mn-lt"/>
                        </a:rPr>
                        <a:t> of </a:t>
                      </a:r>
                      <a:r>
                        <a:rPr lang="en-US" sz="2200" kern="1200" dirty="0" smtClean="0">
                          <a:effectLst/>
                          <a:latin typeface="+mn-lt"/>
                        </a:rPr>
                        <a:t>Company A, a self-driving</a:t>
                      </a:r>
                      <a:r>
                        <a:rPr lang="en-US" sz="2200" kern="1200" baseline="0" dirty="0" smtClean="0">
                          <a:effectLst/>
                          <a:latin typeface="+mn-lt"/>
                        </a:rPr>
                        <a:t> car co.,</a:t>
                      </a:r>
                      <a:r>
                        <a:rPr lang="en-US" sz="2200" kern="1200" dirty="0" smtClean="0">
                          <a:effectLst/>
                          <a:latin typeface="+mn-lt"/>
                        </a:rPr>
                        <a:t> emails</a:t>
                      </a:r>
                      <a:r>
                        <a:rPr lang="en-US" sz="2200" kern="1200" baseline="0" dirty="0" smtClean="0">
                          <a:effectLst/>
                          <a:latin typeface="+mn-lt"/>
                        </a:rPr>
                        <a:t> DOT employee to ask about their q</a:t>
                      </a:r>
                      <a:r>
                        <a:rPr lang="en-US" sz="2200" kern="1200" dirty="0" smtClean="0">
                          <a:effectLst/>
                          <a:latin typeface="+mn-lt"/>
                        </a:rPr>
                        <a:t>ualifications.  DOT</a:t>
                      </a:r>
                      <a:r>
                        <a:rPr lang="en-US" sz="2200" kern="1200" baseline="0" dirty="0" smtClean="0">
                          <a:effectLst/>
                          <a:latin typeface="+mn-lt"/>
                        </a:rPr>
                        <a:t> employee does not respond.</a:t>
                      </a:r>
                      <a:endParaRPr lang="en-US" sz="2200" strike="sngStrike"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strike="sngStrike"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strike="noStrike" dirty="0" smtClean="0">
                          <a:effectLst/>
                          <a:latin typeface="+mn-lt"/>
                          <a:ea typeface="Calibri" panose="020F0502020204030204" pitchFamily="34" charset="0"/>
                          <a:cs typeface="Times New Roman" panose="02020603050405020304" pitchFamily="18" charset="0"/>
                        </a:rPr>
                        <a:t>X</a:t>
                      </a:r>
                      <a:endParaRPr lang="en-US" sz="2200" strike="noStrike"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a:lnSpc>
                          <a:spcPct val="107000"/>
                        </a:lnSpc>
                        <a:spcBef>
                          <a:spcPts val="0"/>
                        </a:spcBef>
                        <a:spcAft>
                          <a:spcPts val="0"/>
                        </a:spcAft>
                      </a:pPr>
                      <a:r>
                        <a:rPr lang="en-US" sz="2200" kern="1200" dirty="0" smtClean="0">
                          <a:effectLst/>
                          <a:latin typeface="+mn-lt"/>
                        </a:rPr>
                        <a:t>(5)</a:t>
                      </a:r>
                      <a:r>
                        <a:rPr lang="en-US" sz="2200" kern="1200" baseline="0" dirty="0" smtClean="0">
                          <a:effectLst/>
                          <a:latin typeface="+mn-lt"/>
                        </a:rPr>
                        <a:t> </a:t>
                      </a:r>
                      <a:r>
                        <a:rPr lang="en-US" sz="2200" kern="1200" dirty="0" smtClean="0">
                          <a:effectLst/>
                          <a:latin typeface="+mn-lt"/>
                        </a:rPr>
                        <a:t>Employee, in their DOT work, interacts with Company A.  During those interactions, Company A says it would love to hire</a:t>
                      </a:r>
                      <a:r>
                        <a:rPr lang="en-US" sz="2200" kern="1200" baseline="0" dirty="0" smtClean="0">
                          <a:effectLst/>
                          <a:latin typeface="+mn-lt"/>
                        </a:rPr>
                        <a:t> the e</a:t>
                      </a:r>
                      <a:r>
                        <a:rPr lang="en-US" sz="2200" kern="1200" dirty="0" smtClean="0">
                          <a:effectLst/>
                          <a:latin typeface="+mn-lt"/>
                        </a:rPr>
                        <a:t>mployee for a specific position.</a:t>
                      </a:r>
                      <a:r>
                        <a:rPr lang="en-US" sz="2200" kern="1200" baseline="0" dirty="0" smtClean="0">
                          <a:effectLst/>
                          <a:latin typeface="+mn-lt"/>
                        </a:rPr>
                        <a:t>  </a:t>
                      </a:r>
                      <a:r>
                        <a:rPr lang="en-US" sz="2200" kern="1200" dirty="0" smtClean="0">
                          <a:effectLst/>
                          <a:latin typeface="+mn-lt"/>
                        </a:rPr>
                        <a:t>Employee responds by asking if the position would involve</a:t>
                      </a:r>
                      <a:r>
                        <a:rPr lang="en-US" sz="2200" kern="1200" baseline="0" dirty="0" smtClean="0">
                          <a:effectLst/>
                          <a:latin typeface="+mn-lt"/>
                        </a:rPr>
                        <a:t> work on developing </a:t>
                      </a:r>
                      <a:r>
                        <a:rPr lang="en-US" sz="2200" kern="1200" dirty="0" smtClean="0">
                          <a:effectLst/>
                          <a:latin typeface="+mn-lt"/>
                        </a:rPr>
                        <a:t>self-driving cars.</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smtClean="0">
                          <a:effectLst/>
                          <a:latin typeface="+mn-lt"/>
                          <a:ea typeface="Calibri" panose="020F0502020204030204" pitchFamily="34" charset="0"/>
                          <a:cs typeface="Times New Roman" panose="02020603050405020304" pitchFamily="18" charset="0"/>
                        </a:rPr>
                        <a:t>X</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a:lnSpc>
                          <a:spcPct val="107000"/>
                        </a:lnSpc>
                        <a:spcBef>
                          <a:spcPts val="0"/>
                        </a:spcBef>
                        <a:spcAft>
                          <a:spcPts val="0"/>
                        </a:spcAft>
                      </a:pPr>
                      <a:r>
                        <a:rPr lang="en-US" sz="2200" kern="1200" dirty="0" smtClean="0">
                          <a:effectLst/>
                          <a:latin typeface="+mn-lt"/>
                        </a:rPr>
                        <a:t>(6)</a:t>
                      </a:r>
                      <a:r>
                        <a:rPr lang="en-US" sz="2200" kern="1200" baseline="0" dirty="0" smtClean="0">
                          <a:effectLst/>
                          <a:latin typeface="+mn-lt"/>
                        </a:rPr>
                        <a:t> </a:t>
                      </a:r>
                      <a:r>
                        <a:rPr lang="en-US" sz="2200" kern="1200" dirty="0" smtClean="0">
                          <a:effectLst/>
                          <a:latin typeface="+mn-lt"/>
                        </a:rPr>
                        <a:t>Same example as (5) above, but employee responds that because of their DOT work involving Company A, they cannot pursue the job opportunity now, but they will be in touch after the matter is over.</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TextBox 3"/>
          <p:cNvSpPr txBox="1"/>
          <p:nvPr/>
        </p:nvSpPr>
        <p:spPr>
          <a:xfrm>
            <a:off x="671121" y="579048"/>
            <a:ext cx="5449458" cy="523220"/>
          </a:xfrm>
          <a:prstGeom prst="rect">
            <a:avLst/>
          </a:prstGeom>
          <a:noFill/>
        </p:spPr>
        <p:txBody>
          <a:bodyPr wrap="square" rtlCol="0">
            <a:spAutoFit/>
          </a:bodyPr>
          <a:lstStyle/>
          <a:p>
            <a:r>
              <a:rPr lang="en-US" sz="2800" dirty="0" smtClean="0"/>
              <a:t> Exercise 4</a:t>
            </a:r>
            <a:endParaRPr lang="en-US" sz="2800" dirty="0"/>
          </a:p>
        </p:txBody>
      </p:sp>
    </p:spTree>
    <p:extLst>
      <p:ext uri="{BB962C8B-B14F-4D97-AF65-F5344CB8AC3E}">
        <p14:creationId xmlns:p14="http://schemas.microsoft.com/office/powerpoint/2010/main" val="690755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93599345"/>
              </p:ext>
            </p:extLst>
          </p:nvPr>
        </p:nvGraphicFramePr>
        <p:xfrm>
          <a:off x="790262" y="1047135"/>
          <a:ext cx="10601642" cy="5120577"/>
        </p:xfrm>
        <a:graphic>
          <a:graphicData uri="http://schemas.openxmlformats.org/drawingml/2006/table">
            <a:tbl>
              <a:tblPr firstRow="1" firstCol="1" bandRow="1"/>
              <a:tblGrid>
                <a:gridCol w="8014525"/>
                <a:gridCol w="1253613"/>
                <a:gridCol w="1333504"/>
              </a:tblGrid>
              <a:tr h="411489">
                <a:tc rowSpan="2">
                  <a:txBody>
                    <a:bodyPr/>
                    <a:lstStyle/>
                    <a:p>
                      <a:pPr marL="0" marR="0" algn="l">
                        <a:lnSpc>
                          <a:spcPct val="107000"/>
                        </a:lnSpc>
                        <a:spcBef>
                          <a:spcPts val="0"/>
                        </a:spcBef>
                        <a:spcAft>
                          <a:spcPts val="0"/>
                        </a:spcAft>
                      </a:pPr>
                      <a:endParaRPr lang="en-US" sz="1100" b="1" dirty="0" smtClean="0">
                        <a:effectLst/>
                      </a:endParaRPr>
                    </a:p>
                    <a:p>
                      <a:pPr marL="0" marR="0" algn="ctr">
                        <a:lnSpc>
                          <a:spcPct val="107000"/>
                        </a:lnSpc>
                        <a:spcBef>
                          <a:spcPts val="0"/>
                        </a:spcBef>
                        <a:spcAft>
                          <a:spcPts val="0"/>
                        </a:spcAft>
                      </a:pPr>
                      <a:r>
                        <a:rPr lang="en-US" sz="2400" b="1" dirty="0" smtClean="0">
                          <a:effectLst/>
                        </a:rPr>
                        <a:t>Prospective</a:t>
                      </a:r>
                      <a:r>
                        <a:rPr lang="en-US" sz="2400" b="1" baseline="0" dirty="0" smtClean="0">
                          <a:effectLst/>
                        </a:rPr>
                        <a:t> Employer’s Actions/Words </a:t>
                      </a:r>
                    </a:p>
                    <a:p>
                      <a:pPr marL="0" marR="0" algn="ctr">
                        <a:lnSpc>
                          <a:spcPct val="107000"/>
                        </a:lnSpc>
                        <a:spcBef>
                          <a:spcPts val="0"/>
                        </a:spcBef>
                        <a:spcAft>
                          <a:spcPts val="0"/>
                        </a:spcAft>
                      </a:pPr>
                      <a:r>
                        <a:rPr lang="en-US" sz="2400" b="1" baseline="0" dirty="0" smtClean="0">
                          <a:effectLst/>
                        </a:rPr>
                        <a:t>and Employee’s Response</a:t>
                      </a:r>
                      <a:endParaRPr lang="en-US" sz="2400" b="1" dirty="0" smtClean="0">
                        <a:effectLst/>
                      </a:endParaRPr>
                    </a:p>
                  </a:txBody>
                  <a:tcPr marL="68580" marR="68580" marT="0" marB="0">
                    <a:solidFill>
                      <a:schemeClr val="bg1">
                        <a:lumMod val="85000"/>
                      </a:schemeClr>
                    </a:solidFill>
                  </a:tcPr>
                </a:tc>
                <a:tc gridSpan="2">
                  <a:txBody>
                    <a:bodyPr/>
                    <a:lstStyle/>
                    <a:p>
                      <a:pPr marL="0" marR="0" algn="ctr">
                        <a:lnSpc>
                          <a:spcPct val="107000"/>
                        </a:lnSpc>
                        <a:spcBef>
                          <a:spcPts val="0"/>
                        </a:spcBef>
                        <a:spcAft>
                          <a:spcPts val="0"/>
                        </a:spcAft>
                      </a:pPr>
                      <a:r>
                        <a:rPr lang="en-US" sz="2400" b="1" dirty="0" smtClean="0">
                          <a:effectLst/>
                        </a:rPr>
                        <a:t>Seeking </a:t>
                      </a:r>
                      <a:r>
                        <a:rPr lang="en-US" sz="2400" b="1" dirty="0">
                          <a:effectLst/>
                        </a:rPr>
                        <a:t>Employment</a:t>
                      </a:r>
                      <a:r>
                        <a:rPr lang="en-US" sz="2400" b="1" dirty="0" smtClean="0">
                          <a:effectLst/>
                        </a:rPr>
                        <a:t>?</a:t>
                      </a: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hMerge="1">
                  <a:txBody>
                    <a:bodyPr/>
                    <a:lstStyle/>
                    <a:p>
                      <a:endParaRPr lang="en-US"/>
                    </a:p>
                  </a:txBody>
                  <a:tcPr/>
                </a:tc>
              </a:tr>
              <a:tr h="280500">
                <a:tc vMerge="1">
                  <a:txBody>
                    <a:bodyPr/>
                    <a:lstStyle/>
                    <a:p>
                      <a:endParaRPr lang="en-US"/>
                    </a:p>
                  </a:txBody>
                  <a:tcPr/>
                </a:tc>
                <a:tc>
                  <a:txBody>
                    <a:bodyPr/>
                    <a:lstStyle/>
                    <a:p>
                      <a:pPr marL="0" marR="0" algn="ctr">
                        <a:lnSpc>
                          <a:spcPct val="107000"/>
                        </a:lnSpc>
                        <a:spcBef>
                          <a:spcPts val="0"/>
                        </a:spcBef>
                        <a:spcAft>
                          <a:spcPts val="0"/>
                        </a:spcAft>
                      </a:pPr>
                      <a:r>
                        <a:rPr lang="en-US" sz="2400" b="1" dirty="0">
                          <a:effectLst/>
                        </a:rPr>
                        <a:t>Yes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2400" b="1" dirty="0">
                          <a:effectLst/>
                        </a:rPr>
                        <a:t>No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67141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kern="1200" dirty="0" smtClean="0">
                          <a:effectLst/>
                          <a:latin typeface="+mn-lt"/>
                        </a:rPr>
                        <a:t>(4) After seeing DOT employee’s social media</a:t>
                      </a:r>
                      <a:r>
                        <a:rPr lang="en-US" sz="2200" kern="1200" baseline="0" dirty="0" smtClean="0">
                          <a:effectLst/>
                          <a:latin typeface="+mn-lt"/>
                        </a:rPr>
                        <a:t> post (indicating interest in </a:t>
                      </a:r>
                      <a:r>
                        <a:rPr lang="en-US" sz="2200" kern="1200" dirty="0" smtClean="0">
                          <a:effectLst/>
                          <a:latin typeface="+mn-lt"/>
                        </a:rPr>
                        <a:t>jobs w/ self-driving car cos.) and resume, a representative</a:t>
                      </a:r>
                      <a:r>
                        <a:rPr lang="en-US" sz="2200" kern="1200" baseline="0" dirty="0" smtClean="0">
                          <a:effectLst/>
                          <a:latin typeface="+mn-lt"/>
                        </a:rPr>
                        <a:t> of </a:t>
                      </a:r>
                      <a:r>
                        <a:rPr lang="en-US" sz="2200" kern="1200" dirty="0" smtClean="0">
                          <a:effectLst/>
                          <a:latin typeface="+mn-lt"/>
                        </a:rPr>
                        <a:t>Company A, a self-driving</a:t>
                      </a:r>
                      <a:r>
                        <a:rPr lang="en-US" sz="2200" kern="1200" baseline="0" dirty="0" smtClean="0">
                          <a:effectLst/>
                          <a:latin typeface="+mn-lt"/>
                        </a:rPr>
                        <a:t> car co.,</a:t>
                      </a:r>
                      <a:r>
                        <a:rPr lang="en-US" sz="2200" kern="1200" dirty="0" smtClean="0">
                          <a:effectLst/>
                          <a:latin typeface="+mn-lt"/>
                        </a:rPr>
                        <a:t> emails</a:t>
                      </a:r>
                      <a:r>
                        <a:rPr lang="en-US" sz="2200" kern="1200" baseline="0" dirty="0" smtClean="0">
                          <a:effectLst/>
                          <a:latin typeface="+mn-lt"/>
                        </a:rPr>
                        <a:t> DOT employee to ask about their q</a:t>
                      </a:r>
                      <a:r>
                        <a:rPr lang="en-US" sz="2200" kern="1200" dirty="0" smtClean="0">
                          <a:effectLst/>
                          <a:latin typeface="+mn-lt"/>
                        </a:rPr>
                        <a:t>ualifications.  DOT</a:t>
                      </a:r>
                      <a:r>
                        <a:rPr lang="en-US" sz="2200" kern="1200" baseline="0" dirty="0" smtClean="0">
                          <a:effectLst/>
                          <a:latin typeface="+mn-lt"/>
                        </a:rPr>
                        <a:t> employee does not respond.</a:t>
                      </a:r>
                      <a:endParaRPr lang="en-US" sz="2200" strike="sngStrike"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strike="sngStrike"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strike="noStrike" dirty="0" smtClean="0">
                          <a:effectLst/>
                          <a:latin typeface="+mn-lt"/>
                          <a:ea typeface="Calibri" panose="020F0502020204030204" pitchFamily="34" charset="0"/>
                          <a:cs typeface="Times New Roman" panose="02020603050405020304" pitchFamily="18" charset="0"/>
                        </a:rPr>
                        <a:t>X</a:t>
                      </a:r>
                      <a:endParaRPr lang="en-US" sz="2200" strike="noStrike"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a:lnSpc>
                          <a:spcPct val="107000"/>
                        </a:lnSpc>
                        <a:spcBef>
                          <a:spcPts val="0"/>
                        </a:spcBef>
                        <a:spcAft>
                          <a:spcPts val="0"/>
                        </a:spcAft>
                      </a:pPr>
                      <a:r>
                        <a:rPr lang="en-US" sz="2200" kern="1200" dirty="0" smtClean="0">
                          <a:effectLst/>
                          <a:latin typeface="+mn-lt"/>
                        </a:rPr>
                        <a:t>(5)</a:t>
                      </a:r>
                      <a:r>
                        <a:rPr lang="en-US" sz="2200" kern="1200" baseline="0" dirty="0" smtClean="0">
                          <a:effectLst/>
                          <a:latin typeface="+mn-lt"/>
                        </a:rPr>
                        <a:t> </a:t>
                      </a:r>
                      <a:r>
                        <a:rPr lang="en-US" sz="2200" kern="1200" dirty="0" smtClean="0">
                          <a:effectLst/>
                          <a:latin typeface="+mn-lt"/>
                        </a:rPr>
                        <a:t>Employee, in their DOT work, interacts with Company A.  During those interactions, Company A says it would love to hire</a:t>
                      </a:r>
                      <a:r>
                        <a:rPr lang="en-US" sz="2200" kern="1200" baseline="0" dirty="0" smtClean="0">
                          <a:effectLst/>
                          <a:latin typeface="+mn-lt"/>
                        </a:rPr>
                        <a:t> the e</a:t>
                      </a:r>
                      <a:r>
                        <a:rPr lang="en-US" sz="2200" kern="1200" dirty="0" smtClean="0">
                          <a:effectLst/>
                          <a:latin typeface="+mn-lt"/>
                        </a:rPr>
                        <a:t>mployee for a specific position.</a:t>
                      </a:r>
                      <a:r>
                        <a:rPr lang="en-US" sz="2200" kern="1200" baseline="0" dirty="0" smtClean="0">
                          <a:effectLst/>
                          <a:latin typeface="+mn-lt"/>
                        </a:rPr>
                        <a:t>  </a:t>
                      </a:r>
                      <a:r>
                        <a:rPr lang="en-US" sz="2200" kern="1200" dirty="0" smtClean="0">
                          <a:effectLst/>
                          <a:latin typeface="+mn-lt"/>
                        </a:rPr>
                        <a:t>Employee responds by asking if the position would involve</a:t>
                      </a:r>
                      <a:r>
                        <a:rPr lang="en-US" sz="2200" kern="1200" baseline="0" dirty="0" smtClean="0">
                          <a:effectLst/>
                          <a:latin typeface="+mn-lt"/>
                        </a:rPr>
                        <a:t> work on developing </a:t>
                      </a:r>
                      <a:r>
                        <a:rPr lang="en-US" sz="2200" kern="1200" dirty="0" smtClean="0">
                          <a:effectLst/>
                          <a:latin typeface="+mn-lt"/>
                        </a:rPr>
                        <a:t>self-driving cars.</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smtClean="0">
                          <a:effectLst/>
                          <a:latin typeface="+mn-lt"/>
                          <a:ea typeface="Calibri" panose="020F0502020204030204" pitchFamily="34" charset="0"/>
                          <a:cs typeface="Times New Roman" panose="02020603050405020304" pitchFamily="18" charset="0"/>
                        </a:rPr>
                        <a:t>X</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a:lnSpc>
                          <a:spcPct val="107000"/>
                        </a:lnSpc>
                        <a:spcBef>
                          <a:spcPts val="0"/>
                        </a:spcBef>
                        <a:spcAft>
                          <a:spcPts val="0"/>
                        </a:spcAft>
                      </a:pPr>
                      <a:r>
                        <a:rPr lang="en-US" sz="2200" kern="1200" dirty="0" smtClean="0">
                          <a:effectLst/>
                          <a:latin typeface="+mn-lt"/>
                        </a:rPr>
                        <a:t>(6)</a:t>
                      </a:r>
                      <a:r>
                        <a:rPr lang="en-US" sz="2200" kern="1200" baseline="0" dirty="0" smtClean="0">
                          <a:effectLst/>
                          <a:latin typeface="+mn-lt"/>
                        </a:rPr>
                        <a:t> </a:t>
                      </a:r>
                      <a:r>
                        <a:rPr lang="en-US" sz="2200" kern="1200" dirty="0" smtClean="0">
                          <a:effectLst/>
                          <a:latin typeface="+mn-lt"/>
                        </a:rPr>
                        <a:t>Same example as (5) above, but employee responds that because of their DOT work involving Company A, they cannot pursue the job opportunity now, but they will be in touch after the matter is over.</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smtClean="0">
                          <a:effectLst/>
                          <a:latin typeface="+mn-lt"/>
                          <a:ea typeface="Calibri" panose="020F0502020204030204" pitchFamily="34" charset="0"/>
                          <a:cs typeface="Times New Roman" panose="02020603050405020304" pitchFamily="18" charset="0"/>
                        </a:rPr>
                        <a:t>X</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TextBox 3"/>
          <p:cNvSpPr txBox="1"/>
          <p:nvPr/>
        </p:nvSpPr>
        <p:spPr>
          <a:xfrm>
            <a:off x="641625" y="523915"/>
            <a:ext cx="5449458" cy="523220"/>
          </a:xfrm>
          <a:prstGeom prst="rect">
            <a:avLst/>
          </a:prstGeom>
          <a:noFill/>
        </p:spPr>
        <p:txBody>
          <a:bodyPr wrap="square" rtlCol="0">
            <a:spAutoFit/>
          </a:bodyPr>
          <a:lstStyle/>
          <a:p>
            <a:r>
              <a:rPr lang="en-US" sz="2800" dirty="0" smtClean="0"/>
              <a:t> Exercise 4   </a:t>
            </a:r>
            <a:endParaRPr lang="en-US" sz="2800" dirty="0"/>
          </a:p>
        </p:txBody>
      </p:sp>
    </p:spTree>
    <p:extLst>
      <p:ext uri="{BB962C8B-B14F-4D97-AF65-F5344CB8AC3E}">
        <p14:creationId xmlns:p14="http://schemas.microsoft.com/office/powerpoint/2010/main" val="1001949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a:xfrm>
            <a:off x="9311680" y="2163662"/>
            <a:ext cx="2044373" cy="1429894"/>
          </a:xfrm>
          <a:prstGeom prst="ellipse">
            <a:avLst/>
          </a:prstGeom>
          <a:solidFill>
            <a:srgbClr val="FF99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9" name="Oval 28"/>
          <p:cNvSpPr/>
          <p:nvPr/>
        </p:nvSpPr>
        <p:spPr>
          <a:xfrm>
            <a:off x="5548333" y="2044312"/>
            <a:ext cx="3361622" cy="1677875"/>
          </a:xfrm>
          <a:prstGeom prst="ellipse">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2" name="Oval 21"/>
          <p:cNvSpPr/>
          <p:nvPr/>
        </p:nvSpPr>
        <p:spPr>
          <a:xfrm>
            <a:off x="737546" y="2262254"/>
            <a:ext cx="2044373" cy="1429894"/>
          </a:xfrm>
          <a:prstGeom prst="ellipse">
            <a:avLst/>
          </a:prstGeom>
          <a:solidFill>
            <a:srgbClr val="FF99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2" name="Oval 31"/>
          <p:cNvSpPr/>
          <p:nvPr/>
        </p:nvSpPr>
        <p:spPr>
          <a:xfrm>
            <a:off x="3135279" y="2283350"/>
            <a:ext cx="2044373" cy="1429894"/>
          </a:xfrm>
          <a:prstGeom prst="ellipse">
            <a:avLst/>
          </a:prstGeom>
          <a:solidFill>
            <a:srgbClr val="FF99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9" name="Oval 58"/>
          <p:cNvSpPr/>
          <p:nvPr/>
        </p:nvSpPr>
        <p:spPr>
          <a:xfrm>
            <a:off x="5998903" y="387747"/>
            <a:ext cx="2338274" cy="1267484"/>
          </a:xfrm>
          <a:prstGeom prst="ellipse">
            <a:avLst/>
          </a:prstGeom>
          <a:solidFill>
            <a:srgbClr val="00CCFF"/>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7" name="Oval 46"/>
          <p:cNvSpPr/>
          <p:nvPr/>
        </p:nvSpPr>
        <p:spPr>
          <a:xfrm>
            <a:off x="2989344" y="4558068"/>
            <a:ext cx="3361622" cy="1677875"/>
          </a:xfrm>
          <a:prstGeom prst="ellipse">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4" name="Oval 43"/>
          <p:cNvSpPr/>
          <p:nvPr/>
        </p:nvSpPr>
        <p:spPr>
          <a:xfrm>
            <a:off x="7019694" y="4521573"/>
            <a:ext cx="3391032" cy="1714370"/>
          </a:xfrm>
          <a:prstGeom prst="ellipse">
            <a:avLst/>
          </a:prstGeom>
          <a:solidFill>
            <a:srgbClr val="92D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TextBox 9"/>
          <p:cNvSpPr txBox="1"/>
          <p:nvPr/>
        </p:nvSpPr>
        <p:spPr>
          <a:xfrm>
            <a:off x="5939793" y="2461089"/>
            <a:ext cx="3012141" cy="830997"/>
          </a:xfrm>
          <a:prstGeom prst="rect">
            <a:avLst/>
          </a:prstGeom>
          <a:noFill/>
        </p:spPr>
        <p:txBody>
          <a:bodyPr wrap="square" rtlCol="0">
            <a:spAutoFit/>
          </a:bodyPr>
          <a:lstStyle/>
          <a:p>
            <a:r>
              <a:rPr lang="en-US" sz="4800" dirty="0" smtClean="0"/>
              <a:t>Subpart F</a:t>
            </a:r>
            <a:endParaRPr lang="en-US" sz="4800" dirty="0"/>
          </a:p>
        </p:txBody>
      </p:sp>
      <p:cxnSp>
        <p:nvCxnSpPr>
          <p:cNvPr id="16" name="Straight Connector 15"/>
          <p:cNvCxnSpPr>
            <a:endCxn id="47" idx="0"/>
          </p:cNvCxnSpPr>
          <p:nvPr/>
        </p:nvCxnSpPr>
        <p:spPr>
          <a:xfrm flipH="1">
            <a:off x="4670155" y="3722187"/>
            <a:ext cx="2485471" cy="835881"/>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a:endCxn id="44" idx="0"/>
          </p:cNvCxnSpPr>
          <p:nvPr/>
        </p:nvCxnSpPr>
        <p:spPr>
          <a:xfrm>
            <a:off x="7155626" y="3722187"/>
            <a:ext cx="1559584" cy="799386"/>
          </a:xfrm>
          <a:prstGeom prst="line">
            <a:avLst/>
          </a:prstGeom>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779462" y="2661625"/>
            <a:ext cx="2264920" cy="553998"/>
          </a:xfrm>
          <a:prstGeom prst="rect">
            <a:avLst/>
          </a:prstGeom>
          <a:noFill/>
        </p:spPr>
        <p:txBody>
          <a:bodyPr wrap="square" rtlCol="0">
            <a:spAutoFit/>
          </a:bodyPr>
          <a:lstStyle/>
          <a:p>
            <a:r>
              <a:rPr lang="en-US" sz="3000" dirty="0" smtClean="0"/>
              <a:t>18 USC 208</a:t>
            </a:r>
            <a:endParaRPr lang="en-US" sz="3000" dirty="0"/>
          </a:p>
        </p:txBody>
      </p:sp>
      <p:sp>
        <p:nvSpPr>
          <p:cNvPr id="26" name="TextBox 25"/>
          <p:cNvSpPr txBox="1"/>
          <p:nvPr/>
        </p:nvSpPr>
        <p:spPr>
          <a:xfrm>
            <a:off x="3291712" y="2535574"/>
            <a:ext cx="1952825" cy="954107"/>
          </a:xfrm>
          <a:prstGeom prst="rect">
            <a:avLst/>
          </a:prstGeom>
          <a:noFill/>
        </p:spPr>
        <p:txBody>
          <a:bodyPr wrap="square" rtlCol="0">
            <a:spAutoFit/>
          </a:bodyPr>
          <a:lstStyle/>
          <a:p>
            <a:r>
              <a:rPr lang="en-US" sz="2800" dirty="0" smtClean="0"/>
              <a:t>Impartiality</a:t>
            </a:r>
          </a:p>
          <a:p>
            <a:r>
              <a:rPr lang="en-US" sz="2800" dirty="0" smtClean="0"/>
              <a:t>regulation</a:t>
            </a:r>
          </a:p>
        </p:txBody>
      </p:sp>
      <p:sp>
        <p:nvSpPr>
          <p:cNvPr id="27" name="TextBox 26"/>
          <p:cNvSpPr txBox="1"/>
          <p:nvPr/>
        </p:nvSpPr>
        <p:spPr>
          <a:xfrm>
            <a:off x="9377131" y="2625879"/>
            <a:ext cx="2264920" cy="584775"/>
          </a:xfrm>
          <a:prstGeom prst="rect">
            <a:avLst/>
          </a:prstGeom>
          <a:noFill/>
        </p:spPr>
        <p:txBody>
          <a:bodyPr wrap="square" rtlCol="0">
            <a:spAutoFit/>
          </a:bodyPr>
          <a:lstStyle/>
          <a:p>
            <a:r>
              <a:rPr lang="en-US" sz="3200" dirty="0" smtClean="0"/>
              <a:t>STOCK Act</a:t>
            </a:r>
            <a:endParaRPr lang="en-US" sz="3200" dirty="0"/>
          </a:p>
        </p:txBody>
      </p:sp>
      <p:sp>
        <p:nvSpPr>
          <p:cNvPr id="37" name="TextBox 36"/>
          <p:cNvSpPr txBox="1"/>
          <p:nvPr/>
        </p:nvSpPr>
        <p:spPr>
          <a:xfrm>
            <a:off x="3360519" y="4781631"/>
            <a:ext cx="3104432" cy="1200329"/>
          </a:xfrm>
          <a:prstGeom prst="rect">
            <a:avLst/>
          </a:prstGeom>
          <a:noFill/>
        </p:spPr>
        <p:txBody>
          <a:bodyPr wrap="square" rtlCol="0">
            <a:spAutoFit/>
          </a:bodyPr>
          <a:lstStyle/>
          <a:p>
            <a:r>
              <a:rPr lang="en-US" sz="3600" dirty="0" smtClean="0"/>
              <a:t>(1) Recusal</a:t>
            </a:r>
          </a:p>
          <a:p>
            <a:r>
              <a:rPr lang="en-US" sz="3600" dirty="0" smtClean="0"/>
              <a:t>Requirement</a:t>
            </a:r>
            <a:endParaRPr lang="en-US" sz="3600" dirty="0"/>
          </a:p>
        </p:txBody>
      </p:sp>
      <p:sp>
        <p:nvSpPr>
          <p:cNvPr id="42" name="TextBox 41"/>
          <p:cNvSpPr txBox="1"/>
          <p:nvPr/>
        </p:nvSpPr>
        <p:spPr>
          <a:xfrm>
            <a:off x="7236308" y="4783442"/>
            <a:ext cx="3765631" cy="1200329"/>
          </a:xfrm>
          <a:prstGeom prst="rect">
            <a:avLst/>
          </a:prstGeom>
          <a:noFill/>
        </p:spPr>
        <p:txBody>
          <a:bodyPr wrap="square" rtlCol="0">
            <a:spAutoFit/>
          </a:bodyPr>
          <a:lstStyle/>
          <a:p>
            <a:r>
              <a:rPr lang="en-US" sz="3600" dirty="0" smtClean="0"/>
              <a:t>(2) Notification</a:t>
            </a:r>
          </a:p>
          <a:p>
            <a:r>
              <a:rPr lang="en-US" sz="3600" dirty="0" smtClean="0"/>
              <a:t>Requirements</a:t>
            </a:r>
            <a:endParaRPr lang="en-US" sz="3600" dirty="0"/>
          </a:p>
        </p:txBody>
      </p:sp>
      <p:cxnSp>
        <p:nvCxnSpPr>
          <p:cNvPr id="33" name="Straight Connector 32"/>
          <p:cNvCxnSpPr/>
          <p:nvPr/>
        </p:nvCxnSpPr>
        <p:spPr>
          <a:xfrm>
            <a:off x="7155626" y="1655231"/>
            <a:ext cx="0" cy="389081"/>
          </a:xfrm>
          <a:prstGeom prst="line">
            <a:avLst/>
          </a:prstGeom>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6242138" y="703619"/>
            <a:ext cx="2039371" cy="584775"/>
          </a:xfrm>
          <a:prstGeom prst="rect">
            <a:avLst/>
          </a:prstGeom>
          <a:noFill/>
        </p:spPr>
        <p:txBody>
          <a:bodyPr wrap="square" rtlCol="0">
            <a:spAutoFit/>
          </a:bodyPr>
          <a:lstStyle/>
          <a:p>
            <a:r>
              <a:rPr lang="en-US" sz="3200" dirty="0"/>
              <a:t>EO 12674</a:t>
            </a:r>
          </a:p>
        </p:txBody>
      </p:sp>
      <p:cxnSp>
        <p:nvCxnSpPr>
          <p:cNvPr id="38" name="Straight Connector 37"/>
          <p:cNvCxnSpPr>
            <a:stCxn id="30" idx="4"/>
            <a:endCxn id="44" idx="0"/>
          </p:cNvCxnSpPr>
          <p:nvPr/>
        </p:nvCxnSpPr>
        <p:spPr>
          <a:xfrm flipH="1">
            <a:off x="8715210" y="3593556"/>
            <a:ext cx="1618657" cy="928017"/>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p:cNvCxnSpPr>
            <a:stCxn id="32" idx="4"/>
            <a:endCxn id="47" idx="0"/>
          </p:cNvCxnSpPr>
          <p:nvPr/>
        </p:nvCxnSpPr>
        <p:spPr>
          <a:xfrm>
            <a:off x="4157466" y="3713244"/>
            <a:ext cx="512689" cy="844824"/>
          </a:xfrm>
          <a:prstGeom prst="line">
            <a:avLst/>
          </a:prstGeom>
        </p:spPr>
        <p:style>
          <a:lnRef idx="3">
            <a:schemeClr val="dk1"/>
          </a:lnRef>
          <a:fillRef idx="0">
            <a:schemeClr val="dk1"/>
          </a:fillRef>
          <a:effectRef idx="2">
            <a:schemeClr val="dk1"/>
          </a:effectRef>
          <a:fontRef idx="minor">
            <a:schemeClr val="tx1"/>
          </a:fontRef>
        </p:style>
      </p:cxnSp>
      <p:cxnSp>
        <p:nvCxnSpPr>
          <p:cNvPr id="45" name="Straight Connector 44"/>
          <p:cNvCxnSpPr>
            <a:stCxn id="22" idx="4"/>
            <a:endCxn id="47" idx="0"/>
          </p:cNvCxnSpPr>
          <p:nvPr/>
        </p:nvCxnSpPr>
        <p:spPr>
          <a:xfrm>
            <a:off x="1759733" y="3692148"/>
            <a:ext cx="2910422" cy="865920"/>
          </a:xfrm>
          <a:prstGeom prst="line">
            <a:avLst/>
          </a:prstGeom>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752568" y="584998"/>
            <a:ext cx="5107684" cy="1077218"/>
          </a:xfrm>
          <a:prstGeom prst="rect">
            <a:avLst/>
          </a:prstGeom>
          <a:noFill/>
        </p:spPr>
        <p:txBody>
          <a:bodyPr wrap="square" rtlCol="0">
            <a:spAutoFit/>
          </a:bodyPr>
          <a:lstStyle/>
          <a:p>
            <a:r>
              <a:rPr lang="en-US" sz="4000" b="1" dirty="0"/>
              <a:t>Subpart F Overview</a:t>
            </a:r>
          </a:p>
          <a:p>
            <a:r>
              <a:rPr lang="en-US" sz="2400" dirty="0" smtClean="0"/>
              <a:t>See also 5 CFR </a:t>
            </a:r>
            <a:r>
              <a:rPr lang="en-US" sz="2400" dirty="0" smtClean="0">
                <a:latin typeface="Times New Roman" panose="02020603050405020304" pitchFamily="18" charset="0"/>
                <a:cs typeface="Times New Roman" panose="02020603050405020304" pitchFamily="18" charset="0"/>
              </a:rPr>
              <a:t>§ </a:t>
            </a:r>
            <a:r>
              <a:rPr lang="en-US" sz="2400" dirty="0" smtClean="0"/>
              <a:t>2635.601</a:t>
            </a:r>
            <a:endParaRPr lang="en-US" sz="2400" b="1" dirty="0"/>
          </a:p>
        </p:txBody>
      </p:sp>
    </p:spTree>
    <p:extLst>
      <p:ext uri="{BB962C8B-B14F-4D97-AF65-F5344CB8AC3E}">
        <p14:creationId xmlns:p14="http://schemas.microsoft.com/office/powerpoint/2010/main" val="2031168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1556370"/>
              </p:ext>
            </p:extLst>
          </p:nvPr>
        </p:nvGraphicFramePr>
        <p:xfrm>
          <a:off x="805010" y="1146513"/>
          <a:ext cx="10601642" cy="5120577"/>
        </p:xfrm>
        <a:graphic>
          <a:graphicData uri="http://schemas.openxmlformats.org/drawingml/2006/table">
            <a:tbl>
              <a:tblPr firstRow="1" firstCol="1" bandRow="1"/>
              <a:tblGrid>
                <a:gridCol w="8014525"/>
                <a:gridCol w="1253613"/>
                <a:gridCol w="1333504"/>
              </a:tblGrid>
              <a:tr h="411489">
                <a:tc rowSpan="2">
                  <a:txBody>
                    <a:bodyPr/>
                    <a:lstStyle/>
                    <a:p>
                      <a:pPr marL="0" marR="0" algn="l">
                        <a:lnSpc>
                          <a:spcPct val="107000"/>
                        </a:lnSpc>
                        <a:spcBef>
                          <a:spcPts val="0"/>
                        </a:spcBef>
                        <a:spcAft>
                          <a:spcPts val="0"/>
                        </a:spcAft>
                      </a:pPr>
                      <a:endParaRPr lang="en-US" sz="1100" b="1" dirty="0" smtClean="0">
                        <a:effectLst/>
                      </a:endParaRPr>
                    </a:p>
                    <a:p>
                      <a:pPr marL="0" marR="0" algn="ctr">
                        <a:lnSpc>
                          <a:spcPct val="107000"/>
                        </a:lnSpc>
                        <a:spcBef>
                          <a:spcPts val="0"/>
                        </a:spcBef>
                        <a:spcAft>
                          <a:spcPts val="0"/>
                        </a:spcAft>
                      </a:pPr>
                      <a:endParaRPr lang="en-US" sz="1100" b="1" dirty="0" smtClean="0">
                        <a:effectLst/>
                      </a:endParaRPr>
                    </a:p>
                    <a:p>
                      <a:pPr marL="0" marR="0" algn="ctr">
                        <a:lnSpc>
                          <a:spcPct val="107000"/>
                        </a:lnSpc>
                        <a:spcBef>
                          <a:spcPts val="0"/>
                        </a:spcBef>
                        <a:spcAft>
                          <a:spcPts val="0"/>
                        </a:spcAft>
                      </a:pPr>
                      <a:r>
                        <a:rPr lang="en-US" sz="2400" b="1" dirty="0" smtClean="0">
                          <a:effectLst/>
                        </a:rPr>
                        <a:t>Responses by Employee or Prospective</a:t>
                      </a:r>
                      <a:r>
                        <a:rPr lang="en-US" sz="2400" b="1" baseline="0" dirty="0" smtClean="0">
                          <a:effectLst/>
                        </a:rPr>
                        <a:t> Employer</a:t>
                      </a:r>
                      <a:endParaRPr lang="en-US" sz="2400" b="1" dirty="0" smtClean="0">
                        <a:effectLst/>
                      </a:endParaRPr>
                    </a:p>
                  </a:txBody>
                  <a:tcPr marL="68580" marR="68580" marT="0" marB="0">
                    <a:solidFill>
                      <a:schemeClr val="bg1">
                        <a:lumMod val="85000"/>
                      </a:schemeClr>
                    </a:solidFill>
                  </a:tcPr>
                </a:tc>
                <a:tc gridSpan="2">
                  <a:txBody>
                    <a:bodyPr/>
                    <a:lstStyle/>
                    <a:p>
                      <a:pPr marL="0" marR="0" algn="ctr">
                        <a:lnSpc>
                          <a:spcPct val="107000"/>
                        </a:lnSpc>
                        <a:spcBef>
                          <a:spcPts val="0"/>
                        </a:spcBef>
                        <a:spcAft>
                          <a:spcPts val="0"/>
                        </a:spcAft>
                      </a:pPr>
                      <a:r>
                        <a:rPr lang="en-US" sz="2400" b="1" dirty="0" smtClean="0">
                          <a:effectLst/>
                        </a:rPr>
                        <a:t>Seeking </a:t>
                      </a:r>
                      <a:r>
                        <a:rPr lang="en-US" sz="2400" b="1" dirty="0">
                          <a:effectLst/>
                        </a:rPr>
                        <a:t>Employment</a:t>
                      </a:r>
                      <a:r>
                        <a:rPr lang="en-US" sz="2400" b="1" dirty="0" smtClean="0">
                          <a:effectLst/>
                        </a:rPr>
                        <a:t>?</a:t>
                      </a: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hMerge="1">
                  <a:txBody>
                    <a:bodyPr/>
                    <a:lstStyle/>
                    <a:p>
                      <a:endParaRPr lang="en-US"/>
                    </a:p>
                  </a:txBody>
                  <a:tcPr/>
                </a:tc>
              </a:tr>
              <a:tr h="280500">
                <a:tc vMerge="1">
                  <a:txBody>
                    <a:bodyPr/>
                    <a:lstStyle/>
                    <a:p>
                      <a:endParaRPr lang="en-US"/>
                    </a:p>
                  </a:txBody>
                  <a:tcPr/>
                </a:tc>
                <a:tc>
                  <a:txBody>
                    <a:bodyPr/>
                    <a:lstStyle/>
                    <a:p>
                      <a:pPr marL="0" marR="0" algn="ctr">
                        <a:lnSpc>
                          <a:spcPct val="107000"/>
                        </a:lnSpc>
                        <a:spcBef>
                          <a:spcPts val="0"/>
                        </a:spcBef>
                        <a:spcAft>
                          <a:spcPts val="0"/>
                        </a:spcAft>
                      </a:pPr>
                      <a:r>
                        <a:rPr lang="en-US" sz="2400" b="1" dirty="0">
                          <a:effectLst/>
                        </a:rPr>
                        <a:t>Yes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2400" b="1" dirty="0">
                          <a:effectLst/>
                        </a:rPr>
                        <a:t>No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67141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kern="1200" dirty="0" smtClean="0">
                          <a:effectLst/>
                          <a:latin typeface="+mn-lt"/>
                        </a:rPr>
                        <a:t>(7)</a:t>
                      </a:r>
                      <a:r>
                        <a:rPr lang="en-US" sz="2200" kern="1200" dirty="0" smtClean="0">
                          <a:effectLst/>
                        </a:rPr>
                        <a:t> Employee, in their DOT work, interacts with Company A.  Company A tells the employee it would love to hire</a:t>
                      </a:r>
                      <a:r>
                        <a:rPr lang="en-US" sz="2200" kern="1200" baseline="0" dirty="0" smtClean="0">
                          <a:effectLst/>
                        </a:rPr>
                        <a:t> them</a:t>
                      </a:r>
                      <a:r>
                        <a:rPr lang="en-US" sz="2200" kern="1200" dirty="0" smtClean="0">
                          <a:effectLst/>
                        </a:rPr>
                        <a:t>.</a:t>
                      </a:r>
                      <a:r>
                        <a:rPr lang="en-US" sz="2200" kern="1200" baseline="0" dirty="0" smtClean="0">
                          <a:effectLst/>
                        </a:rPr>
                        <a:t>  </a:t>
                      </a:r>
                      <a:r>
                        <a:rPr lang="en-US" sz="2200" kern="1200" dirty="0" smtClean="0">
                          <a:effectLst/>
                        </a:rPr>
                        <a:t>Employee responds that for ethics reasons, they can’t talk about employment until they leave Government. </a:t>
                      </a:r>
                      <a:endParaRPr lang="en-US" sz="2200" b="0"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strike="sngStrike"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strike="noStrike"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kern="1200" dirty="0" smtClean="0">
                          <a:effectLst/>
                          <a:latin typeface="+mn-lt"/>
                        </a:rPr>
                        <a:t>(8)</a:t>
                      </a:r>
                      <a:r>
                        <a:rPr lang="en-US" sz="2200" kern="1200" dirty="0" smtClean="0">
                          <a:effectLst/>
                        </a:rPr>
                        <a:t> After DOT employee sends resume to a self-driving car company, two months go by with </a:t>
                      </a:r>
                      <a:r>
                        <a:rPr lang="en-US" sz="2200" u="sng" kern="1200" dirty="0" smtClean="0">
                          <a:effectLst/>
                        </a:rPr>
                        <a:t>no</a:t>
                      </a:r>
                      <a:r>
                        <a:rPr lang="en-US" sz="2200" kern="1200" dirty="0" smtClean="0">
                          <a:effectLst/>
                        </a:rPr>
                        <a:t> response from the prospective employer</a:t>
                      </a:r>
                      <a:r>
                        <a:rPr lang="en-US" sz="2200" kern="1200" baseline="0" dirty="0" smtClean="0">
                          <a:effectLst/>
                        </a:rPr>
                        <a:t> indicating </a:t>
                      </a:r>
                      <a:r>
                        <a:rPr lang="en-US" sz="2200" kern="1200" dirty="0" smtClean="0">
                          <a:effectLst/>
                        </a:rPr>
                        <a:t>interest in employment discussions.</a:t>
                      </a:r>
                      <a:endParaRPr lang="en-US" sz="2200" dirty="0" smtClean="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kern="1200" dirty="0" smtClean="0">
                          <a:effectLst/>
                          <a:latin typeface="+mn-lt"/>
                        </a:rPr>
                        <a:t>(9) </a:t>
                      </a:r>
                      <a:r>
                        <a:rPr lang="en-US" sz="2200" kern="1200" dirty="0" smtClean="0">
                          <a:effectLst/>
                        </a:rPr>
                        <a:t>DOT employee interviews with a self-driving car company and</a:t>
                      </a:r>
                      <a:r>
                        <a:rPr lang="en-US" sz="2200" kern="1200" baseline="0" dirty="0" smtClean="0">
                          <a:effectLst/>
                        </a:rPr>
                        <a:t> gets called</a:t>
                      </a:r>
                      <a:r>
                        <a:rPr lang="en-US" sz="2200" kern="1200" dirty="0" smtClean="0">
                          <a:effectLst/>
                        </a:rPr>
                        <a:t> back for a second interview.  After the second interview, the company informs the DOT employee that they were not selected</a:t>
                      </a:r>
                      <a:r>
                        <a:rPr lang="en-US" sz="2200" kern="1200" baseline="0" dirty="0" smtClean="0">
                          <a:effectLst/>
                        </a:rPr>
                        <a:t> for the position.</a:t>
                      </a:r>
                      <a:endParaRPr lang="en-US" sz="2200" dirty="0" smtClean="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TextBox 2"/>
          <p:cNvSpPr txBox="1"/>
          <p:nvPr/>
        </p:nvSpPr>
        <p:spPr>
          <a:xfrm>
            <a:off x="671121" y="623293"/>
            <a:ext cx="5449458" cy="523220"/>
          </a:xfrm>
          <a:prstGeom prst="rect">
            <a:avLst/>
          </a:prstGeom>
          <a:noFill/>
        </p:spPr>
        <p:txBody>
          <a:bodyPr wrap="square" rtlCol="0">
            <a:spAutoFit/>
          </a:bodyPr>
          <a:lstStyle/>
          <a:p>
            <a:r>
              <a:rPr lang="en-US" sz="2800" dirty="0" smtClean="0"/>
              <a:t>Exercise 4 </a:t>
            </a:r>
            <a:endParaRPr lang="en-US" sz="2800" dirty="0"/>
          </a:p>
        </p:txBody>
      </p:sp>
    </p:spTree>
    <p:extLst>
      <p:ext uri="{BB962C8B-B14F-4D97-AF65-F5344CB8AC3E}">
        <p14:creationId xmlns:p14="http://schemas.microsoft.com/office/powerpoint/2010/main" val="316573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8559367"/>
              </p:ext>
            </p:extLst>
          </p:nvPr>
        </p:nvGraphicFramePr>
        <p:xfrm>
          <a:off x="790262" y="1117016"/>
          <a:ext cx="10601642" cy="5120577"/>
        </p:xfrm>
        <a:graphic>
          <a:graphicData uri="http://schemas.openxmlformats.org/drawingml/2006/table">
            <a:tbl>
              <a:tblPr firstRow="1" firstCol="1" bandRow="1"/>
              <a:tblGrid>
                <a:gridCol w="8014525"/>
                <a:gridCol w="1253613"/>
                <a:gridCol w="1333504"/>
              </a:tblGrid>
              <a:tr h="635216">
                <a:tc rowSpan="2">
                  <a:txBody>
                    <a:bodyPr/>
                    <a:lstStyle/>
                    <a:p>
                      <a:pPr marL="0" marR="0" algn="l">
                        <a:lnSpc>
                          <a:spcPct val="107000"/>
                        </a:lnSpc>
                        <a:spcBef>
                          <a:spcPts val="0"/>
                        </a:spcBef>
                        <a:spcAft>
                          <a:spcPts val="0"/>
                        </a:spcAft>
                      </a:pPr>
                      <a:endParaRPr lang="en-US" sz="1100" b="1" dirty="0" smtClean="0">
                        <a:effectLst/>
                      </a:endParaRPr>
                    </a:p>
                    <a:p>
                      <a:pPr marL="0" marR="0" algn="ctr">
                        <a:lnSpc>
                          <a:spcPct val="107000"/>
                        </a:lnSpc>
                        <a:spcBef>
                          <a:spcPts val="0"/>
                        </a:spcBef>
                        <a:spcAft>
                          <a:spcPts val="0"/>
                        </a:spcAft>
                      </a:pPr>
                      <a:endParaRPr lang="en-US" sz="1100" b="1" dirty="0" smtClean="0">
                        <a:effectLst/>
                      </a:endParaRPr>
                    </a:p>
                    <a:p>
                      <a:pPr marL="0" marR="0" algn="ctr">
                        <a:lnSpc>
                          <a:spcPct val="107000"/>
                        </a:lnSpc>
                        <a:spcBef>
                          <a:spcPts val="0"/>
                        </a:spcBef>
                        <a:spcAft>
                          <a:spcPts val="0"/>
                        </a:spcAft>
                      </a:pPr>
                      <a:r>
                        <a:rPr lang="en-US" sz="2400" b="1" dirty="0" smtClean="0">
                          <a:effectLst/>
                        </a:rPr>
                        <a:t>Responses by Employee or Prospective</a:t>
                      </a:r>
                      <a:r>
                        <a:rPr lang="en-US" sz="2400" b="1" baseline="0" dirty="0" smtClean="0">
                          <a:effectLst/>
                        </a:rPr>
                        <a:t> Employer</a:t>
                      </a:r>
                      <a:endParaRPr lang="en-US" sz="2400" b="1" dirty="0" smtClean="0">
                        <a:effectLst/>
                      </a:endParaRPr>
                    </a:p>
                  </a:txBody>
                  <a:tcPr marL="68580" marR="68580" marT="0" marB="0">
                    <a:solidFill>
                      <a:schemeClr val="bg1">
                        <a:lumMod val="85000"/>
                      </a:schemeClr>
                    </a:solidFill>
                  </a:tcPr>
                </a:tc>
                <a:tc gridSpan="2">
                  <a:txBody>
                    <a:bodyPr/>
                    <a:lstStyle/>
                    <a:p>
                      <a:pPr marL="0" marR="0" algn="ctr">
                        <a:lnSpc>
                          <a:spcPct val="107000"/>
                        </a:lnSpc>
                        <a:spcBef>
                          <a:spcPts val="0"/>
                        </a:spcBef>
                        <a:spcAft>
                          <a:spcPts val="0"/>
                        </a:spcAft>
                      </a:pPr>
                      <a:r>
                        <a:rPr lang="en-US" sz="2400" b="1" dirty="0" smtClean="0">
                          <a:effectLst/>
                        </a:rPr>
                        <a:t>Seeking </a:t>
                      </a:r>
                      <a:r>
                        <a:rPr lang="en-US" sz="2400" b="1" dirty="0">
                          <a:effectLst/>
                        </a:rPr>
                        <a:t>Employment</a:t>
                      </a:r>
                      <a:r>
                        <a:rPr lang="en-US" sz="2400" b="1" dirty="0" smtClean="0">
                          <a:effectLst/>
                        </a:rPr>
                        <a:t>?</a:t>
                      </a: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hMerge="1">
                  <a:txBody>
                    <a:bodyPr/>
                    <a:lstStyle/>
                    <a:p>
                      <a:endParaRPr lang="en-US"/>
                    </a:p>
                  </a:txBody>
                  <a:tcPr/>
                </a:tc>
              </a:tr>
              <a:tr h="280500">
                <a:tc vMerge="1">
                  <a:txBody>
                    <a:bodyPr/>
                    <a:lstStyle/>
                    <a:p>
                      <a:endParaRPr lang="en-US"/>
                    </a:p>
                  </a:txBody>
                  <a:tcPr/>
                </a:tc>
                <a:tc>
                  <a:txBody>
                    <a:bodyPr/>
                    <a:lstStyle/>
                    <a:p>
                      <a:pPr marL="0" marR="0" algn="ctr">
                        <a:lnSpc>
                          <a:spcPct val="107000"/>
                        </a:lnSpc>
                        <a:spcBef>
                          <a:spcPts val="0"/>
                        </a:spcBef>
                        <a:spcAft>
                          <a:spcPts val="0"/>
                        </a:spcAft>
                      </a:pPr>
                      <a:r>
                        <a:rPr lang="en-US" sz="2400" b="1" dirty="0">
                          <a:effectLst/>
                        </a:rPr>
                        <a:t>Yes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2400" b="1" dirty="0">
                          <a:effectLst/>
                        </a:rPr>
                        <a:t>No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67141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kern="1200" dirty="0" smtClean="0">
                          <a:effectLst/>
                          <a:latin typeface="+mn-lt"/>
                        </a:rPr>
                        <a:t>(7)</a:t>
                      </a:r>
                      <a:r>
                        <a:rPr lang="en-US" sz="2200" kern="1200" dirty="0" smtClean="0">
                          <a:effectLst/>
                        </a:rPr>
                        <a:t> Employee, in their DOT work, interacts with Company A.  Company A tells the employee it would love to hire</a:t>
                      </a:r>
                      <a:r>
                        <a:rPr lang="en-US" sz="2200" kern="1200" baseline="0" dirty="0" smtClean="0">
                          <a:effectLst/>
                        </a:rPr>
                        <a:t> them</a:t>
                      </a:r>
                      <a:r>
                        <a:rPr lang="en-US" sz="2200" kern="1200" dirty="0" smtClean="0">
                          <a:effectLst/>
                        </a:rPr>
                        <a:t>.</a:t>
                      </a:r>
                      <a:r>
                        <a:rPr lang="en-US" sz="2200" kern="1200" baseline="0" dirty="0" smtClean="0">
                          <a:effectLst/>
                        </a:rPr>
                        <a:t>  </a:t>
                      </a:r>
                      <a:r>
                        <a:rPr lang="en-US" sz="2200" kern="1200" dirty="0" smtClean="0">
                          <a:effectLst/>
                        </a:rPr>
                        <a:t>Employee responds that for ethics reasons, they can’t talk about employment until they leave Government. </a:t>
                      </a:r>
                      <a:endParaRPr lang="en-US" sz="2200" b="0"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strike="sngStrike"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strike="noStrike" dirty="0" smtClean="0">
                          <a:effectLst/>
                          <a:latin typeface="+mn-lt"/>
                          <a:ea typeface="Calibri" panose="020F0502020204030204" pitchFamily="34" charset="0"/>
                          <a:cs typeface="Times New Roman" panose="02020603050405020304" pitchFamily="18" charset="0"/>
                        </a:rPr>
                        <a:t>X</a:t>
                      </a:r>
                      <a:endParaRPr lang="en-US" sz="2200" strike="noStrike"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kern="1200" dirty="0" smtClean="0">
                          <a:effectLst/>
                          <a:latin typeface="+mn-lt"/>
                        </a:rPr>
                        <a:t>(8)</a:t>
                      </a:r>
                      <a:r>
                        <a:rPr lang="en-US" sz="2200" kern="1200" dirty="0" smtClean="0">
                          <a:effectLst/>
                        </a:rPr>
                        <a:t> After DOT employee sends resume to a self-driving car company, two months go by with </a:t>
                      </a:r>
                      <a:r>
                        <a:rPr lang="en-US" sz="2200" u="sng" kern="1200" dirty="0" smtClean="0">
                          <a:effectLst/>
                        </a:rPr>
                        <a:t>no</a:t>
                      </a:r>
                      <a:r>
                        <a:rPr lang="en-US" sz="2200" kern="1200" dirty="0" smtClean="0">
                          <a:effectLst/>
                        </a:rPr>
                        <a:t> response from the prospective employer</a:t>
                      </a:r>
                      <a:r>
                        <a:rPr lang="en-US" sz="2200" kern="1200" baseline="0" dirty="0" smtClean="0">
                          <a:effectLst/>
                        </a:rPr>
                        <a:t> indicating </a:t>
                      </a:r>
                      <a:r>
                        <a:rPr lang="en-US" sz="2200" kern="1200" dirty="0" smtClean="0">
                          <a:effectLst/>
                        </a:rPr>
                        <a:t>interest in employment discussions.</a:t>
                      </a:r>
                      <a:endParaRPr lang="en-US" sz="2200" dirty="0" smtClean="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kern="1200" dirty="0" smtClean="0">
                          <a:effectLst/>
                          <a:latin typeface="+mn-lt"/>
                        </a:rPr>
                        <a:t>(9) </a:t>
                      </a:r>
                      <a:r>
                        <a:rPr lang="en-US" sz="2200" kern="1200" dirty="0" smtClean="0">
                          <a:effectLst/>
                        </a:rPr>
                        <a:t>DOT employee interviews with a self-driving car company and</a:t>
                      </a:r>
                      <a:r>
                        <a:rPr lang="en-US" sz="2200" kern="1200" baseline="0" dirty="0" smtClean="0">
                          <a:effectLst/>
                        </a:rPr>
                        <a:t> gets called</a:t>
                      </a:r>
                      <a:r>
                        <a:rPr lang="en-US" sz="2200" kern="1200" dirty="0" smtClean="0">
                          <a:effectLst/>
                        </a:rPr>
                        <a:t> back for a second interview.  After the second interview, the company informs the DOT employee that they were not selected</a:t>
                      </a:r>
                      <a:r>
                        <a:rPr lang="en-US" sz="2200" kern="1200" baseline="0" dirty="0" smtClean="0">
                          <a:effectLst/>
                        </a:rPr>
                        <a:t> for the position.</a:t>
                      </a:r>
                      <a:endParaRPr lang="en-US" sz="2200" dirty="0" smtClean="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TextBox 2"/>
          <p:cNvSpPr txBox="1"/>
          <p:nvPr/>
        </p:nvSpPr>
        <p:spPr>
          <a:xfrm>
            <a:off x="671121" y="593796"/>
            <a:ext cx="5449458" cy="523220"/>
          </a:xfrm>
          <a:prstGeom prst="rect">
            <a:avLst/>
          </a:prstGeom>
          <a:noFill/>
        </p:spPr>
        <p:txBody>
          <a:bodyPr wrap="square" rtlCol="0">
            <a:spAutoFit/>
          </a:bodyPr>
          <a:lstStyle/>
          <a:p>
            <a:r>
              <a:rPr lang="en-US" sz="2800" dirty="0" smtClean="0"/>
              <a:t>Exercise 4</a:t>
            </a:r>
            <a:endParaRPr lang="en-US" sz="2800" dirty="0"/>
          </a:p>
        </p:txBody>
      </p:sp>
    </p:spTree>
    <p:extLst>
      <p:ext uri="{BB962C8B-B14F-4D97-AF65-F5344CB8AC3E}">
        <p14:creationId xmlns:p14="http://schemas.microsoft.com/office/powerpoint/2010/main" val="2101741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10965277"/>
              </p:ext>
            </p:extLst>
          </p:nvPr>
        </p:nvGraphicFramePr>
        <p:xfrm>
          <a:off x="790262" y="1076627"/>
          <a:ext cx="10601642" cy="5120577"/>
        </p:xfrm>
        <a:graphic>
          <a:graphicData uri="http://schemas.openxmlformats.org/drawingml/2006/table">
            <a:tbl>
              <a:tblPr firstRow="1" firstCol="1" bandRow="1"/>
              <a:tblGrid>
                <a:gridCol w="8014525"/>
                <a:gridCol w="1253613"/>
                <a:gridCol w="1333504"/>
              </a:tblGrid>
              <a:tr h="411489">
                <a:tc rowSpan="2">
                  <a:txBody>
                    <a:bodyPr/>
                    <a:lstStyle/>
                    <a:p>
                      <a:pPr marL="0" marR="0" algn="l">
                        <a:lnSpc>
                          <a:spcPct val="107000"/>
                        </a:lnSpc>
                        <a:spcBef>
                          <a:spcPts val="0"/>
                        </a:spcBef>
                        <a:spcAft>
                          <a:spcPts val="0"/>
                        </a:spcAft>
                      </a:pPr>
                      <a:endParaRPr lang="en-US" sz="1100" b="1" dirty="0" smtClean="0">
                        <a:effectLst/>
                      </a:endParaRPr>
                    </a:p>
                    <a:p>
                      <a:pPr marL="0" marR="0" algn="ctr">
                        <a:lnSpc>
                          <a:spcPct val="107000"/>
                        </a:lnSpc>
                        <a:spcBef>
                          <a:spcPts val="0"/>
                        </a:spcBef>
                        <a:spcAft>
                          <a:spcPts val="0"/>
                        </a:spcAft>
                      </a:pPr>
                      <a:endParaRPr lang="en-US" sz="1100" b="1" dirty="0" smtClean="0">
                        <a:effectLst/>
                      </a:endParaRPr>
                    </a:p>
                    <a:p>
                      <a:pPr marL="0" marR="0" algn="ctr">
                        <a:lnSpc>
                          <a:spcPct val="107000"/>
                        </a:lnSpc>
                        <a:spcBef>
                          <a:spcPts val="0"/>
                        </a:spcBef>
                        <a:spcAft>
                          <a:spcPts val="0"/>
                        </a:spcAft>
                      </a:pPr>
                      <a:r>
                        <a:rPr lang="en-US" sz="2400" b="1" dirty="0" smtClean="0">
                          <a:effectLst/>
                        </a:rPr>
                        <a:t>Responses by Employee or Prospective</a:t>
                      </a:r>
                      <a:r>
                        <a:rPr lang="en-US" sz="2400" b="1" baseline="0" dirty="0" smtClean="0">
                          <a:effectLst/>
                        </a:rPr>
                        <a:t> Employer</a:t>
                      </a:r>
                      <a:endParaRPr lang="en-US" sz="2400" b="1" dirty="0" smtClean="0">
                        <a:effectLst/>
                      </a:endParaRPr>
                    </a:p>
                  </a:txBody>
                  <a:tcPr marL="68580" marR="68580" marT="0" marB="0">
                    <a:solidFill>
                      <a:schemeClr val="bg1">
                        <a:lumMod val="85000"/>
                      </a:schemeClr>
                    </a:solidFill>
                  </a:tcPr>
                </a:tc>
                <a:tc gridSpan="2">
                  <a:txBody>
                    <a:bodyPr/>
                    <a:lstStyle/>
                    <a:p>
                      <a:pPr marL="0" marR="0" algn="ctr">
                        <a:lnSpc>
                          <a:spcPct val="107000"/>
                        </a:lnSpc>
                        <a:spcBef>
                          <a:spcPts val="0"/>
                        </a:spcBef>
                        <a:spcAft>
                          <a:spcPts val="0"/>
                        </a:spcAft>
                      </a:pPr>
                      <a:r>
                        <a:rPr lang="en-US" sz="2400" b="1" dirty="0" smtClean="0">
                          <a:effectLst/>
                        </a:rPr>
                        <a:t>Seeking </a:t>
                      </a:r>
                      <a:r>
                        <a:rPr lang="en-US" sz="2400" b="1" dirty="0">
                          <a:effectLst/>
                        </a:rPr>
                        <a:t>Employment</a:t>
                      </a:r>
                      <a:r>
                        <a:rPr lang="en-US" sz="2400" b="1" dirty="0" smtClean="0">
                          <a:effectLst/>
                        </a:rPr>
                        <a:t>?</a:t>
                      </a: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hMerge="1">
                  <a:txBody>
                    <a:bodyPr/>
                    <a:lstStyle/>
                    <a:p>
                      <a:endParaRPr lang="en-US"/>
                    </a:p>
                  </a:txBody>
                  <a:tcPr/>
                </a:tc>
              </a:tr>
              <a:tr h="280500">
                <a:tc vMerge="1">
                  <a:txBody>
                    <a:bodyPr/>
                    <a:lstStyle/>
                    <a:p>
                      <a:endParaRPr lang="en-US"/>
                    </a:p>
                  </a:txBody>
                  <a:tcPr/>
                </a:tc>
                <a:tc>
                  <a:txBody>
                    <a:bodyPr/>
                    <a:lstStyle/>
                    <a:p>
                      <a:pPr marL="0" marR="0" algn="ctr">
                        <a:lnSpc>
                          <a:spcPct val="107000"/>
                        </a:lnSpc>
                        <a:spcBef>
                          <a:spcPts val="0"/>
                        </a:spcBef>
                        <a:spcAft>
                          <a:spcPts val="0"/>
                        </a:spcAft>
                      </a:pPr>
                      <a:r>
                        <a:rPr lang="en-US" sz="2400" b="1" dirty="0">
                          <a:effectLst/>
                        </a:rPr>
                        <a:t>Yes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2400" b="1" dirty="0">
                          <a:effectLst/>
                        </a:rPr>
                        <a:t>No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67141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kern="1200" dirty="0" smtClean="0">
                          <a:effectLst/>
                          <a:latin typeface="+mn-lt"/>
                        </a:rPr>
                        <a:t>(7)</a:t>
                      </a:r>
                      <a:r>
                        <a:rPr lang="en-US" sz="2200" kern="1200" dirty="0" smtClean="0">
                          <a:effectLst/>
                        </a:rPr>
                        <a:t> Employee, in their DOT work, interacts with Company A.  Company A tells the employee it would love to hire</a:t>
                      </a:r>
                      <a:r>
                        <a:rPr lang="en-US" sz="2200" kern="1200" baseline="0" dirty="0" smtClean="0">
                          <a:effectLst/>
                        </a:rPr>
                        <a:t> them</a:t>
                      </a:r>
                      <a:r>
                        <a:rPr lang="en-US" sz="2200" kern="1200" dirty="0" smtClean="0">
                          <a:effectLst/>
                        </a:rPr>
                        <a:t>.</a:t>
                      </a:r>
                      <a:r>
                        <a:rPr lang="en-US" sz="2200" kern="1200" baseline="0" dirty="0" smtClean="0">
                          <a:effectLst/>
                        </a:rPr>
                        <a:t>  </a:t>
                      </a:r>
                      <a:r>
                        <a:rPr lang="en-US" sz="2200" kern="1200" dirty="0" smtClean="0">
                          <a:effectLst/>
                        </a:rPr>
                        <a:t>Employee responds that for ethics reasons, they can’t talk about employment until they leave Government. </a:t>
                      </a:r>
                      <a:endParaRPr lang="en-US" sz="2200" b="0"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strike="sngStrike"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strike="noStrike" dirty="0" smtClean="0">
                          <a:effectLst/>
                          <a:latin typeface="+mn-lt"/>
                          <a:ea typeface="Calibri" panose="020F0502020204030204" pitchFamily="34" charset="0"/>
                          <a:cs typeface="Times New Roman" panose="02020603050405020304" pitchFamily="18" charset="0"/>
                        </a:rPr>
                        <a:t>X</a:t>
                      </a:r>
                      <a:endParaRPr lang="en-US" sz="2200" strike="noStrike"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kern="1200" dirty="0" smtClean="0">
                          <a:effectLst/>
                          <a:latin typeface="+mn-lt"/>
                        </a:rPr>
                        <a:t>(8)</a:t>
                      </a:r>
                      <a:r>
                        <a:rPr lang="en-US" sz="2200" kern="1200" dirty="0" smtClean="0">
                          <a:effectLst/>
                        </a:rPr>
                        <a:t> After DOT employee sends resume to a self-driving car company, two months go by with </a:t>
                      </a:r>
                      <a:r>
                        <a:rPr lang="en-US" sz="2200" u="sng" kern="1200" dirty="0" smtClean="0">
                          <a:effectLst/>
                        </a:rPr>
                        <a:t>no</a:t>
                      </a:r>
                      <a:r>
                        <a:rPr lang="en-US" sz="2200" kern="1200" dirty="0" smtClean="0">
                          <a:effectLst/>
                        </a:rPr>
                        <a:t> response from the prospective employer</a:t>
                      </a:r>
                      <a:r>
                        <a:rPr lang="en-US" sz="2200" kern="1200" baseline="0" dirty="0" smtClean="0">
                          <a:effectLst/>
                        </a:rPr>
                        <a:t> indicating </a:t>
                      </a:r>
                      <a:r>
                        <a:rPr lang="en-US" sz="2200" kern="1200" dirty="0" smtClean="0">
                          <a:effectLst/>
                        </a:rPr>
                        <a:t>interest in employment discussions.</a:t>
                      </a:r>
                      <a:endParaRPr lang="en-US" sz="2200" dirty="0" smtClean="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smtClean="0">
                          <a:effectLst/>
                          <a:latin typeface="+mn-lt"/>
                          <a:ea typeface="Calibri" panose="020F0502020204030204" pitchFamily="34" charset="0"/>
                          <a:cs typeface="Times New Roman" panose="02020603050405020304" pitchFamily="18" charset="0"/>
                        </a:rPr>
                        <a:t>X</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kern="1200" dirty="0" smtClean="0">
                          <a:effectLst/>
                          <a:latin typeface="+mn-lt"/>
                        </a:rPr>
                        <a:t>(9) </a:t>
                      </a:r>
                      <a:r>
                        <a:rPr lang="en-US" sz="2200" kern="1200" dirty="0" smtClean="0">
                          <a:effectLst/>
                        </a:rPr>
                        <a:t>DOT employee interviews with a self-driving car company and</a:t>
                      </a:r>
                      <a:r>
                        <a:rPr lang="en-US" sz="2200" kern="1200" baseline="0" dirty="0" smtClean="0">
                          <a:effectLst/>
                        </a:rPr>
                        <a:t> gets called</a:t>
                      </a:r>
                      <a:r>
                        <a:rPr lang="en-US" sz="2200" kern="1200" dirty="0" smtClean="0">
                          <a:effectLst/>
                        </a:rPr>
                        <a:t> back for a second interview.  After the second interview, the company informs the DOT employee that they were not selected</a:t>
                      </a:r>
                      <a:r>
                        <a:rPr lang="en-US" sz="2200" kern="1200" baseline="0" dirty="0" smtClean="0">
                          <a:effectLst/>
                        </a:rPr>
                        <a:t> for the position.</a:t>
                      </a:r>
                      <a:endParaRPr lang="en-US" sz="2200" dirty="0" smtClean="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TextBox 2"/>
          <p:cNvSpPr txBox="1"/>
          <p:nvPr/>
        </p:nvSpPr>
        <p:spPr>
          <a:xfrm>
            <a:off x="641625" y="553407"/>
            <a:ext cx="5449458" cy="523220"/>
          </a:xfrm>
          <a:prstGeom prst="rect">
            <a:avLst/>
          </a:prstGeom>
          <a:noFill/>
        </p:spPr>
        <p:txBody>
          <a:bodyPr wrap="square" rtlCol="0">
            <a:spAutoFit/>
          </a:bodyPr>
          <a:lstStyle/>
          <a:p>
            <a:r>
              <a:rPr lang="en-US" sz="2800" dirty="0" smtClean="0"/>
              <a:t>Exercise 4</a:t>
            </a:r>
            <a:endParaRPr lang="en-US" sz="2800" dirty="0"/>
          </a:p>
        </p:txBody>
      </p:sp>
    </p:spTree>
    <p:extLst>
      <p:ext uri="{BB962C8B-B14F-4D97-AF65-F5344CB8AC3E}">
        <p14:creationId xmlns:p14="http://schemas.microsoft.com/office/powerpoint/2010/main" val="146111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88973004"/>
              </p:ext>
            </p:extLst>
          </p:nvPr>
        </p:nvGraphicFramePr>
        <p:xfrm>
          <a:off x="790262" y="1135618"/>
          <a:ext cx="10601642" cy="5120577"/>
        </p:xfrm>
        <a:graphic>
          <a:graphicData uri="http://schemas.openxmlformats.org/drawingml/2006/table">
            <a:tbl>
              <a:tblPr firstRow="1" firstCol="1" bandRow="1"/>
              <a:tblGrid>
                <a:gridCol w="8014525"/>
                <a:gridCol w="1253613"/>
                <a:gridCol w="1333504"/>
              </a:tblGrid>
              <a:tr h="411489">
                <a:tc rowSpan="2">
                  <a:txBody>
                    <a:bodyPr/>
                    <a:lstStyle/>
                    <a:p>
                      <a:pPr marL="0" marR="0" algn="l">
                        <a:lnSpc>
                          <a:spcPct val="107000"/>
                        </a:lnSpc>
                        <a:spcBef>
                          <a:spcPts val="0"/>
                        </a:spcBef>
                        <a:spcAft>
                          <a:spcPts val="0"/>
                        </a:spcAft>
                      </a:pPr>
                      <a:endParaRPr lang="en-US" sz="1100" b="1" dirty="0" smtClean="0">
                        <a:effectLst/>
                      </a:endParaRPr>
                    </a:p>
                    <a:p>
                      <a:pPr marL="0" marR="0" algn="ctr">
                        <a:lnSpc>
                          <a:spcPct val="107000"/>
                        </a:lnSpc>
                        <a:spcBef>
                          <a:spcPts val="0"/>
                        </a:spcBef>
                        <a:spcAft>
                          <a:spcPts val="0"/>
                        </a:spcAft>
                      </a:pPr>
                      <a:endParaRPr lang="en-US" sz="1100" b="1" dirty="0" smtClean="0">
                        <a:effectLst/>
                      </a:endParaRPr>
                    </a:p>
                    <a:p>
                      <a:pPr marL="0" marR="0" algn="ctr">
                        <a:lnSpc>
                          <a:spcPct val="107000"/>
                        </a:lnSpc>
                        <a:spcBef>
                          <a:spcPts val="0"/>
                        </a:spcBef>
                        <a:spcAft>
                          <a:spcPts val="0"/>
                        </a:spcAft>
                      </a:pPr>
                      <a:r>
                        <a:rPr lang="en-US" sz="2400" b="1" dirty="0" smtClean="0">
                          <a:effectLst/>
                        </a:rPr>
                        <a:t>Responses by Employee or Prospective</a:t>
                      </a:r>
                      <a:r>
                        <a:rPr lang="en-US" sz="2400" b="1" baseline="0" dirty="0" smtClean="0">
                          <a:effectLst/>
                        </a:rPr>
                        <a:t> Employer</a:t>
                      </a:r>
                      <a:endParaRPr lang="en-US" sz="2400" b="1" dirty="0" smtClean="0">
                        <a:effectLst/>
                      </a:endParaRPr>
                    </a:p>
                  </a:txBody>
                  <a:tcPr marL="68580" marR="68580" marT="0" marB="0">
                    <a:solidFill>
                      <a:schemeClr val="bg1">
                        <a:lumMod val="85000"/>
                      </a:schemeClr>
                    </a:solidFill>
                  </a:tcPr>
                </a:tc>
                <a:tc gridSpan="2">
                  <a:txBody>
                    <a:bodyPr/>
                    <a:lstStyle/>
                    <a:p>
                      <a:pPr marL="0" marR="0" algn="ctr">
                        <a:lnSpc>
                          <a:spcPct val="107000"/>
                        </a:lnSpc>
                        <a:spcBef>
                          <a:spcPts val="0"/>
                        </a:spcBef>
                        <a:spcAft>
                          <a:spcPts val="0"/>
                        </a:spcAft>
                      </a:pPr>
                      <a:r>
                        <a:rPr lang="en-US" sz="2400" b="1" dirty="0" smtClean="0">
                          <a:effectLst/>
                        </a:rPr>
                        <a:t>Seeking </a:t>
                      </a:r>
                      <a:r>
                        <a:rPr lang="en-US" sz="2400" b="1" dirty="0">
                          <a:effectLst/>
                        </a:rPr>
                        <a:t>Employment</a:t>
                      </a:r>
                      <a:r>
                        <a:rPr lang="en-US" sz="2400" b="1" dirty="0" smtClean="0">
                          <a:effectLst/>
                        </a:rPr>
                        <a:t>?</a:t>
                      </a: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hMerge="1">
                  <a:txBody>
                    <a:bodyPr/>
                    <a:lstStyle/>
                    <a:p>
                      <a:endParaRPr lang="en-US"/>
                    </a:p>
                  </a:txBody>
                  <a:tcPr/>
                </a:tc>
              </a:tr>
              <a:tr h="280500">
                <a:tc vMerge="1">
                  <a:txBody>
                    <a:bodyPr/>
                    <a:lstStyle/>
                    <a:p>
                      <a:endParaRPr lang="en-US"/>
                    </a:p>
                  </a:txBody>
                  <a:tcPr/>
                </a:tc>
                <a:tc>
                  <a:txBody>
                    <a:bodyPr/>
                    <a:lstStyle/>
                    <a:p>
                      <a:pPr marL="0" marR="0" algn="ctr">
                        <a:lnSpc>
                          <a:spcPct val="107000"/>
                        </a:lnSpc>
                        <a:spcBef>
                          <a:spcPts val="0"/>
                        </a:spcBef>
                        <a:spcAft>
                          <a:spcPts val="0"/>
                        </a:spcAft>
                      </a:pPr>
                      <a:r>
                        <a:rPr lang="en-US" sz="2400" b="1" dirty="0">
                          <a:effectLst/>
                        </a:rPr>
                        <a:t>Yes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2400" b="1" dirty="0">
                          <a:effectLst/>
                        </a:rPr>
                        <a:t>No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67141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kern="1200" dirty="0" smtClean="0">
                          <a:effectLst/>
                          <a:latin typeface="+mn-lt"/>
                        </a:rPr>
                        <a:t>(7)</a:t>
                      </a:r>
                      <a:r>
                        <a:rPr lang="en-US" sz="2200" kern="1200" dirty="0" smtClean="0">
                          <a:effectLst/>
                        </a:rPr>
                        <a:t> Employee, in their DOT work, interacts with Company A.  Company A tells the employee it would love to hire</a:t>
                      </a:r>
                      <a:r>
                        <a:rPr lang="en-US" sz="2200" kern="1200" baseline="0" dirty="0" smtClean="0">
                          <a:effectLst/>
                        </a:rPr>
                        <a:t> them</a:t>
                      </a:r>
                      <a:r>
                        <a:rPr lang="en-US" sz="2200" kern="1200" dirty="0" smtClean="0">
                          <a:effectLst/>
                        </a:rPr>
                        <a:t>.</a:t>
                      </a:r>
                      <a:r>
                        <a:rPr lang="en-US" sz="2200" kern="1200" baseline="0" dirty="0" smtClean="0">
                          <a:effectLst/>
                        </a:rPr>
                        <a:t>  </a:t>
                      </a:r>
                      <a:r>
                        <a:rPr lang="en-US" sz="2200" kern="1200" dirty="0" smtClean="0">
                          <a:effectLst/>
                        </a:rPr>
                        <a:t>Employee responds that for ethics reasons, they can’t talk about employment until they leave Government. </a:t>
                      </a:r>
                      <a:endParaRPr lang="en-US" sz="2200" b="0"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400" strike="sngStrike"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strike="noStrike" dirty="0" smtClean="0">
                          <a:effectLst/>
                          <a:latin typeface="+mn-lt"/>
                          <a:ea typeface="Calibri" panose="020F0502020204030204" pitchFamily="34" charset="0"/>
                          <a:cs typeface="Times New Roman" panose="02020603050405020304" pitchFamily="18" charset="0"/>
                        </a:rPr>
                        <a:t>X</a:t>
                      </a:r>
                      <a:endParaRPr lang="en-US" sz="2200" strike="noStrike"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kern="1200" dirty="0" smtClean="0">
                          <a:effectLst/>
                          <a:latin typeface="+mn-lt"/>
                        </a:rPr>
                        <a:t>(8)</a:t>
                      </a:r>
                      <a:r>
                        <a:rPr lang="en-US" sz="2200" kern="1200" dirty="0" smtClean="0">
                          <a:effectLst/>
                        </a:rPr>
                        <a:t> After DOT employee sends resume to a self-driving car company, two months go by with </a:t>
                      </a:r>
                      <a:r>
                        <a:rPr lang="en-US" sz="2200" u="sng" kern="1200" dirty="0" smtClean="0">
                          <a:effectLst/>
                        </a:rPr>
                        <a:t>no</a:t>
                      </a:r>
                      <a:r>
                        <a:rPr lang="en-US" sz="2200" kern="1200" dirty="0" smtClean="0">
                          <a:effectLst/>
                        </a:rPr>
                        <a:t> response from the prospective employer</a:t>
                      </a:r>
                      <a:r>
                        <a:rPr lang="en-US" sz="2200" kern="1200" baseline="0" dirty="0" smtClean="0">
                          <a:effectLst/>
                        </a:rPr>
                        <a:t> indicating </a:t>
                      </a:r>
                      <a:r>
                        <a:rPr lang="en-US" sz="2200" kern="1200" dirty="0" smtClean="0">
                          <a:effectLst/>
                        </a:rPr>
                        <a:t>interest in employment discussions.</a:t>
                      </a:r>
                      <a:endParaRPr lang="en-US" sz="2200" dirty="0" smtClean="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smtClean="0">
                          <a:effectLst/>
                          <a:latin typeface="+mn-lt"/>
                          <a:ea typeface="Calibri" panose="020F0502020204030204" pitchFamily="34" charset="0"/>
                          <a:cs typeface="Times New Roman" panose="02020603050405020304" pitchFamily="18" charset="0"/>
                        </a:rPr>
                        <a:t>X</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r>
              <a:tr h="101471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kern="1200" dirty="0" smtClean="0">
                          <a:effectLst/>
                          <a:latin typeface="+mn-lt"/>
                        </a:rPr>
                        <a:t>(9) </a:t>
                      </a:r>
                      <a:r>
                        <a:rPr lang="en-US" sz="2200" kern="1200" dirty="0" smtClean="0">
                          <a:effectLst/>
                        </a:rPr>
                        <a:t>DOT employee interviews with a self-driving car company and</a:t>
                      </a:r>
                      <a:r>
                        <a:rPr lang="en-US" sz="2200" kern="1200" baseline="0" dirty="0" smtClean="0">
                          <a:effectLst/>
                        </a:rPr>
                        <a:t> gets called</a:t>
                      </a:r>
                      <a:r>
                        <a:rPr lang="en-US" sz="2200" kern="1200" dirty="0" smtClean="0">
                          <a:effectLst/>
                        </a:rPr>
                        <a:t> back for a second interview.  After the second interview, the company informs the DOT employee that they were not selected</a:t>
                      </a:r>
                      <a:r>
                        <a:rPr lang="en-US" sz="2200" kern="1200" baseline="0" dirty="0" smtClean="0">
                          <a:effectLst/>
                        </a:rPr>
                        <a:t> for the position.</a:t>
                      </a:r>
                      <a:endParaRPr lang="en-US" sz="2200" dirty="0" smtClean="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smtClean="0">
                          <a:effectLst/>
                          <a:latin typeface="+mn-lt"/>
                          <a:ea typeface="Calibri" panose="020F0502020204030204" pitchFamily="34" charset="0"/>
                          <a:cs typeface="Times New Roman" panose="02020603050405020304" pitchFamily="18" charset="0"/>
                        </a:rPr>
                        <a:t>X*</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TextBox 2"/>
          <p:cNvSpPr txBox="1"/>
          <p:nvPr/>
        </p:nvSpPr>
        <p:spPr>
          <a:xfrm>
            <a:off x="641625" y="612398"/>
            <a:ext cx="5449458" cy="523220"/>
          </a:xfrm>
          <a:prstGeom prst="rect">
            <a:avLst/>
          </a:prstGeom>
          <a:noFill/>
        </p:spPr>
        <p:txBody>
          <a:bodyPr wrap="square" rtlCol="0">
            <a:spAutoFit/>
          </a:bodyPr>
          <a:lstStyle/>
          <a:p>
            <a:r>
              <a:rPr lang="en-US" sz="2800" dirty="0" smtClean="0"/>
              <a:t>Exercise 4</a:t>
            </a:r>
            <a:endParaRPr lang="en-US" sz="2800" dirty="0"/>
          </a:p>
        </p:txBody>
      </p:sp>
    </p:spTree>
    <p:extLst>
      <p:ext uri="{BB962C8B-B14F-4D97-AF65-F5344CB8AC3E}">
        <p14:creationId xmlns:p14="http://schemas.microsoft.com/office/powerpoint/2010/main" val="2488997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386" y="854255"/>
            <a:ext cx="3194665" cy="1796999"/>
          </a:xfrm>
          <a:prstGeom prst="rect">
            <a:avLst/>
          </a:prstGeom>
        </p:spPr>
      </p:pic>
      <p:sp>
        <p:nvSpPr>
          <p:cNvPr id="6" name="Text Placeholder 3"/>
          <p:cNvSpPr>
            <a:spLocks noGrp="1"/>
          </p:cNvSpPr>
          <p:nvPr>
            <p:ph type="body" sz="half" idx="2"/>
          </p:nvPr>
        </p:nvSpPr>
        <p:spPr>
          <a:xfrm>
            <a:off x="721800" y="647778"/>
            <a:ext cx="10590212" cy="5043078"/>
          </a:xfrm>
        </p:spPr>
        <p:txBody>
          <a:bodyPr>
            <a:noAutofit/>
          </a:bodyPr>
          <a:lstStyle/>
          <a:p>
            <a:pPr>
              <a:lnSpc>
                <a:spcPct val="100000"/>
              </a:lnSpc>
              <a:spcBef>
                <a:spcPts val="0"/>
              </a:spcBef>
            </a:pPr>
            <a:r>
              <a:rPr lang="en-US" sz="3200" b="1" dirty="0" smtClean="0"/>
              <a:t>Exercise 3, Part 2: </a:t>
            </a:r>
            <a:r>
              <a:rPr lang="en-US" sz="3200" dirty="0"/>
              <a:t>You ask the employee </a:t>
            </a:r>
          </a:p>
          <a:p>
            <a:pPr>
              <a:lnSpc>
                <a:spcPct val="100000"/>
              </a:lnSpc>
              <a:spcBef>
                <a:spcPts val="0"/>
              </a:spcBef>
            </a:pPr>
            <a:r>
              <a:rPr lang="en-US" sz="3200" dirty="0"/>
              <a:t>what they work on at NHTSA.  </a:t>
            </a:r>
          </a:p>
          <a:p>
            <a:pPr>
              <a:lnSpc>
                <a:spcPct val="100000"/>
              </a:lnSpc>
              <a:spcBef>
                <a:spcPts val="0"/>
              </a:spcBef>
            </a:pPr>
            <a:endParaRPr lang="en-US" sz="3200" dirty="0" smtClean="0"/>
          </a:p>
          <a:p>
            <a:pPr>
              <a:lnSpc>
                <a:spcPct val="100000"/>
              </a:lnSpc>
              <a:spcBef>
                <a:spcPts val="0"/>
              </a:spcBef>
            </a:pPr>
            <a:r>
              <a:rPr lang="en-US" sz="3200" dirty="0" smtClean="0"/>
              <a:t>The </a:t>
            </a:r>
            <a:r>
              <a:rPr lang="en-US" sz="3200" dirty="0"/>
              <a:t>employee responds </a:t>
            </a:r>
            <a:r>
              <a:rPr lang="en-US" sz="3200" dirty="0" smtClean="0"/>
              <a:t>as follows:</a:t>
            </a:r>
            <a:endParaRPr lang="en-US" sz="3200" dirty="0"/>
          </a:p>
          <a:p>
            <a:endParaRPr lang="en-US" sz="1100" dirty="0" smtClean="0"/>
          </a:p>
          <a:p>
            <a:pPr marL="285750" indent="-285750">
              <a:buFont typeface="Arial" panose="020B0604020202020204" pitchFamily="34" charset="0"/>
              <a:buChar char="•"/>
            </a:pPr>
            <a:r>
              <a:rPr lang="en-US" sz="3200" dirty="0" smtClean="0"/>
              <a:t>“I develop </a:t>
            </a:r>
            <a:r>
              <a:rPr lang="en-US" sz="3200" dirty="0"/>
              <a:t>policy, regulations, and standards for Automated Driving System safety</a:t>
            </a:r>
            <a:r>
              <a:rPr lang="en-US" sz="3200" dirty="0" smtClean="0"/>
              <a:t>.”</a:t>
            </a:r>
          </a:p>
          <a:p>
            <a:endParaRPr lang="en-US" sz="1100" dirty="0"/>
          </a:p>
          <a:p>
            <a:r>
              <a:rPr lang="en-US" sz="3200" dirty="0" smtClean="0"/>
              <a:t>If the employee is seeking employment with a car manufacturer that develops self-driving cars, is the employee required to recuse from their policy and regulatory work?</a:t>
            </a:r>
            <a:endParaRPr lang="en-US" sz="3200" dirty="0"/>
          </a:p>
        </p:txBody>
      </p:sp>
    </p:spTree>
    <p:extLst>
      <p:ext uri="{BB962C8B-B14F-4D97-AF65-F5344CB8AC3E}">
        <p14:creationId xmlns:p14="http://schemas.microsoft.com/office/powerpoint/2010/main" val="3404194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362149">
            <a:off x="7251325" y="590581"/>
            <a:ext cx="3879477" cy="1300591"/>
          </a:xfrm>
          <a:prstGeom prst="roundRect">
            <a:avLst/>
          </a:prstGeom>
          <a:ln w="38100">
            <a:solidFill>
              <a:srgbClr val="FF0000"/>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605118" y="2184675"/>
            <a:ext cx="10824882" cy="4216539"/>
          </a:xfrm>
          <a:prstGeom prst="rect">
            <a:avLst/>
          </a:prstGeom>
          <a:noFill/>
        </p:spPr>
        <p:txBody>
          <a:bodyPr wrap="square" rtlCol="0">
            <a:spAutoFit/>
          </a:bodyPr>
          <a:lstStyle/>
          <a:p>
            <a:r>
              <a:rPr lang="en-US" sz="2600" b="1" dirty="0"/>
              <a:t>Applies to: </a:t>
            </a:r>
            <a:r>
              <a:rPr lang="en-US" sz="2600" dirty="0"/>
              <a:t>Public/278 filers who are negotiating or have agreement for </a:t>
            </a:r>
            <a:r>
              <a:rPr lang="en-US" sz="2600" b="1" dirty="0"/>
              <a:t>future</a:t>
            </a:r>
            <a:r>
              <a:rPr lang="en-US" sz="2600" dirty="0"/>
              <a:t> employment or compensation with non-Federal entity</a:t>
            </a:r>
          </a:p>
          <a:p>
            <a:endParaRPr lang="en-US" sz="2800" b="1" dirty="0"/>
          </a:p>
          <a:p>
            <a:r>
              <a:rPr lang="en-US" sz="2600" b="1" dirty="0"/>
              <a:t>Two notification requirements:</a:t>
            </a:r>
          </a:p>
          <a:p>
            <a:endParaRPr lang="en-US" sz="2000" dirty="0"/>
          </a:p>
          <a:p>
            <a:pPr marL="342900" indent="-342900">
              <a:buAutoNum type="arabicParenR"/>
            </a:pPr>
            <a:r>
              <a:rPr lang="en-US" sz="2600" dirty="0"/>
              <a:t>Notify ethics official of negotiation or agreement within </a:t>
            </a:r>
            <a:r>
              <a:rPr lang="en-US" sz="2600" b="1" dirty="0" smtClean="0"/>
              <a:t>three </a:t>
            </a:r>
            <a:r>
              <a:rPr lang="en-US" sz="2600" b="1" dirty="0"/>
              <a:t>business days</a:t>
            </a:r>
          </a:p>
          <a:p>
            <a:pPr marL="342900" indent="-342900">
              <a:buAutoNum type="arabicParenR"/>
            </a:pPr>
            <a:endParaRPr lang="en-US" sz="2000" dirty="0"/>
          </a:p>
          <a:p>
            <a:r>
              <a:rPr lang="en-US" sz="2600" dirty="0"/>
              <a:t>2) Notify ethics official of recusal when there is a conflict of interest or appearance of a conflict with the non-Federal entity identified in the notification</a:t>
            </a:r>
          </a:p>
          <a:p>
            <a:endParaRPr lang="en-US" dirty="0"/>
          </a:p>
        </p:txBody>
      </p:sp>
      <p:sp>
        <p:nvSpPr>
          <p:cNvPr id="9" name="TextBox 8"/>
          <p:cNvSpPr txBox="1"/>
          <p:nvPr/>
        </p:nvSpPr>
        <p:spPr>
          <a:xfrm>
            <a:off x="1021977" y="538795"/>
            <a:ext cx="7927041" cy="1200329"/>
          </a:xfrm>
          <a:prstGeom prst="rect">
            <a:avLst/>
          </a:prstGeom>
          <a:noFill/>
        </p:spPr>
        <p:txBody>
          <a:bodyPr wrap="square" rtlCol="0">
            <a:spAutoFit/>
          </a:bodyPr>
          <a:lstStyle/>
          <a:p>
            <a:pPr algn="ctr"/>
            <a:r>
              <a:rPr lang="en-US" sz="7200" dirty="0">
                <a:latin typeface="Bahnschrift SemiLight SemiConde" panose="020B0502040204020203" pitchFamily="34" charset="0"/>
              </a:rPr>
              <a:t>STOCK </a:t>
            </a:r>
            <a:r>
              <a:rPr lang="en-US" sz="7200" dirty="0" smtClean="0">
                <a:latin typeface="Bahnschrift SemiLight SemiConde" panose="020B0502040204020203" pitchFamily="34" charset="0"/>
              </a:rPr>
              <a:t>Act</a:t>
            </a:r>
            <a:endParaRPr lang="en-US" sz="7200" dirty="0">
              <a:latin typeface="Bahnschrift SemiLight SemiConde" panose="020B0502040204020203" pitchFamily="34" charset="0"/>
            </a:endParaRPr>
          </a:p>
        </p:txBody>
      </p:sp>
      <p:sp>
        <p:nvSpPr>
          <p:cNvPr id="2" name="TextBox 1"/>
          <p:cNvSpPr txBox="1"/>
          <p:nvPr/>
        </p:nvSpPr>
        <p:spPr>
          <a:xfrm rot="387744">
            <a:off x="7435788" y="702609"/>
            <a:ext cx="3769665" cy="1200329"/>
          </a:xfrm>
          <a:prstGeom prst="rect">
            <a:avLst/>
          </a:prstGeom>
          <a:noFill/>
          <a:ln w="38100">
            <a:noFill/>
            <a:prstDash val="solid"/>
          </a:ln>
        </p:spPr>
        <p:txBody>
          <a:bodyPr wrap="square" rtlCol="0">
            <a:spAutoFit/>
          </a:bodyPr>
          <a:lstStyle/>
          <a:p>
            <a:r>
              <a:rPr lang="en-US" sz="3600" dirty="0" smtClean="0">
                <a:solidFill>
                  <a:srgbClr val="FF0000"/>
                </a:solidFill>
                <a:latin typeface="Stencil" panose="040409050D0802020404" pitchFamily="82" charset="0"/>
              </a:rPr>
              <a:t>Notification requirements</a:t>
            </a:r>
            <a:endParaRPr lang="en-US" sz="3600" dirty="0">
              <a:solidFill>
                <a:srgbClr val="FF0000"/>
              </a:solidFill>
              <a:latin typeface="Stencil" panose="040409050D0802020404" pitchFamily="82" charset="0"/>
            </a:endParaRPr>
          </a:p>
        </p:txBody>
      </p:sp>
    </p:spTree>
    <p:extLst>
      <p:ext uri="{BB962C8B-B14F-4D97-AF65-F5344CB8AC3E}">
        <p14:creationId xmlns:p14="http://schemas.microsoft.com/office/powerpoint/2010/main" val="3777429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1664" y="102304"/>
            <a:ext cx="10884310" cy="6755696"/>
          </a:xfrm>
          <a:prstGeom prst="rect">
            <a:avLst/>
          </a:prstGeom>
          <a:noFill/>
        </p:spPr>
        <p:txBody>
          <a:bodyPr wrap="square" rtlCol="0">
            <a:spAutoFit/>
          </a:bodyPr>
          <a:lstStyle/>
          <a:p>
            <a:endParaRPr lang="en-US" sz="3200" b="1" dirty="0" smtClean="0"/>
          </a:p>
          <a:p>
            <a:r>
              <a:rPr lang="en-US" sz="3200" b="1" dirty="0" smtClean="0"/>
              <a:t>Exercise 5:  </a:t>
            </a:r>
            <a:r>
              <a:rPr lang="en-US" sz="3200" dirty="0" smtClean="0"/>
              <a:t>DOT employee is a public filer.  </a:t>
            </a:r>
          </a:p>
          <a:p>
            <a:r>
              <a:rPr lang="en-US" sz="3200" dirty="0" smtClean="0"/>
              <a:t>Do the following facts trigger the</a:t>
            </a:r>
          </a:p>
          <a:p>
            <a:r>
              <a:rPr lang="en-US" sz="3200" dirty="0" smtClean="0"/>
              <a:t>STOCK </a:t>
            </a:r>
            <a:r>
              <a:rPr lang="en-US" sz="3200" dirty="0"/>
              <a:t>Act notification requirements</a:t>
            </a:r>
            <a:r>
              <a:rPr lang="en-US" sz="3200" dirty="0" smtClean="0"/>
              <a:t>?</a:t>
            </a:r>
          </a:p>
          <a:p>
            <a:endParaRPr lang="en-US" sz="3200" dirty="0" smtClean="0"/>
          </a:p>
          <a:p>
            <a:endParaRPr lang="en-US" sz="1500" dirty="0" smtClean="0"/>
          </a:p>
          <a:p>
            <a:r>
              <a:rPr lang="en-US" sz="3200" dirty="0" smtClean="0"/>
              <a:t>(a) DOT </a:t>
            </a:r>
            <a:r>
              <a:rPr lang="en-US" sz="3200" dirty="0"/>
              <a:t>employee sends </a:t>
            </a:r>
            <a:r>
              <a:rPr lang="en-US" sz="3200" dirty="0" smtClean="0"/>
              <a:t>resume </a:t>
            </a:r>
            <a:r>
              <a:rPr lang="en-US" sz="3200" dirty="0"/>
              <a:t>to a self-driving car company</a:t>
            </a:r>
            <a:r>
              <a:rPr lang="en-US" sz="3200" dirty="0" smtClean="0"/>
              <a:t>.</a:t>
            </a:r>
          </a:p>
          <a:p>
            <a:endParaRPr lang="en-US" sz="3200" strike="sngStrike" dirty="0">
              <a:ea typeface="Calibri" panose="020F0502020204030204" pitchFamily="34" charset="0"/>
              <a:cs typeface="Times New Roman" panose="02020603050405020304" pitchFamily="18" charset="0"/>
            </a:endParaRPr>
          </a:p>
          <a:p>
            <a:r>
              <a:rPr lang="en-US" sz="3200" dirty="0" smtClean="0"/>
              <a:t>(b) DOT employee emails friend who works at a self-driving car company about job openings at the company.  Friend responds that there is a job opening, but prior work experience with a specific technology is required.  DOT employee provides resume and explains prior relevant experience.</a:t>
            </a:r>
          </a:p>
          <a:p>
            <a:endParaRPr lang="en-US" sz="1600" dirty="0" smtClean="0"/>
          </a:p>
          <a:p>
            <a:pPr marL="285750" indent="-285750">
              <a:buFont typeface="Arial" panose="020B0604020202020204" pitchFamily="34" charset="0"/>
              <a:buChar char="•"/>
            </a:pPr>
            <a:endParaRPr lang="en-US" dirty="0"/>
          </a:p>
        </p:txBody>
      </p:sp>
      <p:sp>
        <p:nvSpPr>
          <p:cNvPr id="6" name="Rectangle 5"/>
          <p:cNvSpPr/>
          <p:nvPr/>
        </p:nvSpPr>
        <p:spPr>
          <a:xfrm rot="2734654">
            <a:off x="8029410" y="1265477"/>
            <a:ext cx="2643407" cy="5089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Z</a:t>
            </a:r>
            <a:endParaRPr lang="en-US" dirty="0"/>
          </a:p>
        </p:txBody>
      </p:sp>
      <p:sp>
        <p:nvSpPr>
          <p:cNvPr id="7" name="Rectangle 6"/>
          <p:cNvSpPr/>
          <p:nvPr/>
        </p:nvSpPr>
        <p:spPr>
          <a:xfrm rot="18831022">
            <a:off x="8017257" y="1276887"/>
            <a:ext cx="2648113" cy="5027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Verdana" panose="020B0604030504040204" pitchFamily="34" charset="0"/>
                <a:ea typeface="Verdana" panose="020B0604030504040204" pitchFamily="34" charset="0"/>
              </a:rPr>
              <a:t>FIVE</a:t>
            </a:r>
            <a:endParaRPr lang="en-US" sz="2400" b="1" dirty="0">
              <a:latin typeface="Verdana" panose="020B0604030504040204" pitchFamily="34" charset="0"/>
              <a:ea typeface="Verdana" panose="020B0604030504040204" pitchFamily="34" charset="0"/>
            </a:endParaRPr>
          </a:p>
        </p:txBody>
      </p:sp>
      <p:sp>
        <p:nvSpPr>
          <p:cNvPr id="9" name="TextBox 8"/>
          <p:cNvSpPr txBox="1"/>
          <p:nvPr/>
        </p:nvSpPr>
        <p:spPr>
          <a:xfrm rot="2721686">
            <a:off x="8029283" y="1335125"/>
            <a:ext cx="2738837" cy="461665"/>
          </a:xfrm>
          <a:prstGeom prst="rect">
            <a:avLst/>
          </a:prstGeom>
          <a:noFill/>
        </p:spPr>
        <p:txBody>
          <a:bodyPr wrap="square" rtlCol="0">
            <a:spAutoFit/>
          </a:bodyPr>
          <a:lstStyle/>
          <a:p>
            <a:r>
              <a:rPr lang="en-US" sz="2400" b="1" dirty="0" smtClean="0">
                <a:latin typeface="Verdana" panose="020B0604030504040204" pitchFamily="34" charset="0"/>
                <a:ea typeface="Verdana" panose="020B0604030504040204" pitchFamily="34" charset="0"/>
              </a:rPr>
              <a:t>EXER      </a:t>
            </a:r>
            <a:r>
              <a:rPr lang="en-US" sz="1000" b="1" dirty="0" smtClean="0">
                <a:latin typeface="Verdana" panose="020B0604030504040204" pitchFamily="34" charset="0"/>
                <a:ea typeface="Verdana" panose="020B0604030504040204" pitchFamily="34" charset="0"/>
              </a:rPr>
              <a:t> </a:t>
            </a:r>
            <a:r>
              <a:rPr lang="en-US" sz="2400" b="1" dirty="0" smtClean="0">
                <a:latin typeface="Verdana" panose="020B0604030504040204" pitchFamily="34" charset="0"/>
                <a:ea typeface="Verdana" panose="020B0604030504040204" pitchFamily="34" charset="0"/>
              </a:rPr>
              <a:t>CISE</a:t>
            </a:r>
            <a:endParaRPr lang="en-US" sz="2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76383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70155" y="501446"/>
            <a:ext cx="10884310" cy="5832366"/>
          </a:xfrm>
          <a:prstGeom prst="rect">
            <a:avLst/>
          </a:prstGeom>
          <a:noFill/>
        </p:spPr>
        <p:txBody>
          <a:bodyPr wrap="square" rtlCol="0">
            <a:spAutoFit/>
          </a:bodyPr>
          <a:lstStyle/>
          <a:p>
            <a:r>
              <a:rPr lang="en-US" sz="3200" b="1" dirty="0" smtClean="0"/>
              <a:t>Exercise 5:  </a:t>
            </a:r>
            <a:r>
              <a:rPr lang="en-US" sz="3200" dirty="0" smtClean="0"/>
              <a:t>DOT employee is a public filer.  </a:t>
            </a:r>
          </a:p>
          <a:p>
            <a:r>
              <a:rPr lang="en-US" sz="3200" dirty="0" smtClean="0"/>
              <a:t>Do the following facts trigger the</a:t>
            </a:r>
          </a:p>
          <a:p>
            <a:r>
              <a:rPr lang="en-US" sz="3200" dirty="0" smtClean="0"/>
              <a:t>STOCK </a:t>
            </a:r>
            <a:r>
              <a:rPr lang="en-US" sz="3200" dirty="0"/>
              <a:t>Act notification requirements</a:t>
            </a:r>
            <a:r>
              <a:rPr lang="en-US" sz="3200" dirty="0" smtClean="0"/>
              <a:t>?</a:t>
            </a:r>
          </a:p>
          <a:p>
            <a:endParaRPr lang="en-US" sz="1500" dirty="0" smtClean="0"/>
          </a:p>
          <a:p>
            <a:endParaRPr lang="en-US" sz="1500" dirty="0" smtClean="0"/>
          </a:p>
          <a:p>
            <a:endParaRPr lang="en-US" sz="1500" dirty="0" smtClean="0"/>
          </a:p>
          <a:p>
            <a:endParaRPr lang="en-US" sz="1500" dirty="0" smtClean="0"/>
          </a:p>
          <a:p>
            <a:r>
              <a:rPr lang="en-US" sz="3100" dirty="0" smtClean="0"/>
              <a:t>(c) DOT employee is </a:t>
            </a:r>
            <a:r>
              <a:rPr lang="en-US" sz="3100" dirty="0"/>
              <a:t>a talented </a:t>
            </a:r>
            <a:r>
              <a:rPr lang="en-US" sz="3100" dirty="0" smtClean="0"/>
              <a:t>calligrapher and has informally designed friends </a:t>
            </a:r>
            <a:r>
              <a:rPr lang="en-US" sz="3100" dirty="0"/>
              <a:t>and families’ event </a:t>
            </a:r>
            <a:r>
              <a:rPr lang="en-US" sz="3100" dirty="0" smtClean="0"/>
              <a:t>invitations for years.  Employee plans </a:t>
            </a:r>
            <a:r>
              <a:rPr lang="en-US" sz="3100" dirty="0"/>
              <a:t>to </a:t>
            </a:r>
            <a:r>
              <a:rPr lang="en-US" sz="3100" dirty="0" smtClean="0"/>
              <a:t>retire from DOT and turn this calligraphy hobby </a:t>
            </a:r>
            <a:r>
              <a:rPr lang="en-US" sz="3100" dirty="0"/>
              <a:t>into an invitations </a:t>
            </a:r>
            <a:r>
              <a:rPr lang="en-US" sz="3100" dirty="0" smtClean="0"/>
              <a:t>business.  Before retiring, employee will contact </a:t>
            </a:r>
            <a:r>
              <a:rPr lang="en-US" sz="3100" dirty="0"/>
              <a:t>local businesses and other potential clients </a:t>
            </a:r>
            <a:r>
              <a:rPr lang="en-US" sz="3100" dirty="0" smtClean="0"/>
              <a:t>to negotiate </a:t>
            </a:r>
            <a:r>
              <a:rPr lang="en-US" sz="3100" dirty="0"/>
              <a:t>contracts to </a:t>
            </a:r>
            <a:r>
              <a:rPr lang="en-US" sz="3100" dirty="0" smtClean="0"/>
              <a:t>design invitations </a:t>
            </a:r>
            <a:r>
              <a:rPr lang="en-US" sz="3100" dirty="0"/>
              <a:t>for their special events. </a:t>
            </a:r>
            <a:r>
              <a:rPr lang="en-US" sz="3100" dirty="0" smtClean="0"/>
              <a:t>Employee will not, however, start </a:t>
            </a:r>
            <a:r>
              <a:rPr lang="en-US" sz="3100" dirty="0"/>
              <a:t>performing the contract work until after </a:t>
            </a:r>
            <a:r>
              <a:rPr lang="en-US" sz="3100" dirty="0" smtClean="0"/>
              <a:t>retirement.</a:t>
            </a:r>
            <a:endParaRPr lang="en-US" sz="3100" dirty="0"/>
          </a:p>
        </p:txBody>
      </p:sp>
      <p:sp>
        <p:nvSpPr>
          <p:cNvPr id="11" name="Rectangle 10"/>
          <p:cNvSpPr/>
          <p:nvPr/>
        </p:nvSpPr>
        <p:spPr>
          <a:xfrm rot="2734654">
            <a:off x="8129278" y="1250377"/>
            <a:ext cx="2643407" cy="5089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Z</a:t>
            </a:r>
            <a:endParaRPr lang="en-US" dirty="0"/>
          </a:p>
        </p:txBody>
      </p:sp>
      <p:sp>
        <p:nvSpPr>
          <p:cNvPr id="9" name="Rectangle 8"/>
          <p:cNvSpPr/>
          <p:nvPr/>
        </p:nvSpPr>
        <p:spPr>
          <a:xfrm rot="18831022">
            <a:off x="8135242" y="1216502"/>
            <a:ext cx="2648113" cy="5027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Verdana" panose="020B0604030504040204" pitchFamily="34" charset="0"/>
                <a:ea typeface="Verdana" panose="020B0604030504040204" pitchFamily="34" charset="0"/>
              </a:rPr>
              <a:t>FIVE</a:t>
            </a:r>
            <a:endParaRPr lang="en-US" sz="2400" b="1" dirty="0">
              <a:latin typeface="Verdana" panose="020B0604030504040204" pitchFamily="34" charset="0"/>
              <a:ea typeface="Verdana" panose="020B0604030504040204" pitchFamily="34" charset="0"/>
            </a:endParaRPr>
          </a:p>
        </p:txBody>
      </p:sp>
      <p:sp>
        <p:nvSpPr>
          <p:cNvPr id="10" name="TextBox 9"/>
          <p:cNvSpPr txBox="1"/>
          <p:nvPr/>
        </p:nvSpPr>
        <p:spPr>
          <a:xfrm rot="2721686">
            <a:off x="8147268" y="1274740"/>
            <a:ext cx="2738837" cy="461665"/>
          </a:xfrm>
          <a:prstGeom prst="rect">
            <a:avLst/>
          </a:prstGeom>
          <a:noFill/>
        </p:spPr>
        <p:txBody>
          <a:bodyPr wrap="square" rtlCol="0">
            <a:spAutoFit/>
          </a:bodyPr>
          <a:lstStyle/>
          <a:p>
            <a:r>
              <a:rPr lang="en-US" sz="2400" b="1" dirty="0" smtClean="0">
                <a:latin typeface="Verdana" panose="020B0604030504040204" pitchFamily="34" charset="0"/>
                <a:ea typeface="Verdana" panose="020B0604030504040204" pitchFamily="34" charset="0"/>
              </a:rPr>
              <a:t>EXER      </a:t>
            </a:r>
            <a:r>
              <a:rPr lang="en-US" sz="1000" b="1" dirty="0" smtClean="0">
                <a:latin typeface="Verdana" panose="020B0604030504040204" pitchFamily="34" charset="0"/>
                <a:ea typeface="Verdana" panose="020B0604030504040204" pitchFamily="34" charset="0"/>
              </a:rPr>
              <a:t> </a:t>
            </a:r>
            <a:r>
              <a:rPr lang="en-US" sz="2400" b="1" dirty="0" smtClean="0">
                <a:latin typeface="Verdana" panose="020B0604030504040204" pitchFamily="34" charset="0"/>
                <a:ea typeface="Verdana" panose="020B0604030504040204" pitchFamily="34" charset="0"/>
              </a:rPr>
              <a:t>CISE</a:t>
            </a:r>
            <a:endParaRPr lang="en-US" sz="2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15495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70155" y="501446"/>
            <a:ext cx="10884310" cy="5770811"/>
          </a:xfrm>
          <a:prstGeom prst="rect">
            <a:avLst/>
          </a:prstGeom>
          <a:noFill/>
        </p:spPr>
        <p:txBody>
          <a:bodyPr wrap="square" rtlCol="0">
            <a:spAutoFit/>
          </a:bodyPr>
          <a:lstStyle/>
          <a:p>
            <a:r>
              <a:rPr lang="en-US" sz="3200" b="1" dirty="0" smtClean="0"/>
              <a:t>Exercise 5:  </a:t>
            </a:r>
            <a:r>
              <a:rPr lang="en-US" sz="3200" dirty="0" smtClean="0"/>
              <a:t>DOT employee is a public filer.  </a:t>
            </a:r>
          </a:p>
          <a:p>
            <a:r>
              <a:rPr lang="en-US" sz="3200" dirty="0" smtClean="0"/>
              <a:t>Do the following facts trigger the</a:t>
            </a:r>
          </a:p>
          <a:p>
            <a:r>
              <a:rPr lang="en-US" sz="3200" dirty="0" smtClean="0"/>
              <a:t>STOCK </a:t>
            </a:r>
            <a:r>
              <a:rPr lang="en-US" sz="3200" dirty="0"/>
              <a:t>Act notification requirements</a:t>
            </a:r>
            <a:r>
              <a:rPr lang="en-US" sz="3200" dirty="0" smtClean="0"/>
              <a:t>?</a:t>
            </a:r>
          </a:p>
          <a:p>
            <a:endParaRPr lang="en-US" sz="1500" dirty="0" smtClean="0"/>
          </a:p>
          <a:p>
            <a:endParaRPr lang="en-US" sz="1500" dirty="0" smtClean="0"/>
          </a:p>
          <a:p>
            <a:endParaRPr lang="en-US" sz="1500" dirty="0" smtClean="0"/>
          </a:p>
          <a:p>
            <a:endParaRPr lang="en-US" sz="1100" dirty="0" smtClean="0"/>
          </a:p>
          <a:p>
            <a:r>
              <a:rPr lang="en-US" sz="3100" dirty="0" smtClean="0"/>
              <a:t>(d) Same </a:t>
            </a:r>
            <a:r>
              <a:rPr lang="en-US" sz="3100" dirty="0"/>
              <a:t>facts as </a:t>
            </a:r>
            <a:r>
              <a:rPr lang="en-US" sz="3100" dirty="0" smtClean="0"/>
              <a:t>(c) (DOT </a:t>
            </a:r>
            <a:r>
              <a:rPr lang="en-US" sz="3100" dirty="0"/>
              <a:t>employee </a:t>
            </a:r>
            <a:r>
              <a:rPr lang="en-US" sz="3100" dirty="0" smtClean="0"/>
              <a:t>will </a:t>
            </a:r>
            <a:r>
              <a:rPr lang="en-US" sz="3100" dirty="0"/>
              <a:t>turn calligraphy hobby into an invitations </a:t>
            </a:r>
            <a:r>
              <a:rPr lang="en-US" sz="3100" dirty="0" smtClean="0"/>
              <a:t>business), </a:t>
            </a:r>
            <a:r>
              <a:rPr lang="en-US" sz="3100" dirty="0"/>
              <a:t>but </a:t>
            </a:r>
            <a:r>
              <a:rPr lang="en-US" sz="3100" dirty="0" smtClean="0"/>
              <a:t>instead of retiring, employee will conduct their invitations </a:t>
            </a:r>
            <a:r>
              <a:rPr lang="en-US" sz="3100" dirty="0"/>
              <a:t>business while still employed by </a:t>
            </a:r>
            <a:r>
              <a:rPr lang="en-US" sz="3100" dirty="0" smtClean="0"/>
              <a:t>DOT </a:t>
            </a:r>
            <a:r>
              <a:rPr lang="en-US" sz="3100" dirty="0"/>
              <a:t>(outside of Government work hours and not using </a:t>
            </a:r>
            <a:r>
              <a:rPr lang="en-US" sz="3100" dirty="0" smtClean="0"/>
              <a:t>Government </a:t>
            </a:r>
            <a:r>
              <a:rPr lang="en-US" sz="3100" dirty="0"/>
              <a:t>resources).  </a:t>
            </a:r>
            <a:r>
              <a:rPr lang="en-US" sz="3100" dirty="0" smtClean="0"/>
              <a:t>Employee </a:t>
            </a:r>
            <a:r>
              <a:rPr lang="en-US" sz="3100" dirty="0"/>
              <a:t>will contact local businesses and other potential clients to negotiate contracts to design invitations for their special events.</a:t>
            </a:r>
          </a:p>
        </p:txBody>
      </p:sp>
      <p:sp>
        <p:nvSpPr>
          <p:cNvPr id="11" name="Rectangle 10"/>
          <p:cNvSpPr/>
          <p:nvPr/>
        </p:nvSpPr>
        <p:spPr>
          <a:xfrm rot="2734654">
            <a:off x="8129278" y="1250377"/>
            <a:ext cx="2643407" cy="5089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Z</a:t>
            </a:r>
            <a:endParaRPr lang="en-US" dirty="0"/>
          </a:p>
        </p:txBody>
      </p:sp>
      <p:sp>
        <p:nvSpPr>
          <p:cNvPr id="9" name="Rectangle 8"/>
          <p:cNvSpPr/>
          <p:nvPr/>
        </p:nvSpPr>
        <p:spPr>
          <a:xfrm rot="18831022">
            <a:off x="8135242" y="1216502"/>
            <a:ext cx="2648113" cy="5027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Verdana" panose="020B0604030504040204" pitchFamily="34" charset="0"/>
                <a:ea typeface="Verdana" panose="020B0604030504040204" pitchFamily="34" charset="0"/>
              </a:rPr>
              <a:t>FIVE</a:t>
            </a:r>
            <a:endParaRPr lang="en-US" sz="2400" b="1" dirty="0">
              <a:latin typeface="Verdana" panose="020B0604030504040204" pitchFamily="34" charset="0"/>
              <a:ea typeface="Verdana" panose="020B0604030504040204" pitchFamily="34" charset="0"/>
            </a:endParaRPr>
          </a:p>
        </p:txBody>
      </p:sp>
      <p:sp>
        <p:nvSpPr>
          <p:cNvPr id="10" name="TextBox 9"/>
          <p:cNvSpPr txBox="1"/>
          <p:nvPr/>
        </p:nvSpPr>
        <p:spPr>
          <a:xfrm rot="2721686">
            <a:off x="8147268" y="1274740"/>
            <a:ext cx="2738837" cy="461665"/>
          </a:xfrm>
          <a:prstGeom prst="rect">
            <a:avLst/>
          </a:prstGeom>
          <a:noFill/>
        </p:spPr>
        <p:txBody>
          <a:bodyPr wrap="square" rtlCol="0">
            <a:spAutoFit/>
          </a:bodyPr>
          <a:lstStyle/>
          <a:p>
            <a:r>
              <a:rPr lang="en-US" sz="2400" b="1" dirty="0" smtClean="0">
                <a:latin typeface="Verdana" panose="020B0604030504040204" pitchFamily="34" charset="0"/>
                <a:ea typeface="Verdana" panose="020B0604030504040204" pitchFamily="34" charset="0"/>
              </a:rPr>
              <a:t>EXER      </a:t>
            </a:r>
            <a:r>
              <a:rPr lang="en-US" sz="1000" b="1" dirty="0" smtClean="0">
                <a:latin typeface="Verdana" panose="020B0604030504040204" pitchFamily="34" charset="0"/>
                <a:ea typeface="Verdana" panose="020B0604030504040204" pitchFamily="34" charset="0"/>
              </a:rPr>
              <a:t> </a:t>
            </a:r>
            <a:r>
              <a:rPr lang="en-US" sz="2400" b="1" dirty="0" smtClean="0">
                <a:latin typeface="Verdana" panose="020B0604030504040204" pitchFamily="34" charset="0"/>
                <a:ea typeface="Verdana" panose="020B0604030504040204" pitchFamily="34" charset="0"/>
              </a:rPr>
              <a:t>CISE</a:t>
            </a:r>
            <a:endParaRPr lang="en-US" sz="2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33360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128"/>
          <a:stretch/>
        </p:blipFill>
        <p:spPr>
          <a:xfrm>
            <a:off x="901267" y="255495"/>
            <a:ext cx="10313580" cy="6116760"/>
          </a:xfrm>
          <a:prstGeom prst="rect">
            <a:avLst/>
          </a:prstGeom>
        </p:spPr>
      </p:pic>
      <p:sp>
        <p:nvSpPr>
          <p:cNvPr id="2" name="TextBox 1"/>
          <p:cNvSpPr txBox="1"/>
          <p:nvPr/>
        </p:nvSpPr>
        <p:spPr>
          <a:xfrm>
            <a:off x="3993777" y="2036602"/>
            <a:ext cx="5123330" cy="2554545"/>
          </a:xfrm>
          <a:prstGeom prst="rect">
            <a:avLst/>
          </a:prstGeom>
          <a:noFill/>
        </p:spPr>
        <p:txBody>
          <a:bodyPr wrap="square" rtlCol="0">
            <a:spAutoFit/>
          </a:bodyPr>
          <a:lstStyle/>
          <a:p>
            <a:r>
              <a:rPr lang="en-US" sz="3200" dirty="0" smtClean="0"/>
              <a:t>Marjie Levine</a:t>
            </a:r>
          </a:p>
          <a:p>
            <a:r>
              <a:rPr lang="en-US" sz="3200" dirty="0" smtClean="0"/>
              <a:t>Assistant Counsel</a:t>
            </a:r>
          </a:p>
          <a:p>
            <a:r>
              <a:rPr lang="en-US" sz="3200" dirty="0" smtClean="0"/>
              <a:t>Ethics </a:t>
            </a:r>
            <a:r>
              <a:rPr lang="en-US" sz="3200" dirty="0"/>
              <a:t>Law &amp; Policy </a:t>
            </a:r>
            <a:r>
              <a:rPr lang="en-US" sz="3200" dirty="0" smtClean="0"/>
              <a:t>Branch</a:t>
            </a:r>
          </a:p>
          <a:p>
            <a:r>
              <a:rPr lang="en-US" sz="3200" dirty="0" smtClean="0"/>
              <a:t>Office of Government Ethics</a:t>
            </a:r>
            <a:endParaRPr lang="en-US" sz="3200" dirty="0"/>
          </a:p>
          <a:p>
            <a:r>
              <a:rPr lang="en-US" sz="3200" dirty="0" smtClean="0">
                <a:hlinkClick r:id="rId4"/>
              </a:rPr>
              <a:t>mlevine@oge.gov</a:t>
            </a:r>
            <a:endParaRPr lang="en-US" sz="3200" dirty="0"/>
          </a:p>
        </p:txBody>
      </p:sp>
    </p:spTree>
    <p:extLst>
      <p:ext uri="{BB962C8B-B14F-4D97-AF65-F5344CB8AC3E}">
        <p14:creationId xmlns:p14="http://schemas.microsoft.com/office/powerpoint/2010/main" val="1968068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94" y="228600"/>
            <a:ext cx="10674152" cy="886046"/>
          </a:xfrm>
        </p:spPr>
        <p:txBody>
          <a:bodyPr>
            <a:normAutofit/>
          </a:bodyPr>
          <a:lstStyle/>
          <a:p>
            <a:pPr algn="ctr"/>
            <a:r>
              <a:rPr lang="en-US" sz="4000" b="1" dirty="0" smtClean="0">
                <a:latin typeface="+mn-lt"/>
              </a:rPr>
              <a:t>Recusal requirement under Subpart F</a:t>
            </a:r>
            <a:endParaRPr lang="en-US" sz="4000" b="1" dirty="0">
              <a:latin typeface="+mn-lt"/>
            </a:endParaRPr>
          </a:p>
        </p:txBody>
      </p:sp>
      <p:sp>
        <p:nvSpPr>
          <p:cNvPr id="3" name="Content Placeholder 2"/>
          <p:cNvSpPr>
            <a:spLocks noGrp="1"/>
          </p:cNvSpPr>
          <p:nvPr>
            <p:ph idx="1"/>
          </p:nvPr>
        </p:nvSpPr>
        <p:spPr>
          <a:xfrm>
            <a:off x="4840941" y="1587398"/>
            <a:ext cx="6522585" cy="4104301"/>
          </a:xfrm>
        </p:spPr>
        <p:txBody>
          <a:bodyPr>
            <a:normAutofit/>
          </a:bodyPr>
          <a:lstStyle/>
          <a:p>
            <a:pPr marL="0" indent="0">
              <a:lnSpc>
                <a:spcPct val="100000"/>
              </a:lnSpc>
              <a:buNone/>
            </a:pPr>
            <a:r>
              <a:rPr lang="en-US" sz="3600" dirty="0" smtClean="0"/>
              <a:t>An employee who is seeking employment with a non-Federal entity must recuse from particular matters that, to the employee’s knowledge, affect the </a:t>
            </a:r>
            <a:r>
              <a:rPr lang="en-US" sz="3600" dirty="0"/>
              <a:t>financial interests </a:t>
            </a:r>
            <a:r>
              <a:rPr lang="en-US" sz="3600" dirty="0" smtClean="0"/>
              <a:t>of the prospective employer.</a:t>
            </a:r>
            <a:endParaRPr lang="en-US" sz="36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596" t="8148" r="22912" b="9159"/>
          <a:stretch/>
        </p:blipFill>
        <p:spPr>
          <a:xfrm>
            <a:off x="1040100" y="1460072"/>
            <a:ext cx="2987749" cy="3886200"/>
          </a:xfrm>
          <a:prstGeom prst="rect">
            <a:avLst/>
          </a:prstGeom>
        </p:spPr>
      </p:pic>
      <p:sp>
        <p:nvSpPr>
          <p:cNvPr id="6" name="Rectangle 5"/>
          <p:cNvSpPr/>
          <p:nvPr/>
        </p:nvSpPr>
        <p:spPr>
          <a:xfrm>
            <a:off x="847170" y="5691699"/>
            <a:ext cx="2491388" cy="461665"/>
          </a:xfrm>
          <a:prstGeom prst="rect">
            <a:avLst/>
          </a:prstGeom>
        </p:spPr>
        <p:txBody>
          <a:bodyPr wrap="none">
            <a:spAutoFit/>
          </a:bodyPr>
          <a:lstStyle/>
          <a:p>
            <a:r>
              <a:rPr lang="en-US" sz="2400" dirty="0" smtClean="0"/>
              <a:t>5 CFR </a:t>
            </a:r>
            <a:r>
              <a:rPr lang="en-US" sz="2400" dirty="0" smtClean="0">
                <a:cs typeface="Times New Roman" panose="02020603050405020304" pitchFamily="18" charset="0"/>
              </a:rPr>
              <a:t>§§ </a:t>
            </a:r>
            <a:r>
              <a:rPr lang="en-US" sz="2400" dirty="0" smtClean="0"/>
              <a:t>2635.604</a:t>
            </a:r>
            <a:endParaRPr lang="en-US" sz="2400" b="1" dirty="0"/>
          </a:p>
        </p:txBody>
      </p:sp>
    </p:spTree>
    <p:extLst>
      <p:ext uri="{BB962C8B-B14F-4D97-AF65-F5344CB8AC3E}">
        <p14:creationId xmlns:p14="http://schemas.microsoft.com/office/powerpoint/2010/main" val="3905037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6675" y="1333360"/>
            <a:ext cx="10569388" cy="5386090"/>
          </a:xfrm>
          <a:prstGeom prst="rect">
            <a:avLst/>
          </a:prstGeom>
          <a:noFill/>
        </p:spPr>
        <p:txBody>
          <a:bodyPr wrap="square" rtlCol="0">
            <a:spAutoFit/>
          </a:bodyPr>
          <a:lstStyle/>
          <a:p>
            <a:r>
              <a:rPr lang="en-US" sz="3600" dirty="0" smtClean="0"/>
              <a:t>                                               </a:t>
            </a:r>
            <a:r>
              <a:rPr lang="en-US" sz="3400" dirty="0" smtClean="0"/>
              <a:t>You are an ethics official at the </a:t>
            </a:r>
            <a:r>
              <a:rPr lang="en-US" sz="3400" dirty="0"/>
              <a:t>Department of </a:t>
            </a:r>
            <a:r>
              <a:rPr lang="en-US" sz="3400" dirty="0" smtClean="0"/>
              <a:t>Transportation (DOT).  A DOT employee contacts </a:t>
            </a:r>
            <a:r>
              <a:rPr lang="en-US" sz="3400" dirty="0"/>
              <a:t>you </a:t>
            </a:r>
            <a:r>
              <a:rPr lang="en-US" sz="3400" dirty="0" smtClean="0"/>
              <a:t>because they’re thinking about looking for other jobs, and they remember learning at a training that they have to follow certain ethics rules when job searching, but they don’t recall the specifics.  They ask you for more information, and specifically, whether they should avoid pursuing job opportunities from certain entities that are regulated by DOT.  How would you advise them?</a:t>
            </a:r>
            <a:endParaRPr lang="en-US" sz="3400" dirty="0"/>
          </a:p>
          <a:p>
            <a:endParaRPr lang="en-US" sz="3600" dirty="0"/>
          </a:p>
        </p:txBody>
      </p:sp>
      <p:cxnSp>
        <p:nvCxnSpPr>
          <p:cNvPr id="9" name="Straight Connector 8"/>
          <p:cNvCxnSpPr/>
          <p:nvPr/>
        </p:nvCxnSpPr>
        <p:spPr>
          <a:xfrm flipV="1">
            <a:off x="5502732" y="680221"/>
            <a:ext cx="3282444" cy="107110"/>
          </a:xfrm>
          <a:prstGeom prst="line">
            <a:avLst/>
          </a:prstGeom>
        </p:spPr>
        <p:style>
          <a:lnRef idx="3">
            <a:schemeClr val="dk1"/>
          </a:lnRef>
          <a:fillRef idx="0">
            <a:schemeClr val="dk1"/>
          </a:fillRef>
          <a:effectRef idx="2">
            <a:schemeClr val="dk1"/>
          </a:effectRef>
          <a:fontRef idx="minor">
            <a:schemeClr val="tx1"/>
          </a:fontRef>
        </p:style>
      </p:cxnSp>
      <p:sp>
        <p:nvSpPr>
          <p:cNvPr id="18" name="Flowchart: Punched Tape 17"/>
          <p:cNvSpPr/>
          <p:nvPr/>
        </p:nvSpPr>
        <p:spPr>
          <a:xfrm rot="21362249">
            <a:off x="1016802" y="704038"/>
            <a:ext cx="4629460" cy="1032062"/>
          </a:xfrm>
          <a:prstGeom prst="flowChartPunchedTap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TextBox 18"/>
          <p:cNvSpPr txBox="1"/>
          <p:nvPr/>
        </p:nvSpPr>
        <p:spPr>
          <a:xfrm rot="21155997">
            <a:off x="1544550" y="819144"/>
            <a:ext cx="4134893" cy="769441"/>
          </a:xfrm>
          <a:prstGeom prst="rect">
            <a:avLst/>
          </a:prstGeom>
          <a:noFill/>
        </p:spPr>
        <p:txBody>
          <a:bodyPr wrap="square" rtlCol="0">
            <a:spAutoFit/>
          </a:bodyPr>
          <a:lstStyle/>
          <a:p>
            <a:r>
              <a:rPr lang="en-US" sz="4400" b="1" dirty="0" smtClean="0">
                <a:latin typeface="Courier New" panose="02070309020205020404" pitchFamily="49" charset="0"/>
                <a:cs typeface="Courier New" panose="02070309020205020404" pitchFamily="49" charset="0"/>
              </a:rPr>
              <a:t>Exercise 1</a:t>
            </a:r>
            <a:endParaRPr lang="en-US" sz="4400" b="1" dirty="0">
              <a:latin typeface="Courier New" panose="02070309020205020404" pitchFamily="49" charset="0"/>
              <a:cs typeface="Courier New" panose="02070309020205020404" pitchFamily="49"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62959" flipH="1">
            <a:off x="7923507" y="-209730"/>
            <a:ext cx="3650697" cy="2208337"/>
          </a:xfrm>
          <a:prstGeom prst="rect">
            <a:avLst/>
          </a:prstGeom>
        </p:spPr>
      </p:pic>
      <p:cxnSp>
        <p:nvCxnSpPr>
          <p:cNvPr id="23" name="Straight Connector 22"/>
          <p:cNvCxnSpPr/>
          <p:nvPr/>
        </p:nvCxnSpPr>
        <p:spPr>
          <a:xfrm flipV="1">
            <a:off x="5659359" y="680222"/>
            <a:ext cx="3101183" cy="58568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01866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4244">
            <a:off x="5084393" y="997873"/>
            <a:ext cx="3861099" cy="2208337"/>
          </a:xfrm>
          <a:prstGeom prst="rect">
            <a:avLst/>
          </a:prstGeom>
        </p:spPr>
      </p:pic>
      <p:sp>
        <p:nvSpPr>
          <p:cNvPr id="3" name="Content Placeholder 2"/>
          <p:cNvSpPr>
            <a:spLocks noGrp="1"/>
          </p:cNvSpPr>
          <p:nvPr>
            <p:ph idx="1"/>
          </p:nvPr>
        </p:nvSpPr>
        <p:spPr>
          <a:xfrm>
            <a:off x="674492" y="795695"/>
            <a:ext cx="10789315" cy="5472369"/>
          </a:xfrm>
        </p:spPr>
        <p:txBody>
          <a:bodyPr>
            <a:normAutofit/>
          </a:bodyPr>
          <a:lstStyle/>
          <a:p>
            <a:pPr marL="0" indent="0">
              <a:buNone/>
            </a:pPr>
            <a:r>
              <a:rPr lang="en-US" sz="3600" b="1" dirty="0" smtClean="0"/>
              <a:t>Seeking Employment “Must Knows”</a:t>
            </a:r>
          </a:p>
          <a:p>
            <a:pPr marL="0" indent="0">
              <a:buNone/>
            </a:pPr>
            <a:endParaRPr lang="en-US" sz="1000" b="1" dirty="0" smtClean="0"/>
          </a:p>
          <a:p>
            <a:r>
              <a:rPr lang="en-US" dirty="0" smtClean="0"/>
              <a:t>Summarize </a:t>
            </a:r>
            <a:r>
              <a:rPr lang="en-US" dirty="0" smtClean="0">
                <a:solidFill>
                  <a:srgbClr val="FF0000"/>
                </a:solidFill>
              </a:rPr>
              <a:t>Subpart </a:t>
            </a:r>
            <a:r>
              <a:rPr lang="en-US" dirty="0">
                <a:solidFill>
                  <a:srgbClr val="FF0000"/>
                </a:solidFill>
              </a:rPr>
              <a:t>F </a:t>
            </a:r>
            <a:r>
              <a:rPr lang="en-US" dirty="0" smtClean="0">
                <a:solidFill>
                  <a:srgbClr val="FF0000"/>
                </a:solidFill>
              </a:rPr>
              <a:t>recusal</a:t>
            </a:r>
          </a:p>
          <a:p>
            <a:r>
              <a:rPr lang="en-US" dirty="0" smtClean="0"/>
              <a:t>Define </a:t>
            </a:r>
            <a:r>
              <a:rPr lang="en-US" dirty="0" smtClean="0">
                <a:solidFill>
                  <a:srgbClr val="00B050"/>
                </a:solidFill>
              </a:rPr>
              <a:t>“seeking employment”</a:t>
            </a:r>
          </a:p>
          <a:p>
            <a:r>
              <a:rPr lang="en-US" dirty="0" smtClean="0"/>
              <a:t>Clarify that </a:t>
            </a:r>
            <a:r>
              <a:rPr lang="en-US" dirty="0" smtClean="0">
                <a:solidFill>
                  <a:srgbClr val="0066FF"/>
                </a:solidFill>
              </a:rPr>
              <a:t>Subpart </a:t>
            </a:r>
            <a:r>
              <a:rPr lang="en-US" dirty="0">
                <a:solidFill>
                  <a:srgbClr val="0066FF"/>
                </a:solidFill>
              </a:rPr>
              <a:t>F </a:t>
            </a:r>
            <a:r>
              <a:rPr lang="en-US" dirty="0" smtClean="0">
                <a:solidFill>
                  <a:srgbClr val="0066FF"/>
                </a:solidFill>
              </a:rPr>
              <a:t>recusal restricts Government work rather than job search</a:t>
            </a:r>
            <a:endParaRPr lang="en-US" sz="1100" dirty="0" smtClean="0">
              <a:solidFill>
                <a:srgbClr val="0066FF"/>
              </a:solidFill>
            </a:endParaRPr>
          </a:p>
          <a:p>
            <a:r>
              <a:rPr lang="en-US" dirty="0" smtClean="0"/>
              <a:t>Flag threshold question: </a:t>
            </a:r>
            <a:r>
              <a:rPr lang="en-US" dirty="0" smtClean="0">
                <a:solidFill>
                  <a:schemeClr val="accent2"/>
                </a:solidFill>
              </a:rPr>
              <a:t>whether employee works </a:t>
            </a:r>
            <a:r>
              <a:rPr lang="en-US" dirty="0">
                <a:solidFill>
                  <a:schemeClr val="accent2"/>
                </a:solidFill>
              </a:rPr>
              <a:t>on matters that would affect the financial interests of </a:t>
            </a:r>
            <a:r>
              <a:rPr lang="en-US" dirty="0" smtClean="0">
                <a:solidFill>
                  <a:schemeClr val="accent2"/>
                </a:solidFill>
              </a:rPr>
              <a:t>the prospective employer</a:t>
            </a:r>
          </a:p>
          <a:p>
            <a:r>
              <a:rPr lang="en-US" dirty="0" smtClean="0"/>
              <a:t>Note </a:t>
            </a:r>
            <a:r>
              <a:rPr lang="en-US" dirty="0" smtClean="0">
                <a:solidFill>
                  <a:srgbClr val="7030A0"/>
                </a:solidFill>
              </a:rPr>
              <a:t>STOCK Act notification requirements that apply to public filers in addition to potential recusal under Subpart F</a:t>
            </a:r>
            <a:endParaRPr lang="en-US" dirty="0">
              <a:solidFill>
                <a:srgbClr val="7030A0"/>
              </a:solidFill>
            </a:endParaRPr>
          </a:p>
        </p:txBody>
      </p:sp>
      <p:cxnSp>
        <p:nvCxnSpPr>
          <p:cNvPr id="12" name="Straight Connector 11"/>
          <p:cNvCxnSpPr/>
          <p:nvPr/>
        </p:nvCxnSpPr>
        <p:spPr>
          <a:xfrm flipV="1">
            <a:off x="7931604" y="1327355"/>
            <a:ext cx="1007678" cy="230294"/>
          </a:xfrm>
          <a:prstGeom prst="line">
            <a:avLst/>
          </a:prstGeom>
        </p:spPr>
        <p:style>
          <a:lnRef idx="3">
            <a:schemeClr val="dk1"/>
          </a:lnRef>
          <a:fillRef idx="0">
            <a:schemeClr val="dk1"/>
          </a:fillRef>
          <a:effectRef idx="2">
            <a:schemeClr val="dk1"/>
          </a:effectRef>
          <a:fontRef idx="minor">
            <a:schemeClr val="tx1"/>
          </a:fontRef>
        </p:style>
      </p:cxnSp>
      <p:sp>
        <p:nvSpPr>
          <p:cNvPr id="13" name="Flowchart: Punched Tape 12"/>
          <p:cNvSpPr/>
          <p:nvPr/>
        </p:nvSpPr>
        <p:spPr>
          <a:xfrm rot="21362249">
            <a:off x="8867654" y="691633"/>
            <a:ext cx="2319682" cy="777738"/>
          </a:xfrm>
          <a:prstGeom prst="flowChartPunchedTap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6" name="Straight Connector 15"/>
          <p:cNvCxnSpPr/>
          <p:nvPr/>
        </p:nvCxnSpPr>
        <p:spPr>
          <a:xfrm flipV="1">
            <a:off x="7931604" y="950806"/>
            <a:ext cx="936964" cy="597785"/>
          </a:xfrm>
          <a:prstGeom prst="line">
            <a:avLst/>
          </a:prstGeom>
        </p:spPr>
        <p:style>
          <a:lnRef idx="3">
            <a:schemeClr val="dk1"/>
          </a:lnRef>
          <a:fillRef idx="0">
            <a:schemeClr val="dk1"/>
          </a:fillRef>
          <a:effectRef idx="2">
            <a:schemeClr val="dk1"/>
          </a:effectRef>
          <a:fontRef idx="minor">
            <a:schemeClr val="tx1"/>
          </a:fontRef>
        </p:style>
      </p:cxnSp>
      <p:sp>
        <p:nvSpPr>
          <p:cNvPr id="17" name="TextBox 16"/>
          <p:cNvSpPr txBox="1"/>
          <p:nvPr/>
        </p:nvSpPr>
        <p:spPr>
          <a:xfrm rot="21155997">
            <a:off x="8876377" y="818891"/>
            <a:ext cx="2310989" cy="523220"/>
          </a:xfrm>
          <a:prstGeom prst="rect">
            <a:avLst/>
          </a:prstGeom>
          <a:noFill/>
        </p:spPr>
        <p:txBody>
          <a:bodyPr wrap="square" rtlCol="0">
            <a:spAutoFit/>
          </a:bodyPr>
          <a:lstStyle/>
          <a:p>
            <a:r>
              <a:rPr lang="en-US" sz="2800" b="1" dirty="0" smtClean="0">
                <a:latin typeface="Courier New" panose="02070309020205020404" pitchFamily="49" charset="0"/>
                <a:cs typeface="Courier New" panose="02070309020205020404" pitchFamily="49" charset="0"/>
              </a:rPr>
              <a:t>Exercise 1</a:t>
            </a:r>
            <a:endParaRPr lang="en-US" sz="2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04409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9432" y="2086730"/>
            <a:ext cx="10943304" cy="3717461"/>
          </a:xfrm>
        </p:spPr>
        <p:txBody>
          <a:bodyPr>
            <a:noAutofit/>
          </a:bodyPr>
          <a:lstStyle/>
          <a:p>
            <a:r>
              <a:rPr lang="en-US" sz="3600" dirty="0"/>
              <a:t>“</a:t>
            </a:r>
            <a:r>
              <a:rPr lang="en-US" sz="3600" dirty="0" smtClean="0"/>
              <a:t>I’m looking for jobs with car manufacturers, </a:t>
            </a:r>
            <a:r>
              <a:rPr lang="en-US" sz="3600" dirty="0"/>
              <a:t>where I could be involved in developing and improving automated vehicle technology</a:t>
            </a:r>
            <a:r>
              <a:rPr lang="en-US" sz="3600" dirty="0" smtClean="0"/>
              <a:t>.  I currently work in DOT’s National Highway Traffic </a:t>
            </a:r>
            <a:r>
              <a:rPr lang="en-US" sz="3600" dirty="0"/>
              <a:t>Safety </a:t>
            </a:r>
            <a:r>
              <a:rPr lang="en-US" sz="3600" dirty="0" smtClean="0"/>
              <a:t>Administration, but my work at the agency does not involve self-driving vehicles, so I don’t think my job search will create a recusal requirement.  Do you agree?”   How would you advise them?</a:t>
            </a:r>
            <a:endParaRPr lang="en-US" sz="3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3267" y="406990"/>
            <a:ext cx="3772820" cy="1359521"/>
          </a:xfrm>
          <a:prstGeom prst="rect">
            <a:avLst/>
          </a:prstGeom>
        </p:spPr>
      </p:pic>
      <p:sp>
        <p:nvSpPr>
          <p:cNvPr id="3" name="TextBox 2"/>
          <p:cNvSpPr txBox="1"/>
          <p:nvPr/>
        </p:nvSpPr>
        <p:spPr>
          <a:xfrm>
            <a:off x="1900088" y="763584"/>
            <a:ext cx="2450686" cy="646331"/>
          </a:xfrm>
          <a:prstGeom prst="rect">
            <a:avLst/>
          </a:prstGeom>
          <a:noFill/>
        </p:spPr>
        <p:txBody>
          <a:bodyPr wrap="square" rtlCol="0">
            <a:spAutoFit/>
          </a:bodyPr>
          <a:lstStyle/>
          <a:p>
            <a:r>
              <a:rPr lang="en-US" sz="3600" b="1" dirty="0"/>
              <a:t>Exercise 2</a:t>
            </a:r>
          </a:p>
        </p:txBody>
      </p:sp>
      <p:sp>
        <p:nvSpPr>
          <p:cNvPr id="7" name="TextBox 6"/>
          <p:cNvSpPr txBox="1"/>
          <p:nvPr/>
        </p:nvSpPr>
        <p:spPr>
          <a:xfrm>
            <a:off x="5353665" y="357878"/>
            <a:ext cx="6209071" cy="1323439"/>
          </a:xfrm>
          <a:prstGeom prst="rect">
            <a:avLst/>
          </a:prstGeom>
          <a:noFill/>
        </p:spPr>
        <p:txBody>
          <a:bodyPr wrap="square" rtlCol="0">
            <a:spAutoFit/>
          </a:bodyPr>
          <a:lstStyle/>
          <a:p>
            <a:r>
              <a:rPr lang="en-US" sz="4000" dirty="0"/>
              <a:t>DOT employee provides more details:</a:t>
            </a:r>
          </a:p>
        </p:txBody>
      </p:sp>
    </p:spTree>
    <p:extLst>
      <p:ext uri="{BB962C8B-B14F-4D97-AF65-F5344CB8AC3E}">
        <p14:creationId xmlns:p14="http://schemas.microsoft.com/office/powerpoint/2010/main" val="3652515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534" y="458986"/>
            <a:ext cx="9506427" cy="886046"/>
          </a:xfrm>
        </p:spPr>
        <p:txBody>
          <a:bodyPr>
            <a:normAutofit/>
          </a:bodyPr>
          <a:lstStyle/>
          <a:p>
            <a:pPr algn="ctr"/>
            <a:r>
              <a:rPr lang="en-US" sz="4000" b="1" dirty="0" smtClean="0">
                <a:latin typeface="+mn-lt"/>
              </a:rPr>
              <a:t>Recusal requirement under Subpart F if:</a:t>
            </a:r>
            <a:endParaRPr lang="en-US" sz="4000" b="1" dirty="0">
              <a:latin typeface="+mn-lt"/>
            </a:endParaRPr>
          </a:p>
        </p:txBody>
      </p:sp>
      <p:sp>
        <p:nvSpPr>
          <p:cNvPr id="3" name="Content Placeholder 2"/>
          <p:cNvSpPr>
            <a:spLocks noGrp="1"/>
          </p:cNvSpPr>
          <p:nvPr>
            <p:ph idx="1"/>
          </p:nvPr>
        </p:nvSpPr>
        <p:spPr>
          <a:xfrm>
            <a:off x="3495369" y="1587398"/>
            <a:ext cx="7868158" cy="4104301"/>
          </a:xfrm>
        </p:spPr>
        <p:txBody>
          <a:bodyPr>
            <a:normAutofit/>
          </a:bodyPr>
          <a:lstStyle/>
          <a:p>
            <a:pPr marL="0" indent="0">
              <a:lnSpc>
                <a:spcPct val="100000"/>
              </a:lnSpc>
              <a:buNone/>
            </a:pPr>
            <a:r>
              <a:rPr lang="en-US" sz="3600" u="sng" dirty="0" smtClean="0"/>
              <a:t>Employee is</a:t>
            </a:r>
            <a:r>
              <a:rPr lang="en-US" sz="3600" dirty="0" smtClean="0"/>
              <a:t>:</a:t>
            </a:r>
          </a:p>
          <a:p>
            <a:pPr marL="0" indent="0">
              <a:lnSpc>
                <a:spcPct val="100000"/>
              </a:lnSpc>
              <a:buNone/>
            </a:pPr>
            <a:r>
              <a:rPr lang="en-US" sz="3600" dirty="0" smtClean="0"/>
              <a:t>“seeking employment” with a                non-Federal entity </a:t>
            </a:r>
          </a:p>
          <a:p>
            <a:pPr marL="0" indent="0">
              <a:lnSpc>
                <a:spcPct val="100000"/>
              </a:lnSpc>
              <a:buNone/>
            </a:pPr>
            <a:r>
              <a:rPr lang="en-US" sz="5400" dirty="0" smtClean="0"/>
              <a:t>+</a:t>
            </a:r>
            <a:r>
              <a:rPr lang="en-US" sz="3600" dirty="0" smtClean="0"/>
              <a:t> </a:t>
            </a:r>
          </a:p>
          <a:p>
            <a:pPr marL="0" indent="0">
              <a:lnSpc>
                <a:spcPct val="100000"/>
              </a:lnSpc>
              <a:buNone/>
            </a:pPr>
            <a:r>
              <a:rPr lang="en-US" sz="3600" dirty="0" smtClean="0"/>
              <a:t>working on matters that affect the prospective employer’s financial interests</a:t>
            </a:r>
            <a:endParaRPr lang="en-US" sz="36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3596" t="8148" r="22912" b="9159"/>
          <a:stretch/>
        </p:blipFill>
        <p:spPr>
          <a:xfrm>
            <a:off x="817224" y="2035279"/>
            <a:ext cx="2288620" cy="2976834"/>
          </a:xfrm>
          <a:prstGeom prst="rect">
            <a:avLst/>
          </a:prstGeom>
        </p:spPr>
      </p:pic>
      <p:sp>
        <p:nvSpPr>
          <p:cNvPr id="6" name="Rectangle 5"/>
          <p:cNvSpPr/>
          <p:nvPr/>
        </p:nvSpPr>
        <p:spPr>
          <a:xfrm>
            <a:off x="847170" y="5691699"/>
            <a:ext cx="2491388" cy="461665"/>
          </a:xfrm>
          <a:prstGeom prst="rect">
            <a:avLst/>
          </a:prstGeom>
        </p:spPr>
        <p:txBody>
          <a:bodyPr wrap="none">
            <a:spAutoFit/>
          </a:bodyPr>
          <a:lstStyle/>
          <a:p>
            <a:r>
              <a:rPr lang="en-US" sz="2400" dirty="0" smtClean="0"/>
              <a:t>5 CFR </a:t>
            </a:r>
            <a:r>
              <a:rPr lang="en-US" sz="2400" dirty="0" smtClean="0">
                <a:cs typeface="Times New Roman" panose="02020603050405020304" pitchFamily="18" charset="0"/>
              </a:rPr>
              <a:t>§§ </a:t>
            </a:r>
            <a:r>
              <a:rPr lang="en-US" sz="2400" dirty="0" smtClean="0"/>
              <a:t>2635.604</a:t>
            </a:r>
            <a:endParaRPr lang="en-US" sz="2400" b="1" dirty="0"/>
          </a:p>
        </p:txBody>
      </p:sp>
    </p:spTree>
    <p:extLst>
      <p:ext uri="{BB962C8B-B14F-4D97-AF65-F5344CB8AC3E}">
        <p14:creationId xmlns:p14="http://schemas.microsoft.com/office/powerpoint/2010/main" val="1441131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9432" y="2086730"/>
            <a:ext cx="10943304" cy="3717461"/>
          </a:xfrm>
        </p:spPr>
        <p:txBody>
          <a:bodyPr>
            <a:noAutofit/>
          </a:bodyPr>
          <a:lstStyle/>
          <a:p>
            <a:r>
              <a:rPr lang="en-US" sz="3600" dirty="0"/>
              <a:t>“</a:t>
            </a:r>
            <a:r>
              <a:rPr lang="en-US" sz="3600" dirty="0" smtClean="0"/>
              <a:t>I’m looking for jobs with car manufacturers, </a:t>
            </a:r>
            <a:r>
              <a:rPr lang="en-US" sz="3600" dirty="0"/>
              <a:t>where I could be involved in developing and improving automated vehicle technology</a:t>
            </a:r>
            <a:r>
              <a:rPr lang="en-US" sz="3600" dirty="0" smtClean="0"/>
              <a:t>.  I currently work in DOT’s National Highway Traffic </a:t>
            </a:r>
            <a:r>
              <a:rPr lang="en-US" sz="3600" dirty="0"/>
              <a:t>Safety </a:t>
            </a:r>
            <a:r>
              <a:rPr lang="en-US" sz="3600" dirty="0" smtClean="0"/>
              <a:t>Administration, but my work at the agency does not involve self-driving vehicles, so I don’t think my job search will create a recusal requirement.  Do you agree?”   How would you advise them?</a:t>
            </a:r>
            <a:endParaRPr lang="en-US" sz="3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3267" y="406990"/>
            <a:ext cx="3772820" cy="1359521"/>
          </a:xfrm>
          <a:prstGeom prst="rect">
            <a:avLst/>
          </a:prstGeom>
        </p:spPr>
      </p:pic>
      <p:sp>
        <p:nvSpPr>
          <p:cNvPr id="3" name="TextBox 2"/>
          <p:cNvSpPr txBox="1"/>
          <p:nvPr/>
        </p:nvSpPr>
        <p:spPr>
          <a:xfrm>
            <a:off x="1900088" y="763584"/>
            <a:ext cx="2450686" cy="646331"/>
          </a:xfrm>
          <a:prstGeom prst="rect">
            <a:avLst/>
          </a:prstGeom>
          <a:noFill/>
        </p:spPr>
        <p:txBody>
          <a:bodyPr wrap="square" rtlCol="0">
            <a:spAutoFit/>
          </a:bodyPr>
          <a:lstStyle/>
          <a:p>
            <a:r>
              <a:rPr lang="en-US" sz="3600" b="1" dirty="0" smtClean="0"/>
              <a:t>Exercise 2</a:t>
            </a:r>
            <a:endParaRPr lang="en-US" sz="3600" b="1" dirty="0"/>
          </a:p>
        </p:txBody>
      </p:sp>
      <p:sp>
        <p:nvSpPr>
          <p:cNvPr id="7" name="TextBox 6"/>
          <p:cNvSpPr txBox="1"/>
          <p:nvPr/>
        </p:nvSpPr>
        <p:spPr>
          <a:xfrm>
            <a:off x="5353665" y="357878"/>
            <a:ext cx="6209071" cy="1323439"/>
          </a:xfrm>
          <a:prstGeom prst="rect">
            <a:avLst/>
          </a:prstGeom>
          <a:noFill/>
        </p:spPr>
        <p:txBody>
          <a:bodyPr wrap="square" rtlCol="0">
            <a:spAutoFit/>
          </a:bodyPr>
          <a:lstStyle/>
          <a:p>
            <a:r>
              <a:rPr lang="en-US" sz="4000" dirty="0"/>
              <a:t>DOT employee provides more details:</a:t>
            </a:r>
          </a:p>
        </p:txBody>
      </p:sp>
    </p:spTree>
    <p:extLst>
      <p:ext uri="{BB962C8B-B14F-4D97-AF65-F5344CB8AC3E}">
        <p14:creationId xmlns:p14="http://schemas.microsoft.com/office/powerpoint/2010/main" val="4209015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2096" y="411801"/>
            <a:ext cx="3194665" cy="1796999"/>
          </a:xfrm>
          <a:prstGeom prst="rect">
            <a:avLst/>
          </a:prstGeom>
        </p:spPr>
      </p:pic>
      <p:sp>
        <p:nvSpPr>
          <p:cNvPr id="4" name="Text Placeholder 3"/>
          <p:cNvSpPr>
            <a:spLocks noGrp="1"/>
          </p:cNvSpPr>
          <p:nvPr>
            <p:ph type="body" sz="half" idx="2"/>
          </p:nvPr>
        </p:nvSpPr>
        <p:spPr>
          <a:xfrm>
            <a:off x="736549" y="411801"/>
            <a:ext cx="10590212" cy="5515896"/>
          </a:xfrm>
        </p:spPr>
        <p:txBody>
          <a:bodyPr>
            <a:noAutofit/>
          </a:bodyPr>
          <a:lstStyle/>
          <a:p>
            <a:pPr>
              <a:lnSpc>
                <a:spcPct val="100000"/>
              </a:lnSpc>
              <a:spcBef>
                <a:spcPts val="0"/>
              </a:spcBef>
            </a:pPr>
            <a:r>
              <a:rPr lang="en-US" sz="3000" b="1" dirty="0" smtClean="0"/>
              <a:t>Exercise 3:  </a:t>
            </a:r>
            <a:r>
              <a:rPr lang="en-US" sz="3000" dirty="0" smtClean="0"/>
              <a:t>You ask the employee </a:t>
            </a:r>
          </a:p>
          <a:p>
            <a:pPr>
              <a:lnSpc>
                <a:spcPct val="100000"/>
              </a:lnSpc>
              <a:spcBef>
                <a:spcPts val="0"/>
              </a:spcBef>
            </a:pPr>
            <a:r>
              <a:rPr lang="en-US" sz="3000" dirty="0" smtClean="0"/>
              <a:t>what they work on at NHTSA.  </a:t>
            </a:r>
          </a:p>
          <a:p>
            <a:pPr>
              <a:lnSpc>
                <a:spcPct val="100000"/>
              </a:lnSpc>
              <a:spcBef>
                <a:spcPts val="0"/>
              </a:spcBef>
            </a:pPr>
            <a:r>
              <a:rPr lang="en-US" sz="3000" dirty="0" smtClean="0"/>
              <a:t>The employee responds with #1 or #2 below:</a:t>
            </a:r>
          </a:p>
          <a:p>
            <a:pPr>
              <a:lnSpc>
                <a:spcPct val="100000"/>
              </a:lnSpc>
              <a:spcBef>
                <a:spcPts val="0"/>
              </a:spcBef>
            </a:pPr>
            <a:r>
              <a:rPr lang="en-US" sz="1400" dirty="0" smtClean="0"/>
              <a:t> </a:t>
            </a:r>
          </a:p>
          <a:p>
            <a:pPr marL="285750" indent="-285750">
              <a:buFont typeface="Arial" panose="020B0604020202020204" pitchFamily="34" charset="0"/>
              <a:buChar char="•"/>
            </a:pPr>
            <a:r>
              <a:rPr lang="en-US" sz="3000" dirty="0" smtClean="0"/>
              <a:t>“I review public complaints </a:t>
            </a:r>
            <a:r>
              <a:rPr lang="en-US" sz="3000" dirty="0"/>
              <a:t>submitted to DOT </a:t>
            </a:r>
            <a:r>
              <a:rPr lang="en-US" sz="3000" dirty="0" smtClean="0"/>
              <a:t>                                about </a:t>
            </a:r>
            <a:r>
              <a:rPr lang="en-US" sz="3000" dirty="0"/>
              <a:t>vehicle defects </a:t>
            </a:r>
            <a:r>
              <a:rPr lang="en-US" sz="3000" dirty="0" smtClean="0"/>
              <a:t>and collisions</a:t>
            </a:r>
            <a:r>
              <a:rPr lang="en-US" sz="3000" dirty="0"/>
              <a:t>, </a:t>
            </a:r>
            <a:r>
              <a:rPr lang="en-US" sz="3000" dirty="0" smtClean="0"/>
              <a:t>develop the related facts, and prepare incident reports that help the agency determine its response to the defect or collision.”</a:t>
            </a:r>
          </a:p>
          <a:p>
            <a:pPr marL="285750" indent="-285750">
              <a:buFont typeface="Arial" panose="020B0604020202020204" pitchFamily="34" charset="0"/>
              <a:buChar char="•"/>
            </a:pPr>
            <a:r>
              <a:rPr lang="en-US" sz="3000" dirty="0" smtClean="0"/>
              <a:t>“I oversee the NHTSA’s </a:t>
            </a:r>
            <a:r>
              <a:rPr lang="en-US" sz="3000" dirty="0"/>
              <a:t>contracts with </a:t>
            </a:r>
            <a:r>
              <a:rPr lang="en-US" sz="3000" dirty="0" smtClean="0"/>
              <a:t>software companies </a:t>
            </a:r>
            <a:r>
              <a:rPr lang="en-US" sz="3000" dirty="0"/>
              <a:t>for the provision of software and related </a:t>
            </a:r>
            <a:r>
              <a:rPr lang="en-US" sz="3000" dirty="0" smtClean="0"/>
              <a:t>services and products </a:t>
            </a:r>
            <a:r>
              <a:rPr lang="en-US" sz="3000" dirty="0"/>
              <a:t>used by </a:t>
            </a:r>
            <a:r>
              <a:rPr lang="en-US" sz="3000" dirty="0" smtClean="0"/>
              <a:t>NHTSA </a:t>
            </a:r>
            <a:r>
              <a:rPr lang="en-US" sz="3000" dirty="0"/>
              <a:t>personnel </a:t>
            </a:r>
            <a:r>
              <a:rPr lang="en-US" sz="3000" dirty="0" smtClean="0"/>
              <a:t>in </a:t>
            </a:r>
            <a:r>
              <a:rPr lang="en-US" sz="3000" dirty="0"/>
              <a:t>their day-to-day </a:t>
            </a:r>
            <a:r>
              <a:rPr lang="en-US" sz="3000" dirty="0" smtClean="0"/>
              <a:t>work.”</a:t>
            </a:r>
            <a:endParaRPr lang="en-US" sz="3000" b="1" dirty="0" smtClean="0"/>
          </a:p>
          <a:p>
            <a:endParaRPr lang="en-US" sz="1400" dirty="0" smtClean="0"/>
          </a:p>
          <a:p>
            <a:pPr>
              <a:lnSpc>
                <a:spcPct val="100000"/>
              </a:lnSpc>
              <a:spcBef>
                <a:spcPts val="0"/>
              </a:spcBef>
            </a:pPr>
            <a:r>
              <a:rPr lang="en-US" sz="3000" dirty="0" smtClean="0"/>
              <a:t>Does the employee’s </a:t>
            </a:r>
            <a:r>
              <a:rPr lang="en-US" sz="3000" dirty="0"/>
              <a:t>work </a:t>
            </a:r>
            <a:r>
              <a:rPr lang="en-US" sz="3000" dirty="0" smtClean="0"/>
              <a:t>affect the prospective employer car manufacturers’ financial interests?</a:t>
            </a:r>
            <a:endParaRPr lang="en-US" sz="3000" dirty="0"/>
          </a:p>
        </p:txBody>
      </p:sp>
    </p:spTree>
    <p:extLst>
      <p:ext uri="{BB962C8B-B14F-4D97-AF65-F5344CB8AC3E}">
        <p14:creationId xmlns:p14="http://schemas.microsoft.com/office/powerpoint/2010/main" val="3570702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22817</TotalTime>
  <Words>2653</Words>
  <Application>Microsoft Office PowerPoint</Application>
  <PresentationFormat>Widescreen</PresentationFormat>
  <Paragraphs>305</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Bahnschrift SemiLight SemiConde</vt:lpstr>
      <vt:lpstr>Calibri</vt:lpstr>
      <vt:lpstr>Calibri Light</vt:lpstr>
      <vt:lpstr>Courier New</vt:lpstr>
      <vt:lpstr>Stencil</vt:lpstr>
      <vt:lpstr>Times New Roman</vt:lpstr>
      <vt:lpstr>Verdana</vt:lpstr>
      <vt:lpstr>Office Theme</vt:lpstr>
      <vt:lpstr>PowerPoint Presentation</vt:lpstr>
      <vt:lpstr>PowerPoint Presentation</vt:lpstr>
      <vt:lpstr>Recusal requirement under Subpart F</vt:lpstr>
      <vt:lpstr>PowerPoint Presentation</vt:lpstr>
      <vt:lpstr>PowerPoint Presentation</vt:lpstr>
      <vt:lpstr>PowerPoint Presentation</vt:lpstr>
      <vt:lpstr>Recusal requirement under Subpart F if: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USOGE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Seeking and Negotiating   Employment</dc:title>
  <dc:creator>Marjie Levine</dc:creator>
  <cp:lastModifiedBy>Michele Worthington</cp:lastModifiedBy>
  <cp:revision>1050</cp:revision>
  <dcterms:created xsi:type="dcterms:W3CDTF">2022-07-16T11:04:08Z</dcterms:created>
  <dcterms:modified xsi:type="dcterms:W3CDTF">2023-04-13T16:33:24Z</dcterms:modified>
</cp:coreProperties>
</file>