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5"/>
  </p:notesMasterIdLst>
  <p:handoutMasterIdLst>
    <p:handoutMasterId r:id="rId26"/>
  </p:handoutMasterIdLst>
  <p:sldIdLst>
    <p:sldId id="410" r:id="rId5"/>
    <p:sldId id="383" r:id="rId6"/>
    <p:sldId id="409" r:id="rId7"/>
    <p:sldId id="389" r:id="rId8"/>
    <p:sldId id="420" r:id="rId9"/>
    <p:sldId id="421" r:id="rId10"/>
    <p:sldId id="397" r:id="rId11"/>
    <p:sldId id="411" r:id="rId12"/>
    <p:sldId id="413" r:id="rId13"/>
    <p:sldId id="407" r:id="rId14"/>
    <p:sldId id="414" r:id="rId15"/>
    <p:sldId id="416" r:id="rId16"/>
    <p:sldId id="417" r:id="rId17"/>
    <p:sldId id="408" r:id="rId18"/>
    <p:sldId id="406" r:id="rId19"/>
    <p:sldId id="418" r:id="rId20"/>
    <p:sldId id="419" r:id="rId21"/>
    <p:sldId id="404" r:id="rId22"/>
    <p:sldId id="415" r:id="rId23"/>
    <p:sldId id="3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15860-A8D3-4D1C-84F7-B1B47B459328}" v="11" dt="2024-06-07T18:29:44.074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60" autoAdjust="0"/>
    <p:restoredTop sz="95986" autoAdjust="0"/>
  </p:normalViewPr>
  <p:slideViewPr>
    <p:cSldViewPr snapToGrid="0">
      <p:cViewPr varScale="1">
        <p:scale>
          <a:sx n="119" d="100"/>
          <a:sy n="119" d="100"/>
        </p:scale>
        <p:origin x="114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1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92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1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2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64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2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2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0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6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Review@oge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What to Expect in </a:t>
            </a:r>
            <a:r>
              <a:rPr lang="en-US"/>
              <a:t>a Program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</p:spPr>
        <p:txBody>
          <a:bodyPr/>
          <a:lstStyle/>
          <a:p>
            <a:r>
              <a:rPr lang="en-US" dirty="0"/>
              <a:t>Drafting Phase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32C-2D2E-7026-33B8-EE42DA4BDB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885" y="457201"/>
            <a:ext cx="5198269" cy="2305050"/>
          </a:xfrm>
        </p:spPr>
        <p:txBody>
          <a:bodyPr/>
          <a:lstStyle/>
          <a:p>
            <a:r>
              <a:rPr lang="en-US" dirty="0"/>
              <a:t>Create an Index</a:t>
            </a:r>
          </a:p>
          <a:p>
            <a:r>
              <a:rPr lang="en-US" dirty="0"/>
              <a:t>Write indexed report</a:t>
            </a:r>
          </a:p>
          <a:p>
            <a:r>
              <a:rPr lang="en-US" dirty="0"/>
              <a:t>Peer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9B60-BF79-A832-6AD4-6C6FC6CE43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810595"/>
            <a:ext cx="5198269" cy="3319513"/>
          </a:xfrm>
        </p:spPr>
        <p:txBody>
          <a:bodyPr>
            <a:normAutofit/>
          </a:bodyPr>
          <a:lstStyle/>
          <a:p>
            <a:r>
              <a:rPr lang="en-US" dirty="0"/>
              <a:t>During this phase you can expect brief emails and/or calls to tie up loose ends.</a:t>
            </a:r>
          </a:p>
          <a:p>
            <a:pPr lvl="1"/>
            <a:r>
              <a:rPr lang="en-US" dirty="0"/>
              <a:t>Verification questions</a:t>
            </a:r>
          </a:p>
          <a:p>
            <a:pPr lvl="1"/>
            <a:r>
              <a:rPr lang="en-US" dirty="0"/>
              <a:t>Yes/No questions</a:t>
            </a:r>
          </a:p>
          <a:p>
            <a:pPr lvl="1"/>
            <a:r>
              <a:rPr lang="en-US" dirty="0"/>
              <a:t>Supplement existing sources</a:t>
            </a:r>
          </a:p>
          <a:p>
            <a:pPr lvl="1"/>
            <a:r>
              <a:rPr lang="en-US" dirty="0"/>
              <a:t>Questions also driven by peer reviewer</a:t>
            </a:r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8FB4-8FCD-D5F3-DC4E-BCE981F5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53EE-0B65-A4A7-6C84-7788AE60FA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Provided for agency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Typos, factual errors, technical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 descr="A person looking at a magnifying glass&#10;&#10;Description automatically generated">
            <a:extLst>
              <a:ext uri="{FF2B5EF4-FFF2-40B4-BE49-F238E27FC236}">
                <a16:creationId xmlns:a16="http://schemas.microsoft.com/office/drawing/2014/main" id="{138D0E93-E3BF-0598-42D1-D23F9BAFFEC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" y="3436333"/>
            <a:ext cx="3783807" cy="2565421"/>
          </a:xfrm>
        </p:spPr>
      </p:pic>
    </p:spTree>
    <p:extLst>
      <p:ext uri="{BB962C8B-B14F-4D97-AF65-F5344CB8AC3E}">
        <p14:creationId xmlns:p14="http://schemas.microsoft.com/office/powerpoint/2010/main" val="90819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2480-3C04-9A50-4119-23B3139D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119F-FC23-2F91-151E-5D5DC31778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41756" y="2282007"/>
            <a:ext cx="9126344" cy="447311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We concur with OGE’s findings</a:t>
            </a:r>
          </a:p>
          <a:p>
            <a:r>
              <a:rPr lang="en-US" sz="2800" dirty="0"/>
              <a:t>Thank us for pointing out areas that need to be improved</a:t>
            </a:r>
          </a:p>
          <a:p>
            <a:r>
              <a:rPr lang="en-US" sz="2800" dirty="0"/>
              <a:t>Explanations of why an area of a program was deficient</a:t>
            </a:r>
          </a:p>
          <a:p>
            <a:pPr lvl="1"/>
            <a:r>
              <a:rPr lang="en-US" sz="2800" dirty="0"/>
              <a:t>Technical difficulties</a:t>
            </a:r>
          </a:p>
          <a:p>
            <a:pPr lvl="1"/>
            <a:r>
              <a:rPr lang="en-US" sz="2800" dirty="0"/>
              <a:t>Staffing issues</a:t>
            </a:r>
          </a:p>
          <a:p>
            <a:pPr lvl="1"/>
            <a:r>
              <a:rPr lang="en-US" sz="2800" dirty="0"/>
              <a:t>Leadership changes</a:t>
            </a:r>
          </a:p>
          <a:p>
            <a:pPr lvl="1"/>
            <a:r>
              <a:rPr lang="en-US" sz="2800" dirty="0"/>
              <a:t>Restructuring</a:t>
            </a:r>
          </a:p>
          <a:p>
            <a:pPr lvl="1"/>
            <a:r>
              <a:rPr lang="en-US" sz="2800" dirty="0"/>
              <a:t>Presidential transition</a:t>
            </a:r>
          </a:p>
        </p:txBody>
      </p:sp>
    </p:spTree>
    <p:extLst>
      <p:ext uri="{BB962C8B-B14F-4D97-AF65-F5344CB8AC3E}">
        <p14:creationId xmlns:p14="http://schemas.microsoft.com/office/powerpoint/2010/main" val="30169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Publication of the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507BA-187B-AACD-0D16-ECD9B8AD8E4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1423881" y="2220687"/>
            <a:ext cx="3409376" cy="405311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5C9249-3858-5FF6-2F01-B4C5FE89DB4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6411686" y="2220687"/>
            <a:ext cx="3178628" cy="40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Publication of the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2507BA-187B-AACD-0D16-ECD9B8AD8E4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1" y="2220687"/>
            <a:ext cx="4089151" cy="405311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5C9249-3858-5FF6-2F01-B4C5FE89DB4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5541" y="2220687"/>
            <a:ext cx="4902577" cy="40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157297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11550"/>
            <a:ext cx="5832127" cy="36464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Issued when OGE IDs program deficiencies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 really recommendations- state what agency must do to meet compliance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OGE conducts follow-up review to evaluate actions taken by agency</a:t>
            </a:r>
          </a:p>
        </p:txBody>
      </p:sp>
      <p:pic>
        <p:nvPicPr>
          <p:cNvPr id="5" name="Picture Placeholder 52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/>
        </p:blipFill>
        <p:spPr>
          <a:xfrm>
            <a:off x="7169150" y="0"/>
            <a:ext cx="5045075" cy="6858000"/>
          </a:xfrm>
        </p:spPr>
      </p:pic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832127" cy="29940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Relatively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 not necessarily indicate deeper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 signal to leadership that ethics is understaffed or lacking resources</a:t>
            </a:r>
          </a:p>
        </p:txBody>
      </p:sp>
      <p:pic>
        <p:nvPicPr>
          <p:cNvPr id="5" name="Picture Placeholder 52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/>
        </p:blipFill>
        <p:spPr>
          <a:xfrm>
            <a:off x="7169150" y="0"/>
            <a:ext cx="5045075" cy="6858000"/>
          </a:xfrm>
        </p:spPr>
      </p:pic>
    </p:spTree>
    <p:extLst>
      <p:ext uri="{BB962C8B-B14F-4D97-AF65-F5344CB8AC3E}">
        <p14:creationId xmlns:p14="http://schemas.microsoft.com/office/powerpoint/2010/main" val="103431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1595276"/>
          </a:xfrm>
        </p:spPr>
        <p:txBody>
          <a:bodyPr/>
          <a:lstStyle/>
          <a:p>
            <a:r>
              <a:rPr lang="en-US" dirty="0"/>
              <a:t>Recommendations: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863-4A4C-76FE-444A-083F9304338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832127" cy="29940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Ensure that new entrant public financial disclosure reports are filed timely.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Establish written procedures for issuing the required notices to prospective employees.</a:t>
            </a:r>
          </a:p>
        </p:txBody>
      </p:sp>
      <p:pic>
        <p:nvPicPr>
          <p:cNvPr id="5" name="Picture Placeholder 52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/>
        </p:blipFill>
        <p:spPr>
          <a:xfrm>
            <a:off x="7169150" y="0"/>
            <a:ext cx="5045075" cy="6858000"/>
          </a:xfrm>
        </p:spPr>
      </p:pic>
    </p:spTree>
    <p:extLst>
      <p:ext uri="{BB962C8B-B14F-4D97-AF65-F5344CB8AC3E}">
        <p14:creationId xmlns:p14="http://schemas.microsoft.com/office/powerpoint/2010/main" val="5245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4"/>
            <a:ext cx="5746750" cy="3983067"/>
          </a:xfrm>
        </p:spPr>
        <p:txBody>
          <a:bodyPr/>
          <a:lstStyle/>
          <a:p>
            <a:r>
              <a:rPr lang="en-US" sz="2500" dirty="0"/>
              <a:t>Collaborative</a:t>
            </a:r>
          </a:p>
          <a:p>
            <a:pPr lvl="1"/>
            <a:r>
              <a:rPr lang="en-US" sz="2500" dirty="0"/>
              <a:t>Welcome feedback during process</a:t>
            </a:r>
          </a:p>
          <a:p>
            <a:r>
              <a:rPr lang="en-US" sz="2500" dirty="0"/>
              <a:t>Accurate</a:t>
            </a:r>
          </a:p>
          <a:p>
            <a:pPr lvl="1"/>
            <a:r>
              <a:rPr lang="en-US" sz="2500" dirty="0"/>
              <a:t>Agency Reviews Draft Report</a:t>
            </a:r>
          </a:p>
          <a:p>
            <a:r>
              <a:rPr lang="en-US" sz="2500" dirty="0"/>
              <a:t>Helpful</a:t>
            </a:r>
          </a:p>
          <a:p>
            <a:pPr lvl="1"/>
            <a:r>
              <a:rPr lang="en-US" sz="2500" dirty="0"/>
              <a:t>Purpose of recommendations is to assist ethics program</a:t>
            </a:r>
          </a:p>
          <a:p>
            <a:pPr lvl="1"/>
            <a:r>
              <a:rPr lang="en-US" sz="2500" dirty="0"/>
              <a:t>Identify areas for improvement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A group of hands touching each other&#10;&#10;Description automatically generated">
            <a:extLst>
              <a:ext uri="{FF2B5EF4-FFF2-40B4-BE49-F238E27FC236}">
                <a16:creationId xmlns:a16="http://schemas.microsoft.com/office/drawing/2014/main" id="{DE9D5E34-538E-3B44-3CA0-66196DBB6A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5" y="2676525"/>
            <a:ext cx="3597275" cy="3597275"/>
          </a:xfrm>
        </p:spPr>
      </p:pic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Content Placeholder 7" descr="A group of colorful tags with question marks&#10;&#10;Description automatically generated">
            <a:extLst>
              <a:ext uri="{FF2B5EF4-FFF2-40B4-BE49-F238E27FC236}">
                <a16:creationId xmlns:a16="http://schemas.microsoft.com/office/drawing/2014/main" id="{FA1EE0DC-E65C-FE28-0F8F-05CB6025E9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858889"/>
            <a:ext cx="6256424" cy="3232546"/>
          </a:xfrm>
        </p:spPr>
      </p:pic>
    </p:spTree>
    <p:extLst>
      <p:ext uri="{BB962C8B-B14F-4D97-AF65-F5344CB8AC3E}">
        <p14:creationId xmlns:p14="http://schemas.microsoft.com/office/powerpoint/2010/main" val="9117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Introduction</a:t>
            </a:r>
          </a:p>
          <a:p>
            <a:r>
              <a:rPr lang="en-US" dirty="0">
                <a:solidFill>
                  <a:srgbClr val="002060"/>
                </a:solidFill>
              </a:rPr>
              <a:t>The Notice of Inspection or Review- Materials Submission</a:t>
            </a:r>
          </a:p>
          <a:p>
            <a:r>
              <a:rPr lang="en-US" dirty="0">
                <a:solidFill>
                  <a:srgbClr val="002060"/>
                </a:solidFill>
              </a:rPr>
              <a:t>Review of the Materials</a:t>
            </a:r>
          </a:p>
          <a:p>
            <a:r>
              <a:rPr lang="en-US" dirty="0">
                <a:solidFill>
                  <a:srgbClr val="002060"/>
                </a:solidFill>
              </a:rPr>
              <a:t>Drafting the Report</a:t>
            </a:r>
          </a:p>
          <a:p>
            <a:r>
              <a:rPr lang="en-US" dirty="0">
                <a:solidFill>
                  <a:srgbClr val="002060"/>
                </a:solidFill>
              </a:rPr>
              <a:t>Publication of the Report</a:t>
            </a:r>
          </a:p>
          <a:p>
            <a:r>
              <a:rPr lang="en-US" dirty="0">
                <a:solidFill>
                  <a:srgbClr val="002060"/>
                </a:solidFill>
              </a:rPr>
              <a:t>Our Goal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76356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Ciara Guzman, Lead Program Analyst</a:t>
            </a:r>
          </a:p>
          <a:p>
            <a:r>
              <a:rPr lang="en-US" dirty="0">
                <a:solidFill>
                  <a:srgbClr val="002060"/>
                </a:solidFill>
              </a:rPr>
              <a:t>cmguzman@oge.gov</a:t>
            </a:r>
          </a:p>
          <a:p>
            <a:r>
              <a:rPr lang="en-US" dirty="0">
                <a:solidFill>
                  <a:srgbClr val="002060"/>
                </a:solidFill>
              </a:rPr>
              <a:t>Robert Lubitz, Program Analyst</a:t>
            </a:r>
          </a:p>
          <a:p>
            <a:r>
              <a:rPr lang="en-US" dirty="0">
                <a:solidFill>
                  <a:srgbClr val="002060"/>
                </a:solidFill>
              </a:rPr>
              <a:t>relubitz@oge.gov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pPr algn="ctr"/>
            <a:r>
              <a:rPr lang="en-US" dirty="0"/>
              <a:t>Why does OGE conduct ethics program reviews?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anchor="b">
            <a:normAutofit/>
          </a:bodyPr>
          <a:lstStyle/>
          <a:p>
            <a:r>
              <a:rPr lang="en-US" sz="3300"/>
              <a:t>The primary purpose of the review is to assess the ethics program’s compliance with applicable requirements and, if appropriate, recommend corrective action. 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-4517"/>
            <a:ext cx="5791200" cy="6867035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Inspections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Plenaries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B855-5C3A-3D62-DA92-B2484A5E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0" y="162220"/>
            <a:ext cx="10205720" cy="1494596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Inspection or Review Scope –</a:t>
            </a:r>
            <a:r>
              <a:rPr lang="en-US" sz="3600" i="1" dirty="0"/>
              <a:t>Previous calendar year to the present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E42331-65F9-468C-CB4F-431497BFB4B2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" y="3097370"/>
            <a:ext cx="5942598" cy="20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5DCDB51-9B11-D16D-7AC4-2B8D3DF02502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06" y="3050346"/>
            <a:ext cx="5291051" cy="2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4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00A130-96C4-903E-F04D-FEC9EB31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Inspection or Review-</a:t>
            </a:r>
            <a:br>
              <a:rPr lang="en-US" dirty="0"/>
            </a:br>
            <a:r>
              <a:rPr lang="en-US" dirty="0"/>
              <a:t>things that you should know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4937BA9-3778-FBCE-A233-B0AE2976FE7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dirty="0"/>
              <a:t>The due date for the materials is typically between 2 and 4 weeks of the date the notice was sent.</a:t>
            </a:r>
          </a:p>
          <a:p>
            <a:r>
              <a:rPr lang="en-US" dirty="0"/>
              <a:t>The materials should be sent electronically directly to </a:t>
            </a:r>
            <a:r>
              <a:rPr lang="en-US" dirty="0">
                <a:hlinkClick r:id="rId3"/>
              </a:rPr>
              <a:t>ProgramReview@oge.gov</a:t>
            </a:r>
            <a:r>
              <a:rPr lang="en-US" dirty="0"/>
              <a:t>.</a:t>
            </a:r>
          </a:p>
          <a:p>
            <a:r>
              <a:rPr lang="en-US" dirty="0"/>
              <a:t>Contact us early if you prefer to submit the materials via an external application.</a:t>
            </a:r>
          </a:p>
          <a:p>
            <a:r>
              <a:rPr lang="en-US" dirty="0"/>
              <a:t>Contact us early if you need an extension to submit the materials.</a:t>
            </a:r>
          </a:p>
        </p:txBody>
      </p:sp>
    </p:spTree>
    <p:extLst>
      <p:ext uri="{BB962C8B-B14F-4D97-AF65-F5344CB8AC3E}">
        <p14:creationId xmlns:p14="http://schemas.microsoft.com/office/powerpoint/2010/main" val="236062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442CD-A26D-1761-8CE7-8BC3075B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anchor="b">
            <a:normAutofit/>
          </a:bodyPr>
          <a:lstStyle/>
          <a:p>
            <a:r>
              <a:rPr lang="en-US" dirty="0"/>
              <a:t>Notice of Review-Additional tips for an easier review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8FCD15-D280-1821-84FB-0FADE1D32E7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23" y="3555780"/>
            <a:ext cx="5746750" cy="18389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F49A3-8EA6-23FC-BA1B-173BCB9971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0" y="2676525"/>
            <a:ext cx="3947160" cy="3597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Annotate the Request for Materials document to identify all the files that you provide in your submission.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Explain any items that do not apply to your program or that you cannot provide in your submission.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Identify areas for improvement and if possible, address them ahead of the review (for example the lack of written procedures for the administration of elements of the ethics program, etc.).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1199832"/>
          </a:xfrm>
        </p:spPr>
        <p:txBody>
          <a:bodyPr/>
          <a:lstStyle/>
          <a:p>
            <a:r>
              <a:rPr lang="en-US" dirty="0"/>
              <a:t>Review of the Materials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6559" y="1800822"/>
            <a:ext cx="8311541" cy="41986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Assess materials for compliance</a:t>
            </a:r>
          </a:p>
          <a:p>
            <a:endParaRPr lang="en-US" sz="2800" dirty="0"/>
          </a:p>
          <a:p>
            <a:r>
              <a:rPr lang="en-US" sz="2800" dirty="0"/>
              <a:t>Identify program strengths and vulnerabilities  </a:t>
            </a:r>
          </a:p>
          <a:p>
            <a:endParaRPr lang="en-US" sz="2800" dirty="0"/>
          </a:p>
          <a:p>
            <a:r>
              <a:rPr lang="en-US" sz="2800" dirty="0"/>
              <a:t>Record compliant and non-compliant program areas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272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6"/>
            <a:ext cx="10873740" cy="1199832"/>
          </a:xfrm>
        </p:spPr>
        <p:txBody>
          <a:bodyPr/>
          <a:lstStyle/>
          <a:p>
            <a:r>
              <a:rPr lang="en-US" dirty="0"/>
              <a:t>Review of the Materials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6559" y="1800822"/>
            <a:ext cx="8311541" cy="419862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dirty="0"/>
              <a:t>Select sample of financial disclosures</a:t>
            </a:r>
          </a:p>
          <a:p>
            <a:endParaRPr lang="en-US" sz="2800" dirty="0"/>
          </a:p>
          <a:p>
            <a:r>
              <a:rPr lang="en-US" sz="2800" dirty="0"/>
              <a:t>Generate and send follow-up questions</a:t>
            </a:r>
          </a:p>
          <a:p>
            <a:endParaRPr lang="en-US" sz="2800" dirty="0"/>
          </a:p>
          <a:p>
            <a:r>
              <a:rPr lang="en-US" sz="2800" dirty="0"/>
              <a:t>Arrange phone/virtual meetings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88285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{C5272B77-6DBA-45E5-ADC4-E24FE698ADC3}tf78853419_win32</Template>
  <TotalTime>669</TotalTime>
  <Words>517</Words>
  <Application>Microsoft Office PowerPoint</Application>
  <PresentationFormat>Widescreen</PresentationFormat>
  <Paragraphs>106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Custom</vt:lpstr>
      <vt:lpstr>What to Expect in a Program Review</vt:lpstr>
      <vt:lpstr>Agenda</vt:lpstr>
      <vt:lpstr>Why does OGE conduct ethics program reviews?</vt:lpstr>
      <vt:lpstr>The primary purpose of the review is to assess the ethics program’s compliance with applicable requirements and, if appropriate, recommend corrective action. </vt:lpstr>
      <vt:lpstr>Inspection or Review Scope –Previous calendar year to the present</vt:lpstr>
      <vt:lpstr>Notice of Inspection or Review- things that you should know</vt:lpstr>
      <vt:lpstr>Notice of Review-Additional tips for an easier review</vt:lpstr>
      <vt:lpstr>Review of the Materials</vt:lpstr>
      <vt:lpstr>Review of the Materials</vt:lpstr>
      <vt:lpstr>Drafting Phase</vt:lpstr>
      <vt:lpstr>Discussion Draft</vt:lpstr>
      <vt:lpstr>Example Comments</vt:lpstr>
      <vt:lpstr>Publication of the Report</vt:lpstr>
      <vt:lpstr>Publication of the Report</vt:lpstr>
      <vt:lpstr>Recommendations</vt:lpstr>
      <vt:lpstr>Recommendations</vt:lpstr>
      <vt:lpstr>Recommendations: Examples</vt:lpstr>
      <vt:lpstr>Our Goal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Expect in a Program Review</dc:title>
  <dc:creator>Robert E. Lubitz</dc:creator>
  <cp:lastModifiedBy>Michele Worthington</cp:lastModifiedBy>
  <cp:revision>15</cp:revision>
  <dcterms:created xsi:type="dcterms:W3CDTF">2024-05-15T15:51:55Z</dcterms:created>
  <dcterms:modified xsi:type="dcterms:W3CDTF">2024-06-10T13:39:25Z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