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notesMasterIdLst>
    <p:notesMasterId r:id="rId33"/>
  </p:notesMasterIdLst>
  <p:handoutMasterIdLst>
    <p:handoutMasterId r:id="rId34"/>
  </p:handoutMasterIdLst>
  <p:sldIdLst>
    <p:sldId id="380" r:id="rId2"/>
    <p:sldId id="351" r:id="rId3"/>
    <p:sldId id="368" r:id="rId4"/>
    <p:sldId id="388" r:id="rId5"/>
    <p:sldId id="416" r:id="rId6"/>
    <p:sldId id="417" r:id="rId7"/>
    <p:sldId id="418" r:id="rId8"/>
    <p:sldId id="389" r:id="rId9"/>
    <p:sldId id="390" r:id="rId10"/>
    <p:sldId id="391" r:id="rId11"/>
    <p:sldId id="422" r:id="rId12"/>
    <p:sldId id="392" r:id="rId13"/>
    <p:sldId id="273" r:id="rId14"/>
    <p:sldId id="393" r:id="rId15"/>
    <p:sldId id="394" r:id="rId16"/>
    <p:sldId id="395" r:id="rId17"/>
    <p:sldId id="396" r:id="rId18"/>
    <p:sldId id="397" r:id="rId19"/>
    <p:sldId id="398" r:id="rId20"/>
    <p:sldId id="408" r:id="rId21"/>
    <p:sldId id="409" r:id="rId22"/>
    <p:sldId id="414" r:id="rId23"/>
    <p:sldId id="411" r:id="rId24"/>
    <p:sldId id="412" r:id="rId25"/>
    <p:sldId id="420" r:id="rId26"/>
    <p:sldId id="413" r:id="rId27"/>
    <p:sldId id="423" r:id="rId28"/>
    <p:sldId id="424" r:id="rId29"/>
    <p:sldId id="425" r:id="rId30"/>
    <p:sldId id="350" r:id="rId31"/>
    <p:sldId id="322" r:id="rId3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08"/>
    <a:srgbClr val="A50021"/>
    <a:srgbClr val="000099"/>
    <a:srgbClr val="009900"/>
    <a:srgbClr val="006600"/>
    <a:srgbClr val="2D1199"/>
    <a:srgbClr val="CC9900"/>
    <a:srgbClr val="FF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8" autoAdjust="0"/>
  </p:normalViewPr>
  <p:slideViewPr>
    <p:cSldViewPr>
      <p:cViewPr>
        <p:scale>
          <a:sx n="90" d="100"/>
          <a:sy n="90" d="100"/>
        </p:scale>
        <p:origin x="-59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 varScale="1">
        <p:scale>
          <a:sx n="62" d="100"/>
          <a:sy n="62" d="100"/>
        </p:scale>
        <p:origin x="-1661" y="-106"/>
      </p:cViewPr>
      <p:guideLst>
        <p:guide orient="horz" pos="290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73" y="0"/>
            <a:ext cx="303703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773964"/>
            <a:ext cx="303864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73" y="8773964"/>
            <a:ext cx="3037031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F19C439-0933-400F-8B5D-9E434E1C0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07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73" y="0"/>
            <a:ext cx="303703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5" y="4387775"/>
            <a:ext cx="5140960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773964"/>
            <a:ext cx="303864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73" y="8773964"/>
            <a:ext cx="3037031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6A6AE33-DA1F-4087-81DC-83C4158E5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92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6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43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2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06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13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49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12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47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89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6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13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69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4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90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76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8EE63E-54C5-46AC-A8CE-A2D03D9F696A}" type="slidenum">
              <a:rPr lang="en-US" smtClean="0"/>
              <a:pPr>
                <a:defRPr/>
              </a:pPr>
              <a:t>30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8037" cy="346233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5" y="4387775"/>
            <a:ext cx="5140960" cy="4154341"/>
          </a:xfrm>
          <a:noFill/>
          <a:ln/>
        </p:spPr>
        <p:txBody>
          <a:bodyPr/>
          <a:lstStyle/>
          <a:p>
            <a:endParaRPr lang="en-US" b="0" i="0" u="none" baseline="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E199D-47F3-4878-9474-29E0E8A75657}" type="slidenum">
              <a:rPr lang="en-US" smtClean="0"/>
              <a:pPr>
                <a:defRPr/>
              </a:pPr>
              <a:t>31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1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8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8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5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0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45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6AE33-DA1F-4087-81DC-83C4158E50A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6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9C56-40B8-4EF9-B826-A24CF5FC4D70}" type="datetime1">
              <a:rPr lang="en-US" smtClean="0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209DC-9E0D-468B-9799-F441807A44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3F35C1-D624-4124-B25D-6FFC25BAD498}" type="datetime1">
              <a:rPr lang="en-US" smtClean="0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CB99F-35B1-4366-A051-CF5A5232FB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3E28A4-D24A-4054-939E-5DDCB3C1E251}" type="datetime1">
              <a:rPr lang="en-US" smtClean="0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8EA65-F51F-43C0-A8EA-C5E5BCB6FF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5486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C9C49-EFF3-4D50-803D-52A801246124}" type="datetime1">
              <a:rPr lang="en-US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2430C-E896-469E-BBC5-6A4956664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80F1-86D1-4096-BA26-AB0B9649CBAB}" type="datetime1">
              <a:rPr lang="en-US" smtClean="0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955FC-CB5E-427F-9EE0-41A7531013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9EDE9D-DBED-48D1-8212-39A31F60F5C9}" type="datetime1">
              <a:rPr lang="en-US" smtClean="0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CEDDA-38F1-4330-932C-8D213AAC0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6EE33-BB59-4BA4-9010-9F55F171616B}" type="datetime1">
              <a:rPr lang="en-US" smtClean="0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5D7A3-2774-41C9-8C2A-CBE1DD8DE6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C783F-0D26-4649-8BC1-4B887856A1CD}" type="datetime1">
              <a:rPr lang="en-US" smtClean="0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63936-5243-401D-BA98-338526BE09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87DFF-DAFB-422C-A71F-C094A9668E06}" type="datetime1">
              <a:rPr lang="en-US" smtClean="0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88692-FB90-41BA-940F-AE8E5F1F15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D313FC-135F-4A0B-9433-43CB90EC3B25}" type="datetime1">
              <a:rPr lang="en-US" smtClean="0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D1041-BDE1-44A5-9AF8-3555AD2BC7D0}" type="datetime1">
              <a:rPr lang="en-US" smtClean="0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9A1BA-4826-41C4-9180-4E9B726CF9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376FD-A8DA-43BE-92AC-924609124598}" type="datetime1">
              <a:rPr lang="en-US" smtClean="0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A8ED0-8897-47AF-986D-96D5F84407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8A3B2-E4CF-4D1C-96CD-B747EC341A78}" type="datetime1">
              <a:rPr lang="en-US" smtClean="0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B840CA1-2EBD-4901-8611-A0C82C9C1A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hyperlink" Target="http://www.google.com/url?sa=i&amp;rct=j&amp;q=&amp;esrc=s&amp;source=images&amp;cd=&amp;cad=rja&amp;uact=8&amp;docid=SwTemTYrmas7HM&amp;tbnid=bi4KhAKqn1X4VM:&amp;ved=0CAUQjRw&amp;url=http://www.salon.com/2013/09/24/teens_get_digital_eraser_bill_for_embarrassing_posts/&amp;ei=eneMU9f7NY-pyATb-IKICw&amp;psig=AFQjCNE2FQylZGcZrJJlbZQFeBOIjw2Ycg&amp;ust=140180095024893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source=images&amp;cd=&amp;cad=rja&amp;uact=8&amp;docid=WZzFEHUMultS2M&amp;tbnid=LfRu4KLlxvImAM:&amp;ved=0CAUQjRw&amp;url=http://www.karahly.com/stationary.html&amp;ei=xXOMU4uWHqzmsATNtIKQDw&amp;bvm=bv.67720277,d.aWw&amp;psig=AFQjCNFgyL1vIM7XoFB0q7AxLYwFZk1rOg&amp;ust=1401799994984901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uact=8&amp;docid=QanOc4elti2_UM&amp;tbnid=fTKCrFX9aTbCVM&amp;ved=0CAgQjRw&amp;url=https://www.facebook.com/&amp;ei=bm6MU_6jHIuPqAbArILYBw&amp;psig=AFQjCNE9eIirP9_xtGhRID_CgCRc75cpUQ&amp;ust=140179863853186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docid=psFvxA6Qn1FZxM&amp;tbnid=LiQx2DVPacpCeM:&amp;ved=0CAUQjRw&amp;url=https://investor.twitterinc.com/&amp;ei=I2aMU5PGFMvlsASowIGwAQ&amp;bvm=bv.67720277,d.aWw&amp;psig=AFQjCNHM03UvLN9y7kmlx2PR-xLlm0fQDQ&amp;ust=140179650904826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hatchact@osc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osc.gov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Gearing Up for the 2016 Election: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What Every Employee Needs to Know about the Hatch Act</a:t>
            </a:r>
            <a:endParaRPr lang="en-US" sz="4000" i="1" cap="all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56" b="43008" l="62656" r="68750">
                        <a14:foregroundMark x1="64531" y1="32088" x2="64948" y2="31992"/>
                        <a14:foregroundMark x1="65313" y1="32088" x2="65313" y2="32088"/>
                        <a14:foregroundMark x1="65469" y1="31609" x2="65469" y2="31609"/>
                        <a14:foregroundMark x1="66146" y1="31897" x2="66146" y2="31897"/>
                        <a14:foregroundMark x1="66563" y1="31992" x2="66563" y2="31992"/>
                        <a14:foregroundMark x1="63594" y1="33621" x2="63594" y2="33621"/>
                        <a14:foregroundMark x1="62969" y1="36398" x2="62969" y2="36398"/>
                        <a14:foregroundMark x1="63438" y1="39464" x2="63438" y2="39464"/>
                        <a14:foregroundMark x1="63073" y1="38218" x2="63073" y2="38218"/>
                        <a14:foregroundMark x1="65938" y1="42433" x2="65938" y2="42433"/>
                        <a14:foregroundMark x1="65573" y1="42146" x2="65573" y2="42146"/>
                        <a14:foregroundMark x1="64167" y1="41667" x2="64167" y2="41667"/>
                        <a14:foregroundMark x1="68542" y1="34866" x2="68542" y2="34866"/>
                        <a14:foregroundMark x1="68594" y1="35536" x2="68594" y2="35536"/>
                        <a14:foregroundMark x1="68646" y1="36015" x2="68646" y2="36015"/>
                        <a14:foregroundMark x1="66927" y1="31801" x2="66927" y2="31801"/>
                        <a14:foregroundMark x1="62917" y1="35536" x2="62917" y2="35536"/>
                        <a14:foregroundMark x1="62760" y1="36015" x2="62760" y2="36015"/>
                        <a14:foregroundMark x1="63958" y1="32567" x2="63958" y2="32567"/>
                        <a14:foregroundMark x1="65938" y1="31322" x2="65938" y2="31322"/>
                        <a14:foregroundMark x1="66667" y1="42146" x2="66667" y2="42146"/>
                        <a14:foregroundMark x1="64010" y1="41571" x2="64010" y2="4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95" t="30496" r="31013" b="56817"/>
          <a:stretch/>
        </p:blipFill>
        <p:spPr bwMode="auto">
          <a:xfrm>
            <a:off x="3822539" y="533400"/>
            <a:ext cx="1498922" cy="161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054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2430C-E896-469E-BBC5-6A49566645C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942430C-E896-469E-BBC5-6A49566645C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Use of Official Authority</a:t>
            </a: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2999232"/>
            <a:ext cx="8001000" cy="30967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Involving subordinates</a:t>
            </a:r>
            <a:endParaRPr lang="en-US" sz="2800" b="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Using one’s official title or position</a:t>
            </a:r>
            <a:endParaRPr lang="en-US" sz="2800" b="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Using agency resources, e.g., an official social media account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Using non-public agency information for political purposes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24/7 Prohibitions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706434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b="0" dirty="0">
                <a:solidFill>
                  <a:srgbClr val="000308"/>
                </a:solidFill>
                <a:latin typeface="+mn-lt"/>
              </a:rPr>
              <a:t>Employees </a:t>
            </a:r>
            <a:r>
              <a:rPr lang="en-US" b="0" dirty="0" smtClean="0">
                <a:solidFill>
                  <a:srgbClr val="000308"/>
                </a:solidFill>
                <a:latin typeface="+mn-lt"/>
              </a:rPr>
              <a:t>may not use their official authority or influence to affect the outcome of an election</a:t>
            </a:r>
          </a:p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rgbClr val="000308"/>
                </a:solidFill>
                <a:latin typeface="+mn-lt"/>
              </a:rPr>
              <a:t>	</a:t>
            </a:r>
            <a:r>
              <a:rPr lang="en-US" b="0" u="sng" dirty="0" smtClean="0">
                <a:solidFill>
                  <a:srgbClr val="000308"/>
                </a:solidFill>
                <a:latin typeface="+mn-lt"/>
              </a:rPr>
              <a:t>Examples </a:t>
            </a:r>
            <a:r>
              <a:rPr lang="en-US" b="0" dirty="0" smtClean="0">
                <a:solidFill>
                  <a:srgbClr val="000308"/>
                </a:solidFill>
                <a:latin typeface="+mn-lt"/>
              </a:rPr>
              <a:t>:</a:t>
            </a:r>
            <a:endParaRPr lang="en-US" b="0" dirty="0">
              <a:solidFill>
                <a:srgbClr val="000308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7323(a)(1); 5 C.F.R. § 734.302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33486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304800"/>
            <a:ext cx="8077200" cy="6248400"/>
            <a:chOff x="533400" y="304800"/>
            <a:chExt cx="8077200" cy="6248400"/>
          </a:xfrm>
        </p:grpSpPr>
        <p:pic>
          <p:nvPicPr>
            <p:cNvPr id="4" name="Picture 18" descr="C:\Users\cseibert\AppData\Local\Microsoft\Windows\Temporary Internet Files\Content.IE5\M7TQCP9B\MP900401087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94" y="381000"/>
              <a:ext cx="7987306" cy="5298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44" r="12147" b="31593"/>
            <a:stretch/>
          </p:blipFill>
          <p:spPr bwMode="auto">
            <a:xfrm>
              <a:off x="547094" y="2371060"/>
              <a:ext cx="7987306" cy="416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76800" y="5819001"/>
              <a:ext cx="1478925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August 2, 1939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90493" y="4447401"/>
              <a:ext cx="2266215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HatchActor@facebook.com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90493" y="4828401"/>
              <a:ext cx="2266215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ilovethehatchact@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90493" y="4038600"/>
              <a:ext cx="3594685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123 Main Street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0493" y="3609201"/>
              <a:ext cx="2266215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555-555-5555</a:t>
              </a:r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25" r="9448" b="34416"/>
            <a:stretch/>
          </p:blipFill>
          <p:spPr bwMode="auto">
            <a:xfrm>
              <a:off x="533400" y="2133600"/>
              <a:ext cx="8026400" cy="415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33400" y="304800"/>
              <a:ext cx="8001000" cy="5334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9" descr="http://www.karahly.com/OFFICIAL_white_Facebook-fLogo-online_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81000"/>
              <a:ext cx="367893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http://media.salon.com/2013/01/Facebook-no-profile-picture-icon-620x389.jpg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7" r="13549"/>
            <a:stretch/>
          </p:blipFill>
          <p:spPr bwMode="auto">
            <a:xfrm>
              <a:off x="5410200" y="388309"/>
              <a:ext cx="419188" cy="366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590800" y="167640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Hatch Actor</a:t>
              </a:r>
            </a:p>
          </p:txBody>
        </p:sp>
        <p:pic>
          <p:nvPicPr>
            <p:cNvPr id="16" name="Picture 20" descr="http://www.anfocal.ie/wp-content/uploads/2013/02/1A-Main-photo-facebook-blank-face-blan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" r="5797"/>
            <a:stretch/>
          </p:blipFill>
          <p:spPr bwMode="auto">
            <a:xfrm>
              <a:off x="645226" y="838200"/>
              <a:ext cx="1793174" cy="14961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17" name="TextBox 16"/>
            <p:cNvSpPr txBox="1"/>
            <p:nvPr/>
          </p:nvSpPr>
          <p:spPr>
            <a:xfrm>
              <a:off x="4876800" y="6248400"/>
              <a:ext cx="3124200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Republican, Democrat, etc.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5181600"/>
              <a:ext cx="1936125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B2B2B2"/>
                  </a:solidFill>
                  <a:effectLst/>
                  <a:uLnTx/>
                  <a:uFillTx/>
                  <a:latin typeface="Calibri"/>
                  <a:cs typeface="+mn-cs"/>
                </a:rPr>
                <a:t>Details about Hatch Actor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819400" y="6096000"/>
              <a:ext cx="4413268" cy="4572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023600" y="5624899"/>
              <a:ext cx="491588" cy="47110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21" name="Oval 20"/>
            <p:cNvSpPr/>
            <p:nvPr/>
          </p:nvSpPr>
          <p:spPr>
            <a:xfrm>
              <a:off x="533400" y="3429000"/>
              <a:ext cx="1638300" cy="471101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2171700" y="3719899"/>
              <a:ext cx="3987836" cy="18020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6159536" y="3505200"/>
              <a:ext cx="2451064" cy="2313801"/>
            </a:xfrm>
            <a:prstGeom prst="rect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4F81BD"/>
              </a:solidFill>
              <a:prstDash val="solid"/>
              <a:headEnd/>
              <a:tailEnd/>
            </a:ln>
            <a:effectLst/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It is </a:t>
              </a:r>
              <a:r>
                <a:rPr kumimoji="0" lang="en-US" sz="1800" i="0" u="sng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OKAY</a:t>
              </a: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to fill in your political views on your Facebook profile, even if you also identify your place of work elsewhere on your profile.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8309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2430C-E896-469E-BBC5-6A49566645C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942430C-E896-469E-BBC5-6A49566645C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942430C-E896-469E-BBC5-6A49566645C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066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Fundraising</a:t>
            </a: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514600"/>
            <a:ext cx="8382000" cy="365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600" b="0" dirty="0" smtClean="0">
                <a:solidFill>
                  <a:srgbClr val="0070C0"/>
                </a:solidFill>
              </a:rPr>
              <a:t>Asking for donations, e.g., by mail, email, or social media</a:t>
            </a:r>
            <a:endParaRPr lang="en-US" sz="2600" b="0" dirty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600" b="0" dirty="0" smtClean="0">
                <a:solidFill>
                  <a:srgbClr val="0070C0"/>
                </a:solidFill>
              </a:rPr>
              <a:t>Working a phone bank (if asking for contributions)</a:t>
            </a:r>
            <a:endParaRPr lang="en-US" sz="2600" b="0" dirty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600" b="0" dirty="0" smtClean="0">
                <a:solidFill>
                  <a:srgbClr val="0070C0"/>
                </a:solidFill>
              </a:rPr>
              <a:t>Hosting a fundraiser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600" b="0" dirty="0" smtClean="0">
                <a:solidFill>
                  <a:srgbClr val="0070C0"/>
                </a:solidFill>
              </a:rPr>
              <a:t>Inviting others to a fundraiser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600" b="0" dirty="0" smtClean="0">
                <a:solidFill>
                  <a:srgbClr val="0070C0"/>
                </a:solidFill>
              </a:rPr>
              <a:t>Sharing or liking fundraising posts on social media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24/7 Prohibitions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713131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b="0" dirty="0">
                <a:solidFill>
                  <a:srgbClr val="000308"/>
                </a:solidFill>
                <a:latin typeface="+mn-lt"/>
              </a:rPr>
              <a:t>Employees </a:t>
            </a:r>
            <a:r>
              <a:rPr lang="en-US" b="0" dirty="0" smtClean="0">
                <a:solidFill>
                  <a:srgbClr val="000308"/>
                </a:solidFill>
                <a:latin typeface="+mn-lt"/>
              </a:rPr>
              <a:t>may not solicit, accept, or receive political contributions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b="0" u="sng" dirty="0" smtClean="0">
                <a:solidFill>
                  <a:srgbClr val="000308"/>
                </a:solidFill>
                <a:latin typeface="+mn-lt"/>
              </a:rPr>
              <a:t>Examples</a:t>
            </a:r>
            <a:r>
              <a:rPr lang="en-US" b="0" dirty="0" smtClean="0">
                <a:solidFill>
                  <a:srgbClr val="000308"/>
                </a:solidFill>
                <a:latin typeface="+mn-lt"/>
              </a:rPr>
              <a:t>:</a:t>
            </a:r>
            <a:r>
              <a:rPr lang="en-US" b="0" dirty="0">
                <a:solidFill>
                  <a:srgbClr val="000308"/>
                </a:solidFill>
                <a:latin typeface="+mn-lt"/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7323(a)(2); 5 C.F.R. § 734.303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91911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8077200" cy="12480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b="0" dirty="0" smtClean="0">
                <a:solidFill>
                  <a:srgbClr val="0070C0"/>
                </a:solidFill>
                <a:effectLst/>
                <a:latin typeface="+mj-lt"/>
                <a:ea typeface="Calibri"/>
                <a:cs typeface="Times New Roman"/>
              </a:rPr>
              <a:t>May I “Like” or “Share” a political fundraising post (one that solicits a political contribution) on Facebook</a:t>
            </a:r>
            <a:r>
              <a:rPr lang="en-US" sz="2600" b="0" dirty="0" smtClean="0"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?</a:t>
            </a:r>
            <a:endParaRPr lang="en-US" sz="2600" b="0" dirty="0" smtClean="0">
              <a:solidFill>
                <a:srgbClr val="0070C0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8" name="Picture 7" descr="http://t2.gstatic.com/images?q=tbn:ANd9GcQYuCbsmPLvmpWObmvCFxckWSM7itG2h80chjRXuelSGTIIXvI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5" y="533400"/>
            <a:ext cx="642692" cy="6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7323(a)(2); 5 C.F.R. § 734.303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8" y="1371600"/>
            <a:ext cx="6831291" cy="4748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3352800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308"/>
                </a:solidFill>
                <a:latin typeface="Calibri" panose="020F0502020204030204" pitchFamily="34" charset="0"/>
              </a:rPr>
              <a:t>You click “Like” or “Share” on a post that seeks political contributions</a:t>
            </a:r>
            <a:endParaRPr lang="en-US" sz="2000" b="0" dirty="0">
              <a:solidFill>
                <a:srgbClr val="00030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955FC-CB5E-427F-9EE0-41A7531013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1000" y="5216604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This is </a:t>
            </a:r>
            <a:r>
              <a:rPr lang="en-US" sz="2000" u="sng" dirty="0">
                <a:latin typeface="+mj-lt"/>
              </a:rPr>
              <a:t>NOT OKAY</a:t>
            </a:r>
            <a:r>
              <a:rPr lang="en-US" sz="2000" dirty="0">
                <a:latin typeface="+mj-lt"/>
              </a:rPr>
              <a:t> under the Hatch Act </a:t>
            </a:r>
            <a:r>
              <a:rPr lang="en-US" sz="2000" dirty="0" smtClean="0">
                <a:latin typeface="+mj-lt"/>
              </a:rPr>
              <a:t>because </a:t>
            </a:r>
            <a:r>
              <a:rPr lang="en-US" sz="2000" dirty="0">
                <a:latin typeface="+mj-lt"/>
              </a:rPr>
              <a:t>you have </a:t>
            </a:r>
            <a:r>
              <a:rPr lang="en-US" sz="2000" dirty="0" smtClean="0">
                <a:latin typeface="+mj-lt"/>
              </a:rPr>
              <a:t>distributed and shared the fundraising post with </a:t>
            </a:r>
            <a:r>
              <a:rPr lang="en-US" sz="2000" dirty="0">
                <a:latin typeface="+mj-lt"/>
              </a:rPr>
              <a:t>your </a:t>
            </a:r>
            <a:r>
              <a:rPr lang="en-US" sz="2000" dirty="0" smtClean="0">
                <a:latin typeface="+mj-lt"/>
              </a:rPr>
              <a:t>Facebook friends through News Feed.</a:t>
            </a: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7323(a)(2); 5 C.F.R. § 734.303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1" y="457200"/>
            <a:ext cx="7048858" cy="4759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999" y="1172289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1156900"/>
            <a:ext cx="7458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308"/>
                </a:solidFill>
              </a:rPr>
              <a:t>Marco</a:t>
            </a:r>
            <a:endParaRPr lang="en-US" sz="1100" dirty="0">
              <a:solidFill>
                <a:srgbClr val="00030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8430" y="1347730"/>
            <a:ext cx="902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308"/>
                </a:solidFill>
              </a:rPr>
              <a:t>Rubio’s</a:t>
            </a:r>
            <a:endParaRPr lang="en-US" sz="1100" dirty="0">
              <a:solidFill>
                <a:srgbClr val="00030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099" y="1859154"/>
            <a:ext cx="13507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308"/>
                </a:solidFill>
              </a:rPr>
              <a:t>Marco Rubio’s</a:t>
            </a:r>
            <a:endParaRPr lang="en-US" sz="900" dirty="0">
              <a:solidFill>
                <a:srgbClr val="00030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73" y="2209800"/>
            <a:ext cx="2603527" cy="28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325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955FC-CB5E-427F-9EE0-41A7531013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8077200" cy="12480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b="0" dirty="0" smtClean="0">
                <a:solidFill>
                  <a:srgbClr val="0070C0"/>
                </a:solidFill>
                <a:effectLst/>
                <a:latin typeface="+mj-lt"/>
                <a:ea typeface="Calibri"/>
                <a:cs typeface="Times New Roman"/>
              </a:rPr>
              <a:t>May I “Re-Tweet” a political fundraising post (one that solicits a political contribution) on Twitter</a:t>
            </a:r>
            <a:r>
              <a:rPr lang="en-US" sz="2600" b="0" dirty="0" smtClean="0"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?</a:t>
            </a:r>
            <a:endParaRPr lang="en-US" sz="2600" b="0" dirty="0" smtClean="0">
              <a:solidFill>
                <a:srgbClr val="0070C0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7" name="Picture 10" descr="https://investor.twitterinc.com/images/ios_homescreen_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3" y="494734"/>
            <a:ext cx="724466" cy="7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7323(a)(2); 5 C.F.R. § 734.303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019799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4953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0308"/>
                </a:solidFill>
                <a:latin typeface="Calibri" panose="020F0502020204030204" pitchFamily="34" charset="0"/>
              </a:rPr>
              <a:t>You click “Retweet” on a tweet that seeks political contributions.</a:t>
            </a:r>
            <a:endParaRPr lang="en-US" sz="1800" b="0" dirty="0">
              <a:solidFill>
                <a:srgbClr val="00030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573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09600" y="533400"/>
            <a:ext cx="74676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955FC-CB5E-427F-9EE0-41A75310139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86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This is </a:t>
            </a:r>
            <a:r>
              <a:rPr lang="en-US" sz="2000" u="sng" dirty="0">
                <a:latin typeface="+mj-lt"/>
              </a:rPr>
              <a:t>NOT OKAY</a:t>
            </a:r>
            <a:r>
              <a:rPr lang="en-US" sz="2000" dirty="0">
                <a:latin typeface="+mj-lt"/>
              </a:rPr>
              <a:t> under the Hatch Act </a:t>
            </a:r>
            <a:r>
              <a:rPr lang="en-US" sz="2000" dirty="0" smtClean="0">
                <a:latin typeface="+mj-lt"/>
              </a:rPr>
              <a:t>because </a:t>
            </a:r>
            <a:r>
              <a:rPr lang="en-US" sz="2000" dirty="0">
                <a:latin typeface="+mj-lt"/>
              </a:rPr>
              <a:t>you have </a:t>
            </a:r>
            <a:r>
              <a:rPr lang="en-US" sz="2000" dirty="0" smtClean="0">
                <a:latin typeface="+mj-lt"/>
              </a:rPr>
              <a:t>distributed and shared the fundraising post with </a:t>
            </a:r>
            <a:r>
              <a:rPr lang="en-US" sz="2000" dirty="0">
                <a:latin typeface="+mj-lt"/>
              </a:rPr>
              <a:t>your </a:t>
            </a:r>
            <a:r>
              <a:rPr lang="en-US" sz="2000" dirty="0" smtClean="0">
                <a:latin typeface="+mj-lt"/>
              </a:rPr>
              <a:t>followers.</a:t>
            </a:r>
            <a:endParaRPr lang="en-US" sz="2000" dirty="0">
              <a:latin typeface="+mj-lt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2" r="2179" b="51604"/>
          <a:stretch>
            <a:fillRect/>
          </a:stretch>
        </p:blipFill>
        <p:spPr bwMode="auto">
          <a:xfrm>
            <a:off x="1066800" y="457200"/>
            <a:ext cx="6858000" cy="195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57073" y="2590800"/>
            <a:ext cx="1763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Hatch Act Lover</a:t>
            </a:r>
            <a:br>
              <a:rPr lang="en-US" sz="1400" dirty="0">
                <a:solidFill>
                  <a:prstClr val="black"/>
                </a:solidFill>
                <a:latin typeface="Calibri"/>
              </a:rPr>
            </a:br>
            <a:r>
              <a:rPr lang="en-US" sz="1400" dirty="0">
                <a:solidFill>
                  <a:prstClr val="black"/>
                </a:solidFill>
                <a:latin typeface="Calibri"/>
              </a:rPr>
              <a:t>@ILovetheHatchAct </a:t>
            </a:r>
            <a:endParaRPr lang="en-US" sz="14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47115" r="25513" b="46314"/>
          <a:stretch/>
        </p:blipFill>
        <p:spPr bwMode="auto">
          <a:xfrm>
            <a:off x="2543232" y="2362200"/>
            <a:ext cx="3705168" cy="41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38201" y="3448669"/>
            <a:ext cx="1828800" cy="2037732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Your “Retweet” of the fundraising tweet appears here on your Twitter account page and is shared with your followers on their Twitter feeds.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79743" y="2722602"/>
            <a:ext cx="28876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Retweeted by Hatch Act Lover</a:t>
            </a:r>
            <a:endParaRPr lang="en-US" sz="1500" b="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5"/>
          <a:srcRect l="26962" t="34282" r="70641" b="63782"/>
          <a:stretch/>
        </p:blipFill>
        <p:spPr bwMode="auto">
          <a:xfrm>
            <a:off x="2667000" y="2765134"/>
            <a:ext cx="405381" cy="282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2032022" y="2722602"/>
            <a:ext cx="840998" cy="72606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8" name="Oval 27"/>
          <p:cNvSpPr/>
          <p:nvPr/>
        </p:nvSpPr>
        <p:spPr>
          <a:xfrm>
            <a:off x="2514600" y="2342426"/>
            <a:ext cx="851635" cy="400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7323(a)(2); 5 C.F.R. § 734.303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43" y="3200400"/>
            <a:ext cx="510539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2161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955FC-CB5E-427F-9EE0-41A7531013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942430C-E896-469E-BBC5-6A49566645C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942430C-E896-469E-BBC5-6A49566645C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066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Candidacy</a:t>
            </a: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66800" y="2971800"/>
            <a:ext cx="8001000" cy="3429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800" b="0" dirty="0" smtClean="0">
                <a:solidFill>
                  <a:schemeClr val="accent1"/>
                </a:solidFill>
              </a:rPr>
              <a:t>When Does Candidacy Start?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Collecting signatures for nominating petitions</a:t>
            </a:r>
            <a:endParaRPr lang="en-US" sz="2800" b="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Fundraising</a:t>
            </a:r>
            <a:endParaRPr lang="en-US" sz="2800" b="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Announcing candidacy to the press or public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Assembling a campaign committee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Filing </a:t>
            </a:r>
            <a:r>
              <a:rPr lang="en-US" sz="2800" b="0" dirty="0">
                <a:solidFill>
                  <a:srgbClr val="0070C0"/>
                </a:solidFill>
              </a:rPr>
              <a:t>nominating petitions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endParaRPr lang="en-US" sz="2800" b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24/7 Prohibitions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70643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sz="24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Employees </a:t>
            </a:r>
            <a:r>
              <a:rPr lang="en-US" sz="24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may not be candidates for public office in partisan elections</a:t>
            </a:r>
            <a:endParaRPr lang="en-US" sz="24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7323(a)(3); 5 C.F.R. § 734.304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02685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3258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Candidacy</a:t>
            </a:r>
          </a:p>
          <a:p>
            <a:r>
              <a:rPr lang="en-US" b="0" dirty="0">
                <a:solidFill>
                  <a:srgbClr val="000308"/>
                </a:solidFill>
                <a:latin typeface="+mn-lt"/>
              </a:rPr>
              <a:t>Employees are permitted to be candidates for:</a:t>
            </a:r>
            <a:endParaRPr lang="en-US" cap="all" dirty="0">
              <a:ln w="0"/>
              <a:solidFill>
                <a:srgbClr val="000308"/>
              </a:solidFill>
              <a:latin typeface="+mn-lt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24/7 Prohibitions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2098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Public office in a </a:t>
            </a:r>
            <a:r>
              <a:rPr lang="en-US" sz="2800" u="sng" dirty="0" smtClean="0">
                <a:solidFill>
                  <a:srgbClr val="0070C0"/>
                </a:solidFill>
              </a:rPr>
              <a:t>nonpartisan</a:t>
            </a:r>
            <a:r>
              <a:rPr lang="en-US" sz="2800" b="0" u="sng" dirty="0" smtClean="0">
                <a:solidFill>
                  <a:srgbClr val="0070C0"/>
                </a:solidFill>
              </a:rPr>
              <a:t> </a:t>
            </a:r>
            <a:r>
              <a:rPr lang="en-US" sz="2800" b="0" dirty="0" smtClean="0">
                <a:solidFill>
                  <a:srgbClr val="0070C0"/>
                </a:solidFill>
              </a:rPr>
              <a:t>election*</a:t>
            </a:r>
            <a:br>
              <a:rPr lang="en-US" sz="2800" b="0" dirty="0" smtClean="0">
                <a:solidFill>
                  <a:srgbClr val="0070C0"/>
                </a:solidFill>
              </a:rPr>
            </a:br>
            <a:r>
              <a:rPr lang="en-US" sz="2800" b="0" dirty="0" smtClean="0">
                <a:solidFill>
                  <a:srgbClr val="0070C0"/>
                </a:solidFill>
              </a:rPr>
              <a:t>	</a:t>
            </a:r>
            <a:r>
              <a:rPr lang="en-US" sz="1800" b="0" i="1" dirty="0" smtClean="0">
                <a:solidFill>
                  <a:schemeClr val="accent1"/>
                </a:solidFill>
              </a:rPr>
              <a:t>*</a:t>
            </a:r>
            <a:r>
              <a:rPr lang="en-US" sz="2000" b="0" i="1" dirty="0" smtClean="0">
                <a:solidFill>
                  <a:schemeClr val="accent1"/>
                </a:solidFill>
              </a:rPr>
              <a:t>A nonpartisan election can become partisan if the employee 	introduces partisan politics into the campaign</a:t>
            </a:r>
            <a:endParaRPr lang="en-US" sz="2000" b="0" u="sng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Party office, e.g., precinct committeeperson</a:t>
            </a:r>
            <a:endParaRPr lang="en-US" sz="2800" b="0" dirty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Local elections in specially designated localities, if running as an independent°</a:t>
            </a:r>
            <a:br>
              <a:rPr lang="en-US" sz="2800" b="0" dirty="0" smtClean="0">
                <a:solidFill>
                  <a:srgbClr val="0070C0"/>
                </a:solidFill>
              </a:rPr>
            </a:br>
            <a:r>
              <a:rPr lang="en-US" sz="2800" b="0" dirty="0" smtClean="0">
                <a:solidFill>
                  <a:srgbClr val="0070C0"/>
                </a:solidFill>
              </a:rPr>
              <a:t>	</a:t>
            </a:r>
            <a:r>
              <a:rPr lang="en-US" sz="1800" b="0" i="1" dirty="0" smtClean="0">
                <a:solidFill>
                  <a:schemeClr val="accent1"/>
                </a:solidFill>
              </a:rPr>
              <a:t>°</a:t>
            </a:r>
            <a:r>
              <a:rPr lang="en-US" sz="2000" b="0" i="1" dirty="0" smtClean="0">
                <a:solidFill>
                  <a:schemeClr val="accent1"/>
                </a:solidFill>
              </a:rPr>
              <a:t>You should always check with your ethics office and/or OSC to 	determine if a local election qualifies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7323(a)(3); 5 C.F.R. § 734.304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390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FF955FC-CB5E-427F-9EE0-41A7531013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942430C-E896-469E-BBC5-6A49566645C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942430C-E896-469E-BBC5-6A49566645C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586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Business Before Employing Office</a:t>
            </a: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24/7 Prohibitions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0574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sz="3000" b="0" dirty="0">
                <a:solidFill>
                  <a:schemeClr val="accent6">
                    <a:lumMod val="50000"/>
                  </a:schemeClr>
                </a:solidFill>
              </a:rPr>
              <a:t>Employees </a:t>
            </a: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</a:rPr>
              <a:t>may not </a:t>
            </a:r>
            <a:r>
              <a:rPr lang="en-US" sz="3000" b="0" u="sng" dirty="0" smtClean="0">
                <a:solidFill>
                  <a:schemeClr val="accent6">
                    <a:lumMod val="50000"/>
                  </a:schemeClr>
                </a:solidFill>
              </a:rPr>
              <a:t>knowingly</a:t>
            </a: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</a:rPr>
              <a:t> solicit or discourage the political activity of anyone with business </a:t>
            </a:r>
            <a:r>
              <a:rPr lang="en-US" sz="3000" b="0" u="sng" dirty="0" smtClean="0">
                <a:solidFill>
                  <a:schemeClr val="accent6">
                    <a:lumMod val="50000"/>
                  </a:schemeClr>
                </a:solidFill>
              </a:rPr>
              <a:t>pending</a:t>
            </a: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</a:rPr>
              <a:t> before their employing office.</a:t>
            </a:r>
            <a:endParaRPr lang="en-US" sz="30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7323(a)(4); 5 C.F.R. § 734.305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3733800"/>
            <a:ext cx="8686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Clr>
                <a:schemeClr val="accent1"/>
              </a:buClr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Business defined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+mj-lt"/>
              </a:rPr>
            </a:br>
            <a:r>
              <a:rPr lang="en-US" b="0" dirty="0" smtClean="0">
                <a:solidFill>
                  <a:srgbClr val="0070C0"/>
                </a:solidFill>
                <a:latin typeface="+mj-lt"/>
              </a:rPr>
              <a:t>- </a:t>
            </a:r>
            <a:r>
              <a:rPr lang="en-US" sz="2400" b="0" dirty="0" smtClean="0">
                <a:solidFill>
                  <a:srgbClr val="0070C0"/>
                </a:solidFill>
                <a:latin typeface="+mj-lt"/>
              </a:rPr>
              <a:t>ongoing audit, investigation, or enforcement action </a:t>
            </a:r>
          </a:p>
          <a:p>
            <a:pPr lvl="1" fontAlgn="auto">
              <a:spcAft>
                <a:spcPts val="0"/>
              </a:spcAft>
              <a:buClr>
                <a:schemeClr val="accent1"/>
              </a:buClr>
            </a:pPr>
            <a:r>
              <a:rPr lang="en-US" sz="2400" b="0" dirty="0" smtClean="0">
                <a:solidFill>
                  <a:srgbClr val="0070C0"/>
                </a:solidFill>
                <a:latin typeface="+mj-lt"/>
              </a:rPr>
              <a:t>- application for a grant, contract, license, permit, ruling, compensation or certificate</a:t>
            </a:r>
            <a:endParaRPr lang="en-US" sz="2400" b="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91002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69493-B0EB-4CC0-B18C-A52CA490C2B3}" type="slidenum">
              <a:rPr 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1184122"/>
            <a:ext cx="8610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7713" lvl="3" eaLnBrk="0" hangingPunct="0">
              <a:lnSpc>
                <a:spcPct val="120000"/>
              </a:lnSpc>
              <a:buClr>
                <a:srgbClr val="FFCC00"/>
              </a:buClr>
              <a:buSzPct val="150000"/>
              <a:tabLst>
                <a:tab pos="739775" algn="l"/>
              </a:tabLst>
            </a:pPr>
            <a:r>
              <a:rPr lang="en-US" sz="2400" dirty="0" smtClean="0">
                <a:solidFill>
                  <a:schemeClr val="accent5"/>
                </a:solidFill>
              </a:rPr>
              <a:t>The Hatch Act has two categories of employees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91600" cy="838200"/>
          </a:xfrm>
        </p:spPr>
        <p:txBody>
          <a:bodyPr>
            <a:normAutofit/>
          </a:bodyPr>
          <a:lstStyle/>
          <a:p>
            <a:r>
              <a:rPr lang="en-US" sz="4600" dirty="0" smtClean="0">
                <a:solidFill>
                  <a:srgbClr val="0070C0"/>
                </a:solidFill>
              </a:rPr>
              <a:t>Who Is Covered by the Hatch Act?</a:t>
            </a:r>
            <a:endParaRPr lang="en-US" sz="4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22860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308"/>
                </a:solidFill>
                <a:latin typeface="+mn-lt"/>
              </a:rPr>
              <a:t>Subject </a:t>
            </a:r>
            <a:r>
              <a:rPr lang="en-US" b="0" dirty="0">
                <a:solidFill>
                  <a:srgbClr val="000308"/>
                </a:solidFill>
                <a:latin typeface="+mn-lt"/>
              </a:rPr>
              <a:t>to additional restrictions regarding active participation in partisan political management and campaigns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82880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Less Restricted</a:t>
            </a:r>
          </a:p>
          <a:p>
            <a:r>
              <a:rPr lang="en-US" b="0" dirty="0" smtClean="0">
                <a:solidFill>
                  <a:srgbClr val="000308"/>
                </a:solidFill>
                <a:latin typeface="+mn-lt"/>
              </a:rPr>
              <a:t>May </a:t>
            </a:r>
            <a:r>
              <a:rPr lang="en-US" b="0" dirty="0">
                <a:solidFill>
                  <a:srgbClr val="000308"/>
                </a:solidFill>
                <a:latin typeface="+mn-lt"/>
              </a:rPr>
              <a:t>actively participate in partisan political management and campaigns, subject to the prohibitions we are about to discuss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19600" y="18288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7323(b)(2)(A); 5 C.F.R. § 734.401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1828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Further Restricted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FF955FC-CB5E-427F-9EE0-41A75310139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942430C-E896-469E-BBC5-6A49566645C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942430C-E896-469E-BBC5-6A49566645C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400" b="0" dirty="0" smtClean="0">
                <a:solidFill>
                  <a:srgbClr val="0070C0"/>
                </a:solidFill>
              </a:rPr>
              <a:t>On Duty/In the Workplace Prohibition</a:t>
            </a:r>
            <a:endParaRPr lang="en-US" sz="4400" b="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1430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sz="3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Employees </a:t>
            </a: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may not engage in political activity while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55370" y="2286000"/>
            <a:ext cx="8001000" cy="2362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On duty</a:t>
            </a:r>
            <a:br>
              <a:rPr lang="en-US" sz="2800" b="0" dirty="0" smtClean="0">
                <a:solidFill>
                  <a:srgbClr val="0070C0"/>
                </a:solidFill>
              </a:rPr>
            </a:br>
            <a:r>
              <a:rPr lang="en-US" sz="2000" b="0" i="1" dirty="0" smtClean="0">
                <a:solidFill>
                  <a:schemeClr val="accent1"/>
                </a:solidFill>
              </a:rPr>
              <a:t>including when telecommuting or on official time for union duties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In a government room or building</a:t>
            </a:r>
            <a:br>
              <a:rPr lang="en-US" sz="2800" b="0" dirty="0" smtClean="0">
                <a:solidFill>
                  <a:srgbClr val="0070C0"/>
                </a:solidFill>
              </a:rPr>
            </a:br>
            <a:r>
              <a:rPr lang="en-US" sz="2000" b="0" i="1" dirty="0" smtClean="0">
                <a:solidFill>
                  <a:schemeClr val="accent1"/>
                </a:solidFill>
              </a:rPr>
              <a:t>including break rooms, conference rooms, and union offices, if inside a federal building</a:t>
            </a:r>
            <a:endParaRPr lang="en-US" sz="2000" b="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Wearing an official uniform or insignia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70C0"/>
                </a:solidFill>
              </a:rPr>
              <a:t>Using a government vehicle</a:t>
            </a:r>
            <a:endParaRPr lang="en-US" sz="1800" b="0" dirty="0" smtClean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7324; 5 C.F.R. § 734.306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143000" y="5064204"/>
            <a:ext cx="65532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00B0F0"/>
                </a:solidFill>
              </a:rPr>
              <a:t>Political Activity </a:t>
            </a:r>
            <a:r>
              <a:rPr lang="en-US" sz="2000" dirty="0">
                <a:solidFill>
                  <a:schemeClr val="bg1"/>
                </a:solidFill>
              </a:rPr>
              <a:t>is any activity </a:t>
            </a:r>
            <a:r>
              <a:rPr lang="en-US" sz="2000" dirty="0" smtClean="0">
                <a:solidFill>
                  <a:schemeClr val="bg1"/>
                </a:solidFill>
              </a:rPr>
              <a:t>directed </a:t>
            </a:r>
            <a:r>
              <a:rPr lang="en-US" sz="2000" dirty="0">
                <a:solidFill>
                  <a:schemeClr val="bg1"/>
                </a:solidFill>
              </a:rPr>
              <a:t>toward the success or failure of a partisan candidate, political party, or partisan political group.</a:t>
            </a:r>
          </a:p>
        </p:txBody>
      </p:sp>
    </p:spTree>
    <p:extLst>
      <p:ext uri="{BB962C8B-B14F-4D97-AF65-F5344CB8AC3E}">
        <p14:creationId xmlns:p14="http://schemas.microsoft.com/office/powerpoint/2010/main" val="9570009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400" b="0" dirty="0" smtClean="0">
                <a:solidFill>
                  <a:srgbClr val="0070C0"/>
                </a:solidFill>
              </a:rPr>
              <a:t>On Duty/In the Workplace Prohibition</a:t>
            </a:r>
            <a:endParaRPr lang="en-US" sz="4400" b="0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43000"/>
            <a:ext cx="8001000" cy="3581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None/>
            </a:pP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Examples</a:t>
            </a:r>
          </a:p>
          <a:p>
            <a:pPr marL="274320" lvl="1" fontAlgn="auto">
              <a:spcAft>
                <a:spcPts val="0"/>
              </a:spcAft>
              <a:buFontTx/>
              <a:buChar char="-"/>
            </a:pPr>
            <a:r>
              <a:rPr lang="en-US" sz="3200" b="0" dirty="0" smtClean="0">
                <a:solidFill>
                  <a:srgbClr val="000308"/>
                </a:solidFill>
              </a:rPr>
              <a:t>Wearing buttons, t-shirts, hats, etc.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3200" b="0" dirty="0" smtClean="0">
                <a:solidFill>
                  <a:srgbClr val="000308"/>
                </a:solidFill>
              </a:rPr>
              <a:t>Displaying screen savers, posters, candidate photographs, etc.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3200" b="0" dirty="0" smtClean="0">
                <a:solidFill>
                  <a:srgbClr val="000308"/>
                </a:solidFill>
              </a:rPr>
              <a:t>Making online donations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7324; 5 C.F.R. § 734.306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32698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611392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220" lvl="1" indent="-342900" fontAlgn="auto">
              <a:spcAft>
                <a:spcPts val="0"/>
              </a:spcAft>
              <a:buClr>
                <a:schemeClr val="accent1"/>
              </a:buClr>
              <a:buFontTx/>
              <a:buChar char="-"/>
            </a:pPr>
            <a:r>
              <a:rPr lang="en-US" sz="3000" b="0" dirty="0" smtClean="0">
                <a:solidFill>
                  <a:srgbClr val="000308"/>
                </a:solidFill>
                <a:latin typeface="+mj-lt"/>
              </a:rPr>
              <a:t>Emailing, blogging, tweeting, posting to social media, etc. </a:t>
            </a:r>
          </a:p>
          <a:p>
            <a:pPr marL="1188720" lvl="2" indent="-45720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70C0"/>
                </a:solidFill>
                <a:latin typeface="+mj-lt"/>
              </a:rPr>
              <a:t>Even if using a personal device or email account</a:t>
            </a:r>
          </a:p>
          <a:p>
            <a:pPr marL="1188720" lvl="2" indent="-45720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70C0"/>
                </a:solidFill>
                <a:latin typeface="+mj-lt"/>
              </a:rPr>
              <a:t>Even if sharing </a:t>
            </a:r>
            <a:r>
              <a:rPr lang="en-US" b="0" dirty="0">
                <a:solidFill>
                  <a:srgbClr val="0070C0"/>
                </a:solidFill>
                <a:latin typeface="+mj-lt"/>
              </a:rPr>
              <a:t>or </a:t>
            </a:r>
            <a:r>
              <a:rPr lang="en-US" b="0" dirty="0" smtClean="0">
                <a:solidFill>
                  <a:srgbClr val="0070C0"/>
                </a:solidFill>
                <a:latin typeface="+mj-lt"/>
              </a:rPr>
              <a:t>forwarding content authored by others</a:t>
            </a:r>
          </a:p>
          <a:p>
            <a:pPr marL="1188720" lvl="2" indent="-45720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70C0"/>
                </a:solidFill>
                <a:latin typeface="+mj-lt"/>
              </a:rPr>
              <a:t>Even if sharing </a:t>
            </a:r>
            <a:r>
              <a:rPr lang="en-US" b="0" dirty="0">
                <a:solidFill>
                  <a:srgbClr val="0070C0"/>
                </a:solidFill>
                <a:latin typeface="+mj-lt"/>
              </a:rPr>
              <a:t>or forwarding to friends or like-minded </a:t>
            </a:r>
            <a:r>
              <a:rPr lang="en-US" b="0" dirty="0" smtClean="0">
                <a:solidFill>
                  <a:srgbClr val="0070C0"/>
                </a:solidFill>
                <a:latin typeface="+mj-lt"/>
              </a:rPr>
              <a:t>coworkers</a:t>
            </a:r>
          </a:p>
          <a:p>
            <a:pPr marL="1188720" lvl="2" indent="-45720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70C0"/>
                </a:solidFill>
                <a:latin typeface="+mj-lt"/>
              </a:rPr>
              <a:t>Even union email if it meets the definition of political activity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On Duty/In the Workplace Prohibition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Examples</a:t>
            </a:r>
            <a:endParaRPr lang="en-US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1872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On Duty/In the Workplace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Permitted or Prohibited?</a:t>
            </a:r>
            <a:endParaRPr lang="en-US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249" y="1762780"/>
            <a:ext cx="8702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</a:rPr>
              <a:t>May you display these logos in your office?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7324; 5 C.F.R. § 734.306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72" y="2575159"/>
            <a:ext cx="2986238" cy="2986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3" y="25908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241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On Duty/In the Workplace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Permitted or Prohibited?</a:t>
            </a:r>
            <a:endParaRPr lang="en-US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249" y="1762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</a:rPr>
              <a:t>May you use these mugs while at work?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7" t="51887" r="26789" b="26649"/>
          <a:stretch/>
        </p:blipFill>
        <p:spPr bwMode="auto">
          <a:xfrm>
            <a:off x="502269" y="2815888"/>
            <a:ext cx="3058222" cy="323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0" t="36049" r="3125" b="35647"/>
          <a:stretch/>
        </p:blipFill>
        <p:spPr bwMode="auto">
          <a:xfrm>
            <a:off x="4724400" y="2698142"/>
            <a:ext cx="3048000" cy="335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7324; 5 C.F.R. § 734.306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77681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On Duty/In the Workplace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Permitted or Prohibited?</a:t>
            </a:r>
            <a:endParaRPr lang="en-US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7324; 5 C.F.R. § 734.306</a:t>
            </a:r>
            <a:endParaRPr lang="en-US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3" y="2189440"/>
            <a:ext cx="3855289" cy="38552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62766" y="1600200"/>
            <a:ext cx="568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sz="2400" b="0" dirty="0">
                <a:solidFill>
                  <a:schemeClr val="accent6">
                    <a:lumMod val="50000"/>
                  </a:schemeClr>
                </a:solidFill>
              </a:rPr>
              <a:t>May you </a:t>
            </a:r>
            <a:r>
              <a:rPr lang="en-US" sz="2400" b="0" dirty="0" smtClean="0">
                <a:solidFill>
                  <a:schemeClr val="accent6">
                    <a:lumMod val="50000"/>
                  </a:schemeClr>
                </a:solidFill>
              </a:rPr>
              <a:t>display these signs </a:t>
            </a:r>
            <a:r>
              <a:rPr lang="en-US" sz="2400" b="0" dirty="0">
                <a:solidFill>
                  <a:schemeClr val="accent6">
                    <a:lumMod val="50000"/>
                  </a:schemeClr>
                </a:solidFill>
              </a:rPr>
              <a:t>at work?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28" y="4117083"/>
            <a:ext cx="3080821" cy="1951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47324"/>
            <a:ext cx="3067049" cy="189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046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On Duty/In the Workplace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430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Permitted or Prohibited?</a:t>
            </a:r>
            <a:endParaRPr lang="en-US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249" y="1676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</a:rPr>
              <a:t>May you share these posts while on duty?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61722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7324; 5 C.F.R. § 734.306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3" y="2173151"/>
            <a:ext cx="4138290" cy="875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4" y="3061778"/>
            <a:ext cx="4138290" cy="3005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57" y="2173151"/>
            <a:ext cx="4399316" cy="1069721"/>
          </a:xfrm>
          <a:prstGeom prst="rect">
            <a:avLst/>
          </a:prstGeom>
        </p:spPr>
      </p:pic>
      <p:pic>
        <p:nvPicPr>
          <p:cNvPr id="3074" name="Picture 2" descr="Republican National Committee's photo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48" y="3242872"/>
            <a:ext cx="4372847" cy="27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578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2390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CC00"/>
              </a:buClr>
              <a:tabLst>
                <a:tab pos="1146175" algn="l"/>
                <a:tab pos="1433513" algn="l"/>
              </a:tabLst>
            </a:pPr>
            <a:r>
              <a:rPr kumimoji="1" lang="en-US" sz="2400" b="0" dirty="0" smtClean="0">
                <a:solidFill>
                  <a:srgbClr val="000308"/>
                </a:solidFill>
                <a:latin typeface="+mn-lt"/>
              </a:rPr>
              <a:t>Individual whose duties and responsibilities continue outside normal duty hours and while away from the normal duty post, and who is ―</a:t>
            </a:r>
            <a:endParaRPr kumimoji="1" lang="en-US" sz="2400" b="0" dirty="0">
              <a:solidFill>
                <a:srgbClr val="000308"/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rgbClr val="FFCC00"/>
              </a:buClr>
              <a:tabLst>
                <a:tab pos="1146175" algn="l"/>
                <a:tab pos="1433513" algn="l"/>
              </a:tabLst>
            </a:pPr>
            <a:endParaRPr kumimoji="1" lang="en-US" sz="2400" b="0" dirty="0">
              <a:solidFill>
                <a:srgbClr val="000308"/>
              </a:solidFill>
              <a:latin typeface="+mn-lt"/>
            </a:endParaRPr>
          </a:p>
          <a:p>
            <a:pPr marL="1079500" lvl="1" indent="-457200">
              <a:lnSpc>
                <a:spcPct val="90000"/>
              </a:lnSpc>
              <a:buClr>
                <a:srgbClr val="2D1185"/>
              </a:buClr>
              <a:buFont typeface="+mj-lt"/>
              <a:buAutoNum type="arabicPeriod"/>
              <a:tabLst>
                <a:tab pos="1146175" algn="l"/>
                <a:tab pos="1433513" algn="l"/>
              </a:tabLst>
            </a:pPr>
            <a:r>
              <a:rPr kumimoji="1" lang="en-US" sz="2400" b="0" dirty="0" smtClean="0">
                <a:solidFill>
                  <a:srgbClr val="000308"/>
                </a:solidFill>
                <a:latin typeface="+mn-lt"/>
              </a:rPr>
              <a:t>an employee paid from an appropriation for  the EOP, or</a:t>
            </a:r>
          </a:p>
          <a:p>
            <a:pPr marL="622300" lvl="1">
              <a:lnSpc>
                <a:spcPct val="90000"/>
              </a:lnSpc>
              <a:buClr>
                <a:srgbClr val="2D1185"/>
              </a:buClr>
              <a:tabLst>
                <a:tab pos="1146175" algn="l"/>
                <a:tab pos="1433513" algn="l"/>
              </a:tabLst>
            </a:pPr>
            <a:endParaRPr kumimoji="1" lang="en-US" sz="2400" b="0" i="1" dirty="0">
              <a:solidFill>
                <a:srgbClr val="000308"/>
              </a:solidFill>
              <a:latin typeface="+mn-lt"/>
            </a:endParaRPr>
          </a:p>
          <a:p>
            <a:pPr marL="622300" lvl="1">
              <a:lnSpc>
                <a:spcPct val="90000"/>
              </a:lnSpc>
              <a:buClr>
                <a:srgbClr val="2D1185"/>
              </a:buClr>
              <a:tabLst>
                <a:tab pos="1146175" algn="l"/>
                <a:tab pos="1433513" algn="l"/>
              </a:tabLst>
            </a:pPr>
            <a:r>
              <a:rPr kumimoji="1" lang="en-US" sz="2400" b="0" dirty="0" smtClean="0">
                <a:solidFill>
                  <a:srgbClr val="000308"/>
                </a:solidFill>
                <a:latin typeface="+mn-lt"/>
              </a:rPr>
              <a:t>2.   PAS whose  </a:t>
            </a:r>
            <a:endParaRPr kumimoji="1" lang="en-US" sz="2400" b="0" dirty="0">
              <a:solidFill>
                <a:srgbClr val="000308"/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rgbClr val="FFCC00"/>
              </a:buClr>
              <a:tabLst>
                <a:tab pos="1146175" algn="l"/>
                <a:tab pos="1433513" algn="l"/>
              </a:tabLst>
            </a:pPr>
            <a:r>
              <a:rPr kumimoji="1" lang="en-US" sz="2400" b="0" dirty="0">
                <a:solidFill>
                  <a:srgbClr val="000308"/>
                </a:solidFill>
                <a:latin typeface="+mn-lt"/>
              </a:rPr>
              <a:t>	</a:t>
            </a:r>
            <a:r>
              <a:rPr kumimoji="1" lang="en-US" sz="2400" b="0" dirty="0" smtClean="0">
                <a:solidFill>
                  <a:srgbClr val="000308"/>
                </a:solidFill>
                <a:latin typeface="+mn-lt"/>
              </a:rPr>
              <a:t>- position is located in the </a:t>
            </a:r>
            <a:r>
              <a:rPr kumimoji="1" lang="en-US" sz="2400" b="0" dirty="0">
                <a:solidFill>
                  <a:srgbClr val="000308"/>
                </a:solidFill>
                <a:latin typeface="+mn-lt"/>
              </a:rPr>
              <a:t>U.S., </a:t>
            </a:r>
            <a:r>
              <a:rPr kumimoji="1" lang="en-US" sz="2400" b="0" u="sng" dirty="0" smtClean="0">
                <a:solidFill>
                  <a:schemeClr val="accent1"/>
                </a:solidFill>
                <a:latin typeface="+mn-lt"/>
              </a:rPr>
              <a:t>and</a:t>
            </a:r>
            <a:endParaRPr kumimoji="1" lang="en-US" sz="2400" b="0" i="1" u="sng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rgbClr val="FFCC00"/>
              </a:buClr>
              <a:tabLst>
                <a:tab pos="1146175" algn="l"/>
                <a:tab pos="1433513" algn="l"/>
              </a:tabLst>
            </a:pPr>
            <a:endParaRPr kumimoji="1" lang="en-US" sz="2400" b="0" i="1" u="sng" dirty="0">
              <a:solidFill>
                <a:srgbClr val="000308"/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rgbClr val="FFCC00"/>
              </a:buClr>
              <a:tabLst>
                <a:tab pos="1146175" algn="l"/>
                <a:tab pos="1433513" algn="l"/>
              </a:tabLst>
            </a:pPr>
            <a:r>
              <a:rPr kumimoji="1" lang="en-US" sz="2400" b="0" dirty="0">
                <a:solidFill>
                  <a:srgbClr val="000308"/>
                </a:solidFill>
                <a:latin typeface="+mn-lt"/>
              </a:rPr>
              <a:t>	</a:t>
            </a:r>
            <a:r>
              <a:rPr kumimoji="1" lang="en-US" sz="2400" b="0" dirty="0" smtClean="0">
                <a:solidFill>
                  <a:srgbClr val="000308"/>
                </a:solidFill>
                <a:latin typeface="+mn-lt"/>
              </a:rPr>
              <a:t>- determines policies to be pursued in 	relations with foreign powers, or the 	nationwide 	administration of federal laws</a:t>
            </a:r>
            <a:endParaRPr kumimoji="1" lang="en-US" sz="2400" b="0" dirty="0">
              <a:solidFill>
                <a:srgbClr val="000308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1722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 § 7324(b); 5 C.F.R. §§ 734.502-734.503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33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 Duty/in the Workplace Prohibition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Exception (for EOP and PAS)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58199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57201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 Duty/in the Workplace Prohibition</a:t>
            </a:r>
          </a:p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Exception (for EOP and PAS)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144018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308"/>
                </a:solidFill>
                <a:latin typeface="+mn-lt"/>
              </a:rPr>
              <a:t>Such PAS and EOP employees may engage in political activity while</a:t>
            </a:r>
          </a:p>
          <a:p>
            <a:r>
              <a:rPr lang="en-US" b="0" dirty="0" smtClean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70C0"/>
                </a:solidFill>
                <a:latin typeface="+mn-lt"/>
              </a:rPr>
              <a:t>On duty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70C0"/>
                </a:solidFill>
                <a:latin typeface="+mn-lt"/>
              </a:rPr>
              <a:t>In a government room or 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70C0"/>
                </a:solidFill>
                <a:latin typeface="+mn-lt"/>
              </a:rPr>
              <a:t>Wearing a uniform or official insignia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70C0"/>
                </a:solidFill>
                <a:latin typeface="+mn-lt"/>
              </a:rPr>
              <a:t>Using a government vehicle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>
              <a:latin typeface="+mn-lt"/>
            </a:endParaRPr>
          </a:p>
          <a:p>
            <a:r>
              <a:rPr kumimoji="1" lang="en-US" b="0" u="sng" dirty="0" smtClean="0">
                <a:solidFill>
                  <a:srgbClr val="A50021"/>
                </a:solidFill>
                <a:latin typeface="+mn-lt"/>
              </a:rPr>
              <a:t>If</a:t>
            </a:r>
            <a:r>
              <a:rPr kumimoji="1" lang="en-US" b="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kumimoji="1" lang="en-US" b="0" dirty="0" smtClean="0">
                <a:solidFill>
                  <a:srgbClr val="000308"/>
                </a:solidFill>
                <a:latin typeface="+mn-lt"/>
              </a:rPr>
              <a:t>costs associated with political activity are not paid for by money from the U.S</a:t>
            </a:r>
            <a:r>
              <a:rPr kumimoji="1" lang="en-US" b="0" dirty="0">
                <a:solidFill>
                  <a:srgbClr val="000308"/>
                </a:solidFill>
                <a:latin typeface="+mn-lt"/>
              </a:rPr>
              <a:t>. </a:t>
            </a:r>
            <a:r>
              <a:rPr kumimoji="1" lang="en-US" b="0" dirty="0" smtClean="0">
                <a:solidFill>
                  <a:srgbClr val="000308"/>
                </a:solidFill>
                <a:latin typeface="+mn-lt"/>
              </a:rPr>
              <a:t>Treasury</a:t>
            </a:r>
            <a:endParaRPr kumimoji="1" lang="en-US" b="0" dirty="0">
              <a:solidFill>
                <a:srgbClr val="000308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6172200"/>
            <a:ext cx="50292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61722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 U.S.C § 7324(b); 5 C.F.R. §§ 734.502-734.503</a:t>
            </a:r>
          </a:p>
        </p:txBody>
      </p:sp>
    </p:spTree>
    <p:extLst>
      <p:ext uri="{BB962C8B-B14F-4D97-AF65-F5344CB8AC3E}">
        <p14:creationId xmlns:p14="http://schemas.microsoft.com/office/powerpoint/2010/main" val="34462314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Further Restricted Employees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249" y="1129605"/>
            <a:ext cx="8549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308"/>
                </a:solidFill>
                <a:latin typeface="+mn-lt"/>
              </a:rPr>
              <a:t>may not engage in partisan political management or partisan political campaigning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4384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Examples</a:t>
            </a:r>
            <a:endParaRPr lang="en-US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819400"/>
            <a:ext cx="8001000" cy="2286000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fontAlgn="auto">
              <a:spcAft>
                <a:spcPts val="0"/>
              </a:spcAft>
              <a:buFontTx/>
              <a:buChar char="-"/>
            </a:pPr>
            <a:r>
              <a:rPr lang="en-US" sz="2400" b="0" dirty="0" smtClean="0">
                <a:solidFill>
                  <a:srgbClr val="0070C0"/>
                </a:solidFill>
              </a:rPr>
              <a:t>Volunteer for a partisan campaign</a:t>
            </a:r>
          </a:p>
          <a:p>
            <a:pPr marL="274320" lvl="1" fontAlgn="auto">
              <a:spcAft>
                <a:spcPts val="0"/>
              </a:spcAft>
              <a:buFontTx/>
              <a:buChar char="-"/>
            </a:pPr>
            <a:r>
              <a:rPr lang="en-US" sz="2400" b="0" dirty="0" smtClean="0">
                <a:solidFill>
                  <a:srgbClr val="0070C0"/>
                </a:solidFill>
              </a:rPr>
              <a:t>Distribute campaign literature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b="0" dirty="0" smtClean="0">
                <a:solidFill>
                  <a:srgbClr val="0070C0"/>
                </a:solidFill>
              </a:rPr>
              <a:t>Hold party office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b="0" dirty="0" smtClean="0">
                <a:solidFill>
                  <a:srgbClr val="0070C0"/>
                </a:solidFill>
              </a:rPr>
              <a:t>Circulate nominating petitions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b="0" dirty="0" smtClean="0">
                <a:solidFill>
                  <a:srgbClr val="0070C0"/>
                </a:solidFill>
              </a:rPr>
              <a:t>Make campaign speeches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b="0" dirty="0" smtClean="0">
                <a:solidFill>
                  <a:srgbClr val="0070C0"/>
                </a:solidFill>
              </a:rPr>
              <a:t>Participate in partisan voter registration drives</a:t>
            </a:r>
            <a:endParaRPr lang="en-US" b="0" dirty="0" smtClean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24" y="51816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accent1"/>
                </a:solidFill>
              </a:rPr>
              <a:t>No activity in concert with a political party or partisan candidate</a:t>
            </a:r>
            <a:endParaRPr lang="en-US" sz="2200" i="1" dirty="0">
              <a:solidFill>
                <a:schemeClr val="accent1"/>
              </a:solidFill>
            </a:endParaRPr>
          </a:p>
          <a:p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7323(b)(2)(A); 5 C.F.R. § 734.401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80190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1152F-131F-486B-A91A-EC09BAD33DA5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3886200"/>
          </a:xfrm>
        </p:spPr>
        <p:txBody>
          <a:bodyPr numCol="2"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CIA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NSA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Defense Intelligence Agency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National Geospatial-Intelligence Agency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Office of the Director of National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Intelligence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National Security Council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DOJ’s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Criminal and National Security Divisions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FBI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Secret Service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IRS’s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Office of Criminal Investigation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Federal Elections Commission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Election Assistance Commission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Merit Systems Protection Board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Office of Special Counsel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91600" cy="838200"/>
          </a:xfrm>
        </p:spPr>
        <p:txBody>
          <a:bodyPr>
            <a:normAutofit/>
          </a:bodyPr>
          <a:lstStyle/>
          <a:p>
            <a:r>
              <a:rPr lang="en-US" sz="4600" dirty="0" smtClean="0">
                <a:solidFill>
                  <a:srgbClr val="0070C0"/>
                </a:solidFill>
              </a:rPr>
              <a:t>Who Is Further Restricted?</a:t>
            </a:r>
            <a:endParaRPr lang="en-US" sz="4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accent6"/>
                </a:solidFill>
              </a:rPr>
              <a:t>Employees of certain intelligence or enforcement agencies and offices (except PAS)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7323(b)(2)(A); 5 C.F.R. § 734.401</a:t>
            </a:r>
            <a:endParaRPr lang="en-US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3886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Removal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Reduction in grade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Debarment from federal employment for a period up to five years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Suspension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Reprimand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Civil penalty up to $1,000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</p:spPr>
        <p:txBody>
          <a:bodyPr/>
          <a:lstStyle/>
          <a:p>
            <a:pPr>
              <a:defRPr/>
            </a:pPr>
            <a:fld id="{6FF955FC-CB5E-427F-9EE0-41A75310139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Penalties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219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accent6"/>
                </a:solidFill>
              </a:rPr>
              <a:t>The Merit Systems Protection Board may order: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7326</a:t>
            </a:r>
            <a:endParaRPr lang="en-US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447800"/>
            <a:ext cx="7543800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</p:spPr>
        <p:txBody>
          <a:bodyPr/>
          <a:lstStyle/>
          <a:p>
            <a:pPr>
              <a:defRPr/>
            </a:pPr>
            <a:fld id="{6FF955FC-CB5E-427F-9EE0-41A75310139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Need Help?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219200"/>
            <a:ext cx="8001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Hatch Act Unit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</a:rPr>
              <a:t>Phone	(800) 85-HATCH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tx2"/>
                </a:solidFill>
              </a:rPr>
              <a:t>	</a:t>
            </a:r>
            <a:r>
              <a:rPr lang="en-US" b="0" dirty="0" smtClean="0">
                <a:solidFill>
                  <a:schemeClr val="tx2"/>
                </a:solidFill>
              </a:rPr>
              <a:t>	(202) 254-3650</a:t>
            </a:r>
          </a:p>
          <a:p>
            <a:pPr lvl="1">
              <a:spcAft>
                <a:spcPts val="600"/>
              </a:spcAft>
            </a:pPr>
            <a:r>
              <a:rPr lang="en-US" b="0" dirty="0" smtClean="0">
                <a:solidFill>
                  <a:schemeClr val="tx2"/>
                </a:solidFill>
              </a:rPr>
              <a:t>Email	</a:t>
            </a:r>
            <a:r>
              <a:rPr lang="en-US" b="0" dirty="0" smtClean="0">
                <a:solidFill>
                  <a:schemeClr val="tx2"/>
                </a:solidFill>
                <a:hlinkClick r:id="rId3"/>
              </a:rPr>
              <a:t>hatchact@osc.gov</a:t>
            </a:r>
            <a:endParaRPr lang="en-US" b="0" dirty="0" smtClean="0">
              <a:solidFill>
                <a:schemeClr val="tx2"/>
              </a:solidFill>
            </a:endParaRPr>
          </a:p>
          <a:p>
            <a:pPr lvl="1"/>
            <a:endParaRPr lang="en-US" b="0" dirty="0" smtClean="0">
              <a:solidFill>
                <a:schemeClr val="tx2"/>
              </a:solidFill>
            </a:endParaRPr>
          </a:p>
          <a:p>
            <a:pPr lvl="1"/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415605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OSC Speakers/Outreach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</a:rPr>
              <a:t>Phone	202-254-3600</a:t>
            </a:r>
          </a:p>
          <a:p>
            <a:pPr lvl="1"/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661118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OSC Website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  <a:hlinkClick r:id="rId4"/>
              </a:rPr>
              <a:t>www.osc.gov</a:t>
            </a:r>
            <a:endParaRPr lang="en-US" b="0" dirty="0" smtClean="0">
              <a:solidFill>
                <a:schemeClr val="tx2"/>
              </a:solidFill>
            </a:endParaRPr>
          </a:p>
          <a:p>
            <a:pPr lvl="1"/>
            <a:endParaRPr lang="en-US" b="0" dirty="0" smtClean="0">
              <a:solidFill>
                <a:schemeClr val="tx2"/>
              </a:solidFill>
            </a:endParaRPr>
          </a:p>
          <a:p>
            <a:pPr lvl="1"/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3886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Career Senior Executive Service (Career SES)</a:t>
            </a:r>
          </a:p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Administrative Law Judges</a:t>
            </a:r>
          </a:p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Contracts Appeals Board Members</a:t>
            </a:r>
          </a:p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Administrative Appeals Judges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955FC-CB5E-427F-9EE0-41A7531013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Who Is Further Restricted?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accent6"/>
                </a:solidFill>
              </a:rPr>
              <a:t>Employees holding certain positions (in any agency)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7323(b)(2)(A); 5 C.F.R. § 734.401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78918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228600" y="4572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What is political activity?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24561"/>
            <a:ext cx="7467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C00000"/>
                </a:solidFill>
                <a:latin typeface="+mn-lt"/>
              </a:rPr>
              <a:t>Political Activity </a:t>
            </a:r>
            <a:r>
              <a:rPr lang="en-US" sz="3600" b="0" dirty="0">
                <a:solidFill>
                  <a:srgbClr val="000308"/>
                </a:solidFill>
                <a:latin typeface="+mn-lt"/>
              </a:rPr>
              <a:t>is any activity </a:t>
            </a:r>
            <a:r>
              <a:rPr lang="en-US" sz="3600" b="0" dirty="0" smtClean="0">
                <a:solidFill>
                  <a:srgbClr val="000308"/>
                </a:solidFill>
                <a:latin typeface="+mn-lt"/>
              </a:rPr>
              <a:t>directed </a:t>
            </a:r>
            <a:r>
              <a:rPr lang="en-US" sz="3600" b="0" dirty="0">
                <a:solidFill>
                  <a:srgbClr val="000308"/>
                </a:solidFill>
                <a:latin typeface="+mn-lt"/>
              </a:rPr>
              <a:t>toward the success or failure of a partisan candidate, political party, or partisan political group.</a:t>
            </a:r>
          </a:p>
          <a:p>
            <a:endParaRPr lang="en-US" sz="4500" b="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C.F.R. § 734.101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85082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228600" y="4572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What is political activity?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C.F.R. § 734.101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6" y="1752600"/>
            <a:ext cx="3733799" cy="3733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97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F700-50B1-4AF5-B8CA-6D6C2E0AC5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228600" y="4572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What is </a:t>
            </a:r>
            <a:r>
              <a:rPr lang="en-US" sz="4600" b="0" u="sng" dirty="0" smtClean="0">
                <a:solidFill>
                  <a:schemeClr val="accent1"/>
                </a:solidFill>
              </a:rPr>
              <a:t>not</a:t>
            </a:r>
            <a:r>
              <a:rPr lang="en-US" sz="4600" b="0" dirty="0" smtClean="0">
                <a:solidFill>
                  <a:srgbClr val="0070C0"/>
                </a:solidFill>
              </a:rPr>
              <a:t> political activity?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C.F.R. § 734.101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686800" cy="449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0308"/>
                </a:solidFill>
              </a:rPr>
              <a:t>Legislation</a:t>
            </a:r>
            <a:r>
              <a:rPr lang="en-US" sz="2800" b="0" dirty="0" smtClean="0">
                <a:solidFill>
                  <a:srgbClr val="0070C0"/>
                </a:solidFill>
              </a:rPr>
              <a:t/>
            </a:r>
            <a:br>
              <a:rPr lang="en-US" sz="2800" b="0" dirty="0" smtClean="0">
                <a:solidFill>
                  <a:srgbClr val="0070C0"/>
                </a:solidFill>
              </a:rPr>
            </a:br>
            <a:r>
              <a:rPr lang="en-US" sz="2000" b="0" i="1" dirty="0">
                <a:solidFill>
                  <a:srgbClr val="0070C0"/>
                </a:solidFill>
              </a:rPr>
              <a:t>E.g</a:t>
            </a:r>
            <a:r>
              <a:rPr lang="en-US" sz="2000" b="0" i="1" dirty="0" smtClean="0">
                <a:solidFill>
                  <a:srgbClr val="0070C0"/>
                </a:solidFill>
              </a:rPr>
              <a:t>., Affordable Care Act, DOMA</a:t>
            </a:r>
            <a:endParaRPr lang="en-US" sz="2000" b="0" dirty="0" smtClean="0">
              <a:solidFill>
                <a:srgbClr val="0070C0"/>
              </a:solidFill>
            </a:endParaRPr>
          </a:p>
          <a:p>
            <a:pPr marL="274320" lvl="1"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0308"/>
                </a:solidFill>
              </a:rPr>
              <a:t>Ballot Initiatives</a:t>
            </a:r>
          </a:p>
          <a:p>
            <a:pPr marL="274320" lvl="1"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0308"/>
                </a:solidFill>
              </a:rPr>
              <a:t>Budget</a:t>
            </a:r>
          </a:p>
          <a:p>
            <a:pPr marL="274320" lvl="1"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0308"/>
                </a:solidFill>
              </a:rPr>
              <a:t>Issues</a:t>
            </a:r>
            <a:r>
              <a:rPr lang="en-US" sz="2800" b="0" dirty="0" smtClean="0">
                <a:solidFill>
                  <a:srgbClr val="0070C0"/>
                </a:solidFill>
              </a:rPr>
              <a:t/>
            </a:r>
            <a:br>
              <a:rPr lang="en-US" sz="2800" b="0" dirty="0" smtClean="0">
                <a:solidFill>
                  <a:srgbClr val="0070C0"/>
                </a:solidFill>
              </a:rPr>
            </a:br>
            <a:r>
              <a:rPr lang="en-US" sz="2000" b="0" i="1" dirty="0">
                <a:solidFill>
                  <a:srgbClr val="0070C0"/>
                </a:solidFill>
              </a:rPr>
              <a:t>E.g</a:t>
            </a:r>
            <a:r>
              <a:rPr lang="en-US" sz="2000" b="0" i="1" dirty="0" smtClean="0">
                <a:solidFill>
                  <a:srgbClr val="0070C0"/>
                </a:solidFill>
              </a:rPr>
              <a:t>., </a:t>
            </a:r>
            <a:r>
              <a:rPr lang="en-US" sz="2000" b="0" i="1" dirty="0">
                <a:solidFill>
                  <a:srgbClr val="0070C0"/>
                </a:solidFill>
              </a:rPr>
              <a:t>Gun control, </a:t>
            </a:r>
            <a:r>
              <a:rPr lang="en-US" sz="2000" b="0" i="1" dirty="0" smtClean="0">
                <a:solidFill>
                  <a:srgbClr val="0070C0"/>
                </a:solidFill>
              </a:rPr>
              <a:t>Pro-choice/Pro-life</a:t>
            </a:r>
            <a:endParaRPr lang="en-US" sz="2000" b="0" dirty="0" smtClean="0">
              <a:solidFill>
                <a:srgbClr val="0070C0"/>
              </a:solidFill>
            </a:endParaRPr>
          </a:p>
          <a:p>
            <a:pPr marL="274320" lvl="1" fontAlgn="auto">
              <a:spcAft>
                <a:spcPts val="0"/>
              </a:spcAft>
              <a:buFontTx/>
              <a:buChar char="-"/>
            </a:pPr>
            <a:r>
              <a:rPr lang="en-US" sz="2800" b="0" dirty="0" smtClean="0">
                <a:solidFill>
                  <a:srgbClr val="000308"/>
                </a:solidFill>
              </a:rPr>
              <a:t>Petitioning Congress</a:t>
            </a:r>
          </a:p>
          <a:p>
            <a:pPr marL="0" lvl="1" indent="0" fontAlgn="auto">
              <a:spcAft>
                <a:spcPts val="0"/>
              </a:spcAft>
              <a:buNone/>
            </a:pPr>
            <a:endParaRPr lang="en-US" sz="2800" b="0" dirty="0" smtClean="0">
              <a:solidFill>
                <a:srgbClr val="0070C0"/>
              </a:solidFill>
            </a:endParaRPr>
          </a:p>
          <a:p>
            <a:pPr marL="0" lvl="1" indent="0" fontAlgn="auto">
              <a:spcAft>
                <a:spcPts val="0"/>
              </a:spcAft>
              <a:buNone/>
            </a:pPr>
            <a:r>
              <a:rPr lang="en-US" sz="2400" b="0" dirty="0" smtClean="0">
                <a:solidFill>
                  <a:srgbClr val="A50021"/>
                </a:solidFill>
              </a:rPr>
              <a:t>KEY:</a:t>
            </a:r>
            <a:r>
              <a:rPr lang="en-US" sz="2400" b="0" dirty="0" smtClean="0">
                <a:solidFill>
                  <a:srgbClr val="0070C0"/>
                </a:solidFill>
              </a:rPr>
              <a:t> </a:t>
            </a:r>
            <a:r>
              <a:rPr lang="en-US" sz="2400" b="0" dirty="0" smtClean="0">
                <a:solidFill>
                  <a:schemeClr val="accent6">
                    <a:lumMod val="50000"/>
                  </a:schemeClr>
                </a:solidFill>
              </a:rPr>
              <a:t>Activity must not tie back to a political party, candidate for partisan office or partisan political group</a:t>
            </a:r>
            <a:endParaRPr lang="en-US" sz="24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197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2430C-E896-469E-BBC5-6A49566645C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76400"/>
            <a:ext cx="8610601" cy="472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</a:rPr>
              <a:t>Use their official authority or influence to affect the outcome of an election</a:t>
            </a:r>
          </a:p>
          <a:p>
            <a:pPr fontAlgn="auto">
              <a:spcAft>
                <a:spcPts val="0"/>
              </a:spcAft>
            </a:pP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</a:rPr>
              <a:t>Solicit, accept, or receive a political contribution </a:t>
            </a:r>
          </a:p>
          <a:p>
            <a:pPr fontAlgn="auto">
              <a:spcAft>
                <a:spcPts val="0"/>
              </a:spcAft>
            </a:pP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</a:rPr>
              <a:t>Be candidates in partisan elections</a:t>
            </a:r>
          </a:p>
          <a:p>
            <a:pPr fontAlgn="auto">
              <a:spcAft>
                <a:spcPts val="0"/>
              </a:spcAft>
            </a:pP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</a:rPr>
              <a:t>Solicit or discourage the political activity of a person with business before their employing office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FF955FC-CB5E-427F-9EE0-41A7531013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What Does the Hatch Act Prohibit?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066800"/>
            <a:ext cx="7924800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24/7 Prohibitions</a:t>
            </a:r>
          </a:p>
          <a:p>
            <a:r>
              <a:rPr lang="en-US" sz="3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Employees may NOT</a:t>
            </a: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:</a:t>
            </a:r>
            <a:endParaRPr lang="en-US" sz="30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7323(a)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77364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2430C-E896-469E-BBC5-6A49566645C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763000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 Political Activity at Work Prohibition </a:t>
            </a:r>
            <a:endParaRPr lang="en-US" sz="35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057400"/>
            <a:ext cx="8001000" cy="3429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000" b="0" dirty="0" smtClean="0">
                <a:solidFill>
                  <a:schemeClr val="accent6">
                    <a:lumMod val="50000"/>
                  </a:schemeClr>
                </a:solidFill>
              </a:rPr>
              <a:t>Employees may NOT engage in political activity while: 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3000" b="0" dirty="0" smtClean="0">
                <a:solidFill>
                  <a:srgbClr val="0070C0"/>
                </a:solidFill>
                <a:cs typeface="Arial" panose="020B0604020202020204" pitchFamily="34" charset="0"/>
              </a:rPr>
              <a:t>on duty</a:t>
            </a:r>
            <a:endParaRPr lang="en-US" sz="3000" b="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3000" b="0" dirty="0" smtClean="0">
                <a:solidFill>
                  <a:srgbClr val="0070C0"/>
                </a:solidFill>
                <a:cs typeface="Arial" panose="020B0604020202020204" pitchFamily="34" charset="0"/>
              </a:rPr>
              <a:t>in the federal workplace</a:t>
            </a:r>
            <a:endParaRPr lang="en-US" sz="3000" b="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3000" b="0" dirty="0" smtClean="0">
                <a:solidFill>
                  <a:srgbClr val="0070C0"/>
                </a:solidFill>
                <a:cs typeface="Arial" panose="020B0604020202020204" pitchFamily="34" charset="0"/>
              </a:rPr>
              <a:t>wearing a government uniform or badge  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en-US" sz="3000" b="0" dirty="0" smtClean="0">
                <a:solidFill>
                  <a:srgbClr val="0070C0"/>
                </a:solidFill>
                <a:cs typeface="Arial" panose="020B0604020202020204" pitchFamily="34" charset="0"/>
              </a:rPr>
              <a:t>operating a government vehicle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28600" y="381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600" b="0" dirty="0" smtClean="0">
                <a:solidFill>
                  <a:srgbClr val="0070C0"/>
                </a:solidFill>
              </a:rPr>
              <a:t>What Does the Hatch Act Prohibit?</a:t>
            </a:r>
            <a:endParaRPr lang="en-US" sz="4600" b="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17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U.S.C. § 7324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39908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21">
      <a:dk1>
        <a:srgbClr val="1242AE"/>
      </a:dk1>
      <a:lt1>
        <a:sysClr val="window" lastClr="FFFFFF"/>
      </a:lt1>
      <a:dk2>
        <a:srgbClr val="424E5B"/>
      </a:dk2>
      <a:lt2>
        <a:srgbClr val="DEDEE0"/>
      </a:lt2>
      <a:accent1>
        <a:srgbClr val="AD0101"/>
      </a:accent1>
      <a:accent2>
        <a:srgbClr val="8AAFFA"/>
      </a:accent2>
      <a:accent3>
        <a:srgbClr val="1242AE"/>
      </a:accent3>
      <a:accent4>
        <a:srgbClr val="808DA9"/>
      </a:accent4>
      <a:accent5>
        <a:srgbClr val="424E5B"/>
      </a:accent5>
      <a:accent6>
        <a:srgbClr val="424E5B"/>
      </a:accent6>
      <a:hlink>
        <a:srgbClr val="5281ED"/>
      </a:hlink>
      <a:folHlink>
        <a:srgbClr val="1242AE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10143</TotalTime>
  <Words>1457</Words>
  <Application>Microsoft Office PowerPoint</Application>
  <PresentationFormat>On-screen Show (4:3)</PresentationFormat>
  <Paragraphs>291</Paragraphs>
  <Slides>31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NewsPrint</vt:lpstr>
      <vt:lpstr>PowerPoint Presentation</vt:lpstr>
      <vt:lpstr>Who Is Covered by the Hatch Act?</vt:lpstr>
      <vt:lpstr>Who Is Further Restricted?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Donna Lam</dc:creator>
  <cp:lastModifiedBy>Ana Marrone</cp:lastModifiedBy>
  <cp:revision>518</cp:revision>
  <cp:lastPrinted>2015-04-22T15:04:27Z</cp:lastPrinted>
  <dcterms:created xsi:type="dcterms:W3CDTF">2000-02-14T19:09:49Z</dcterms:created>
  <dcterms:modified xsi:type="dcterms:W3CDTF">2015-05-20T15:37:28Z</dcterms:modified>
</cp:coreProperties>
</file>