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handoutMasterIdLst>
    <p:handoutMasterId r:id="rId19"/>
  </p:handoutMasterIdLst>
  <p:sldIdLst>
    <p:sldId id="282" r:id="rId3"/>
    <p:sldId id="257" r:id="rId4"/>
    <p:sldId id="265" r:id="rId5"/>
    <p:sldId id="271" r:id="rId6"/>
    <p:sldId id="272" r:id="rId7"/>
    <p:sldId id="273" r:id="rId8"/>
    <p:sldId id="274" r:id="rId9"/>
    <p:sldId id="275" r:id="rId10"/>
    <p:sldId id="276" r:id="rId11"/>
    <p:sldId id="279" r:id="rId12"/>
    <p:sldId id="280" r:id="rId13"/>
    <p:sldId id="281" r:id="rId14"/>
    <p:sldId id="277" r:id="rId15"/>
    <p:sldId id="278" r:id="rId16"/>
    <p:sldId id="283" r:id="rId17"/>
  </p:sldIdLst>
  <p:sldSz cx="9144000" cy="6858000" type="screen4x3"/>
  <p:notesSz cx="7315200" cy="9601200"/>
  <p:custDataLst>
    <p:tags r:id="rId20"/>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90"/>
      </p:cViewPr>
      <p:guideLst>
        <p:guide orient="horz" pos="2160"/>
        <p:guide pos="288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Tree>
    <p:extLst>
      <p:ext uri="{BB962C8B-B14F-4D97-AF65-F5344CB8AC3E}">
        <p14:creationId xmlns:p14="http://schemas.microsoft.com/office/powerpoint/2010/main" val="3400314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fontAlgn="auto">
              <a:spcBef>
                <a:spcPts val="0"/>
              </a:spcBef>
              <a:spcAft>
                <a:spcPts val="0"/>
              </a:spcAft>
              <a:defRPr sz="1300" smtClean="0">
                <a:latin typeface="+mn-lt"/>
              </a:defRPr>
            </a:lvl1pPr>
          </a:lstStyle>
          <a:p>
            <a:pPr>
              <a:defRPr/>
            </a:pPr>
            <a:fld id="{59756DCD-A7AF-445D-B9FD-3E6D35A2EA96}" type="datetimeFigureOut">
              <a:rPr lang="en-US"/>
              <a:pPr>
                <a:defRPr/>
              </a:pPr>
              <a:t>7/28/2014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fontAlgn="auto">
              <a:spcBef>
                <a:spcPts val="0"/>
              </a:spcBef>
              <a:spcAft>
                <a:spcPts val="0"/>
              </a:spcAft>
              <a:defRPr sz="1300" smtClean="0">
                <a:latin typeface="+mn-lt"/>
              </a:defRPr>
            </a:lvl1pPr>
          </a:lstStyle>
          <a:p>
            <a:pPr>
              <a:defRPr/>
            </a:pPr>
            <a:fld id="{EAE2FE9C-FAE5-494B-9530-04595961CC1B}" type="slidenum">
              <a:rPr lang="en-US"/>
              <a:pPr>
                <a:defRPr/>
              </a:pPr>
              <a:t>‹#›</a:t>
            </a:fld>
            <a:endParaRPr lang="en-US"/>
          </a:p>
        </p:txBody>
      </p:sp>
    </p:spTree>
    <p:extLst>
      <p:ext uri="{BB962C8B-B14F-4D97-AF65-F5344CB8AC3E}">
        <p14:creationId xmlns:p14="http://schemas.microsoft.com/office/powerpoint/2010/main" val="4433662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11</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12</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13</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14</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Notes Placeholder 2"/>
          <p:cNvSpPr>
            <a:spLocks noGrp="1"/>
          </p:cNvSpPr>
          <p:nvPr>
            <p:ph type="body" idx="1"/>
          </p:nvPr>
        </p:nvSpPr>
        <p:spPr>
          <a:xfrm>
            <a:off x="1" y="3360420"/>
            <a:ext cx="7315200" cy="6240780"/>
          </a:xfrm>
        </p:spPr>
        <p:txBody>
          <a:bodyPr>
            <a:noAutofit/>
          </a:bodyPr>
          <a:lstStyle/>
          <a:p>
            <a:pPr defTabSz="958099" fontAlgn="auto">
              <a:spcBef>
                <a:spcPts val="0"/>
              </a:spcBef>
              <a:spcAft>
                <a:spcPts val="0"/>
              </a:spcAft>
              <a:buFont typeface="Wingdings" pitchFamily="2" charset="2"/>
              <a:buChar char="v"/>
              <a:defRPr/>
            </a:pPr>
            <a:r>
              <a:rPr lang="en-US" sz="1000" dirty="0">
                <a:solidFill>
                  <a:srgbClr val="001933"/>
                </a:solidFill>
              </a:rPr>
              <a:t>The way to know that you have all the information you need and to be confident about the advice that you give is to follow this process</a:t>
            </a:r>
          </a:p>
          <a:p>
            <a:pPr defTabSz="958099" fontAlgn="auto">
              <a:spcBef>
                <a:spcPts val="0"/>
              </a:spcBef>
              <a:spcAft>
                <a:spcPts val="0"/>
              </a:spcAft>
              <a:buFont typeface="Wingdings" pitchFamily="2" charset="2"/>
              <a:buChar char="v"/>
              <a:defRPr/>
            </a:pPr>
            <a:r>
              <a:rPr lang="en-US" sz="1000" dirty="0">
                <a:solidFill>
                  <a:srgbClr val="001933"/>
                </a:solidFill>
              </a:rPr>
              <a:t> </a:t>
            </a:r>
            <a:r>
              <a:rPr lang="en-US" sz="1000" dirty="0"/>
              <a:t>General process for any issue that is presented… gifts, outside activities, etc. </a:t>
            </a:r>
            <a:endParaRPr lang="en-US" sz="1000" dirty="0">
              <a:sym typeface="Wingdings" pitchFamily="2" charset="2"/>
            </a:endParaRPr>
          </a:p>
          <a:p>
            <a:pPr defTabSz="958099" fontAlgn="auto">
              <a:spcBef>
                <a:spcPts val="0"/>
              </a:spcBef>
              <a:spcAft>
                <a:spcPts val="0"/>
              </a:spcAft>
              <a:buFont typeface="Wingdings" pitchFamily="2" charset="2"/>
              <a:buChar char="v"/>
              <a:defRPr/>
            </a:pPr>
            <a:r>
              <a:rPr lang="en-US" sz="1000" dirty="0">
                <a:sym typeface="Wingdings" pitchFamily="2" charset="2"/>
              </a:rPr>
              <a:t> “Micro-processes” to analyze specific types of questions – i.e., gifts – but general advice and counsel process remains the same across all subject areas</a:t>
            </a:r>
          </a:p>
          <a:p>
            <a:pPr defTabSz="958099" fontAlgn="auto">
              <a:spcBef>
                <a:spcPts val="0"/>
              </a:spcBef>
              <a:spcAft>
                <a:spcPts val="0"/>
              </a:spcAft>
              <a:buFont typeface="Wingdings" pitchFamily="2" charset="2"/>
              <a:buChar char="v"/>
              <a:defRPr/>
            </a:pPr>
            <a:r>
              <a:rPr lang="en-US" sz="1000" dirty="0">
                <a:sym typeface="Wingdings" pitchFamily="2" charset="2"/>
              </a:rPr>
              <a:t> </a:t>
            </a:r>
            <a:r>
              <a:rPr lang="en-US" sz="1000" dirty="0"/>
              <a:t>There are steps, but it’s not a linear process (this will become evident as we practice using scenarios</a:t>
            </a:r>
          </a:p>
          <a:p>
            <a:pPr defTabSz="958099" fontAlgn="auto">
              <a:spcBef>
                <a:spcPts val="0"/>
              </a:spcBef>
              <a:spcAft>
                <a:spcPts val="0"/>
              </a:spcAft>
              <a:buFont typeface="Wingdings" pitchFamily="2" charset="2"/>
              <a:buChar char="v"/>
              <a:defRPr/>
            </a:pPr>
            <a:r>
              <a:rPr lang="en-US" sz="1000" dirty="0">
                <a:solidFill>
                  <a:srgbClr val="001933"/>
                </a:solidFill>
              </a:rPr>
              <a:t> Know the rules</a:t>
            </a:r>
          </a:p>
          <a:p>
            <a:pPr marL="479050" lvl="1" defTabSz="958099" fontAlgn="auto">
              <a:spcBef>
                <a:spcPts val="0"/>
              </a:spcBef>
              <a:spcAft>
                <a:spcPts val="0"/>
              </a:spcAft>
              <a:buFont typeface="Arial" pitchFamily="34" charset="0"/>
              <a:buChar char="•"/>
              <a:defRPr/>
            </a:pPr>
            <a:r>
              <a:rPr lang="en-US" sz="1000" dirty="0"/>
              <a:t> Remember yesterday, one of the things you saw over and over again is that you must have a basic understanding of the authorities (laws, regulations, agency specific information)</a:t>
            </a:r>
          </a:p>
          <a:p>
            <a:pPr marL="479050" lvl="1" defTabSz="958099" fontAlgn="auto">
              <a:spcBef>
                <a:spcPts val="0"/>
              </a:spcBef>
              <a:spcAft>
                <a:spcPts val="0"/>
              </a:spcAft>
              <a:buFont typeface="Arial" pitchFamily="34" charset="0"/>
              <a:buChar char="•"/>
              <a:defRPr/>
            </a:pPr>
            <a:r>
              <a:rPr lang="en-US" sz="1000" dirty="0"/>
              <a:t> Without this you won’t know what to look for, what questions to ask, or be able to conduct a meaningful analysis</a:t>
            </a:r>
            <a:endParaRPr lang="en-US" sz="1000" dirty="0">
              <a:solidFill>
                <a:srgbClr val="001933"/>
              </a:solidFill>
            </a:endParaRPr>
          </a:p>
          <a:p>
            <a:pPr fontAlgn="auto">
              <a:spcBef>
                <a:spcPts val="0"/>
              </a:spcBef>
              <a:spcAft>
                <a:spcPts val="0"/>
              </a:spcAft>
              <a:buFont typeface="Wingdings" pitchFamily="2" charset="2"/>
              <a:buChar char="v"/>
              <a:defRPr/>
            </a:pPr>
            <a:r>
              <a:rPr lang="en-US" sz="1000" dirty="0">
                <a:solidFill>
                  <a:srgbClr val="001933"/>
                </a:solidFill>
              </a:rPr>
              <a:t> Getting the facts and Spotting the issues </a:t>
            </a:r>
          </a:p>
          <a:p>
            <a:pPr lvl="1" fontAlgn="auto">
              <a:spcBef>
                <a:spcPts val="0"/>
              </a:spcBef>
              <a:spcAft>
                <a:spcPts val="0"/>
              </a:spcAft>
              <a:buFont typeface="Arial" pitchFamily="34" charset="0"/>
              <a:buChar char="•"/>
              <a:defRPr/>
            </a:pPr>
            <a:r>
              <a:rPr lang="en-US" sz="1000" dirty="0"/>
              <a:t> Soliciting information and issue spotting almost go hand-in-hand</a:t>
            </a:r>
          </a:p>
          <a:p>
            <a:pPr lvl="1" fontAlgn="auto">
              <a:spcBef>
                <a:spcPts val="0"/>
              </a:spcBef>
              <a:spcAft>
                <a:spcPts val="0"/>
              </a:spcAft>
              <a:buFont typeface="Arial" pitchFamily="34" charset="0"/>
              <a:buChar char="•"/>
              <a:defRPr/>
            </a:pPr>
            <a:r>
              <a:rPr lang="en-US" sz="1000" dirty="0"/>
              <a:t> Often, employee will not provide all the necessary information</a:t>
            </a:r>
          </a:p>
          <a:p>
            <a:pPr lvl="1" fontAlgn="auto">
              <a:spcBef>
                <a:spcPts val="0"/>
              </a:spcBef>
              <a:spcAft>
                <a:spcPts val="0"/>
              </a:spcAft>
              <a:buFont typeface="Arial" pitchFamily="34" charset="0"/>
              <a:buChar char="•"/>
              <a:defRPr/>
            </a:pPr>
            <a:r>
              <a:rPr lang="en-US" sz="1000" dirty="0"/>
              <a:t> Ask enough questions to get the facts you need to spot ALL of the issues </a:t>
            </a:r>
            <a:endParaRPr lang="en-US" sz="1000" dirty="0">
              <a:solidFill>
                <a:srgbClr val="001933"/>
              </a:solidFill>
            </a:endParaRPr>
          </a:p>
          <a:p>
            <a:pPr fontAlgn="auto">
              <a:spcBef>
                <a:spcPts val="0"/>
              </a:spcBef>
              <a:spcAft>
                <a:spcPts val="0"/>
              </a:spcAft>
              <a:buFont typeface="Wingdings" pitchFamily="2" charset="2"/>
              <a:buChar char="v"/>
              <a:defRPr/>
            </a:pPr>
            <a:r>
              <a:rPr lang="en-US" sz="1000" dirty="0">
                <a:solidFill>
                  <a:srgbClr val="001933"/>
                </a:solidFill>
              </a:rPr>
              <a:t> Analyze – Apply the rules to the facts</a:t>
            </a:r>
          </a:p>
          <a:p>
            <a:pPr lvl="1" fontAlgn="auto">
              <a:spcBef>
                <a:spcPts val="0"/>
              </a:spcBef>
              <a:spcAft>
                <a:spcPts val="0"/>
              </a:spcAft>
              <a:buFont typeface="Arial" pitchFamily="34" charset="0"/>
              <a:buChar char="•"/>
              <a:defRPr/>
            </a:pPr>
            <a:r>
              <a:rPr lang="en-US" sz="1000" dirty="0">
                <a:solidFill>
                  <a:srgbClr val="001933"/>
                </a:solidFill>
              </a:rPr>
              <a:t> Relevant authorities – In addition to rules and regulations, includes:</a:t>
            </a:r>
          </a:p>
          <a:p>
            <a:pPr lvl="2" fontAlgn="auto">
              <a:spcBef>
                <a:spcPts val="0"/>
              </a:spcBef>
              <a:spcAft>
                <a:spcPts val="0"/>
              </a:spcAft>
              <a:buFont typeface="Wingdings" pitchFamily="2" charset="2"/>
              <a:buChar char="§"/>
              <a:defRPr/>
            </a:pPr>
            <a:r>
              <a:rPr lang="en-US" sz="1000" dirty="0">
                <a:solidFill>
                  <a:srgbClr val="001933"/>
                </a:solidFill>
              </a:rPr>
              <a:t> Previous advice given by your office/agency on the issue</a:t>
            </a:r>
          </a:p>
          <a:p>
            <a:pPr lvl="2" fontAlgn="auto">
              <a:spcBef>
                <a:spcPts val="0"/>
              </a:spcBef>
              <a:spcAft>
                <a:spcPts val="0"/>
              </a:spcAft>
              <a:buFont typeface="Wingdings" pitchFamily="2" charset="2"/>
              <a:buChar char="§"/>
              <a:defRPr/>
            </a:pPr>
            <a:r>
              <a:rPr lang="en-US" sz="1000" dirty="0">
                <a:solidFill>
                  <a:srgbClr val="001933"/>
                </a:solidFill>
              </a:rPr>
              <a:t> Advisory Opinions and </a:t>
            </a:r>
            <a:r>
              <a:rPr lang="en-US" sz="1000" dirty="0" err="1">
                <a:solidFill>
                  <a:srgbClr val="001933"/>
                </a:solidFill>
              </a:rPr>
              <a:t>DAEOgrams</a:t>
            </a:r>
            <a:endParaRPr lang="en-US" sz="1000" dirty="0">
              <a:solidFill>
                <a:srgbClr val="001933"/>
              </a:solidFill>
            </a:endParaRPr>
          </a:p>
          <a:p>
            <a:pPr lvl="2" fontAlgn="auto">
              <a:spcBef>
                <a:spcPts val="0"/>
              </a:spcBef>
              <a:spcAft>
                <a:spcPts val="0"/>
              </a:spcAft>
              <a:buFont typeface="Wingdings" pitchFamily="2" charset="2"/>
              <a:buChar char="§"/>
              <a:defRPr/>
            </a:pPr>
            <a:r>
              <a:rPr lang="en-US" sz="1000" dirty="0">
                <a:solidFill>
                  <a:srgbClr val="001933"/>
                </a:solidFill>
              </a:rPr>
              <a:t> Preambles to proposed and final rules can be very helpful -- preambles are </a:t>
            </a:r>
            <a:r>
              <a:rPr lang="en-US" sz="1000" dirty="0"/>
              <a:t>the introductory parts of statutes, etc. that state the reasons and intent of the statutes AND address comments received on proposed rules to explain why the suggestions were or were not implemented</a:t>
            </a:r>
            <a:endParaRPr lang="en-US" sz="1000" dirty="0">
              <a:solidFill>
                <a:srgbClr val="001933"/>
              </a:solidFill>
            </a:endParaRPr>
          </a:p>
          <a:p>
            <a:pPr lvl="1" fontAlgn="auto">
              <a:spcBef>
                <a:spcPts val="0"/>
              </a:spcBef>
              <a:spcAft>
                <a:spcPts val="0"/>
              </a:spcAft>
              <a:buFont typeface="Arial" pitchFamily="34" charset="0"/>
              <a:buChar char="•"/>
              <a:defRPr/>
            </a:pPr>
            <a:endParaRPr lang="en-US" sz="1000" dirty="0">
              <a:solidFill>
                <a:srgbClr val="001933"/>
              </a:solidFill>
            </a:endParaRPr>
          </a:p>
          <a:p>
            <a:pPr lvl="1" fontAlgn="auto">
              <a:spcBef>
                <a:spcPts val="0"/>
              </a:spcBef>
              <a:spcAft>
                <a:spcPts val="0"/>
              </a:spcAft>
              <a:buFont typeface="Arial" pitchFamily="34" charset="0"/>
              <a:buChar char="•"/>
              <a:defRPr/>
            </a:pPr>
            <a:r>
              <a:rPr lang="en-US" sz="1000" dirty="0"/>
              <a:t> Only once you have all the facts (information) from the employee do you conduct your analysis</a:t>
            </a:r>
          </a:p>
          <a:p>
            <a:pPr lvl="1" fontAlgn="auto">
              <a:spcBef>
                <a:spcPts val="0"/>
              </a:spcBef>
              <a:spcAft>
                <a:spcPts val="0"/>
              </a:spcAft>
              <a:buFont typeface="Arial" pitchFamily="34" charset="0"/>
              <a:buChar char="•"/>
              <a:defRPr/>
            </a:pPr>
            <a:endParaRPr lang="en-US" sz="1000" dirty="0"/>
          </a:p>
          <a:p>
            <a:pPr lvl="1" fontAlgn="auto">
              <a:spcBef>
                <a:spcPts val="0"/>
              </a:spcBef>
              <a:spcAft>
                <a:spcPts val="0"/>
              </a:spcAft>
              <a:buFont typeface="Arial" pitchFamily="34" charset="0"/>
              <a:buChar char="•"/>
              <a:defRPr/>
            </a:pPr>
            <a:r>
              <a:rPr lang="en-US" sz="1000" dirty="0"/>
              <a:t> BUT always check to see if the question has been answered by your office/agency before (no need to re-create the wheel and you also want to make sure you are giving consistent advice)</a:t>
            </a:r>
          </a:p>
          <a:p>
            <a:pPr fontAlgn="auto">
              <a:spcBef>
                <a:spcPts val="0"/>
              </a:spcBef>
              <a:spcAft>
                <a:spcPts val="0"/>
              </a:spcAft>
              <a:buFont typeface="Wingdings" pitchFamily="2" charset="2"/>
              <a:buChar char="v"/>
              <a:defRPr/>
            </a:pPr>
            <a:endParaRPr lang="en-US" sz="1000" dirty="0">
              <a:solidFill>
                <a:srgbClr val="001933"/>
              </a:solidFill>
            </a:endParaRPr>
          </a:p>
          <a:p>
            <a:pPr fontAlgn="auto">
              <a:spcBef>
                <a:spcPts val="0"/>
              </a:spcBef>
              <a:spcAft>
                <a:spcPts val="0"/>
              </a:spcAft>
              <a:buFont typeface="Wingdings" pitchFamily="2" charset="2"/>
              <a:buChar char="v"/>
              <a:defRPr/>
            </a:pPr>
            <a:r>
              <a:rPr lang="en-US" sz="1000" dirty="0">
                <a:solidFill>
                  <a:srgbClr val="001933"/>
                </a:solidFill>
              </a:rPr>
              <a:t> Communicate your advice and counsel to employee in a way the employee can understand</a:t>
            </a:r>
          </a:p>
          <a:p>
            <a:pPr lvl="1" fontAlgn="auto">
              <a:spcBef>
                <a:spcPts val="0"/>
              </a:spcBef>
              <a:spcAft>
                <a:spcPts val="0"/>
              </a:spcAft>
              <a:defRPr/>
            </a:pPr>
            <a:r>
              <a:rPr lang="en-US" sz="1000" dirty="0">
                <a:solidFill>
                  <a:srgbClr val="001933"/>
                </a:solidFill>
              </a:rPr>
              <a:t> </a:t>
            </a:r>
          </a:p>
          <a:p>
            <a:pPr lvl="1" fontAlgn="auto">
              <a:spcBef>
                <a:spcPts val="0"/>
              </a:spcBef>
              <a:spcAft>
                <a:spcPts val="0"/>
              </a:spcAft>
              <a:buFont typeface="Arial" pitchFamily="34" charset="0"/>
              <a:buChar char="•"/>
              <a:defRPr/>
            </a:pPr>
            <a:r>
              <a:rPr lang="en-US" sz="1000" dirty="0"/>
              <a:t> Before you do so, make sure you are authorized to actually give the advice to the employee… Some agencies or offices limit who can give advice based on the position of the employee asking the question or based on the subject matter or type of issue presented</a:t>
            </a:r>
          </a:p>
          <a:p>
            <a:pPr lvl="1" fontAlgn="auto">
              <a:spcBef>
                <a:spcPts val="0"/>
              </a:spcBef>
              <a:spcAft>
                <a:spcPts val="0"/>
              </a:spcAft>
              <a:buFont typeface="Arial" pitchFamily="34" charset="0"/>
              <a:buChar char="•"/>
              <a:defRPr/>
            </a:pPr>
            <a:endParaRPr lang="en-US" sz="1000" dirty="0"/>
          </a:p>
          <a:p>
            <a:pPr lvl="1" fontAlgn="auto">
              <a:spcBef>
                <a:spcPts val="0"/>
              </a:spcBef>
              <a:spcAft>
                <a:spcPts val="0"/>
              </a:spcAft>
              <a:buFont typeface="Arial" pitchFamily="34" charset="0"/>
              <a:buChar char="•"/>
              <a:defRPr/>
            </a:pPr>
            <a:r>
              <a:rPr lang="en-US" sz="1000" dirty="0"/>
              <a:t> Additionally, if oral advice, we strongly encourage you to memorialize or document your advice in some manner (will discuss this in more detail later)</a:t>
            </a:r>
          </a:p>
          <a:p>
            <a:pPr fontAlgn="auto">
              <a:spcBef>
                <a:spcPts val="0"/>
              </a:spcBef>
              <a:spcAft>
                <a:spcPts val="0"/>
              </a:spcAft>
              <a:buFont typeface="Wingdings" pitchFamily="2" charset="2"/>
              <a:buChar char="v"/>
              <a:defRPr/>
            </a:pPr>
            <a:endParaRPr lang="en-US" sz="1000" dirty="0"/>
          </a:p>
          <a:p>
            <a:pPr fontAlgn="auto">
              <a:spcBef>
                <a:spcPts val="0"/>
              </a:spcBef>
              <a:spcAft>
                <a:spcPts val="0"/>
              </a:spcAft>
              <a:buFont typeface="Wingdings" pitchFamily="2" charset="2"/>
              <a:buChar char="v"/>
              <a:defRPr/>
            </a:pPr>
            <a:r>
              <a:rPr lang="en-US" sz="1000" dirty="0"/>
              <a:t> </a:t>
            </a:r>
            <a:r>
              <a:rPr lang="en-US" sz="1000" b="1" dirty="0"/>
              <a:t>You will likely need to go back to the employee for additional information throughout this process and that is okay</a:t>
            </a:r>
          </a:p>
          <a:p>
            <a:pPr lvl="1" fontAlgn="auto">
              <a:spcBef>
                <a:spcPts val="0"/>
              </a:spcBef>
              <a:spcAft>
                <a:spcPts val="0"/>
              </a:spcAft>
              <a:defRPr/>
            </a:pPr>
            <a:r>
              <a:rPr lang="en-US" sz="1000" dirty="0"/>
              <a:t> </a:t>
            </a:r>
          </a:p>
          <a:p>
            <a:pPr lvl="1" fontAlgn="auto">
              <a:spcBef>
                <a:spcPts val="0"/>
              </a:spcBef>
              <a:spcAft>
                <a:spcPts val="0"/>
              </a:spcAft>
              <a:buFont typeface="Arial" pitchFamily="34" charset="0"/>
              <a:buChar char="•"/>
              <a:defRPr/>
            </a:pPr>
            <a:r>
              <a:rPr lang="en-US" sz="1000" dirty="0"/>
              <a:t> Imperative that you have all the facts because one additional or slightly different fact may change the analysis and, thus, change your advice</a:t>
            </a:r>
          </a:p>
          <a:p>
            <a:pPr fontAlgn="auto">
              <a:spcBef>
                <a:spcPts val="0"/>
              </a:spcBef>
              <a:spcAft>
                <a:spcPts val="0"/>
              </a:spcAft>
              <a:defRPr/>
            </a:pPr>
            <a:endParaRPr lang="en-US" sz="1000" dirty="0"/>
          </a:p>
          <a:p>
            <a:pPr fontAlgn="auto">
              <a:spcBef>
                <a:spcPts val="0"/>
              </a:spcBef>
              <a:spcAft>
                <a:spcPts val="0"/>
              </a:spcAft>
              <a:buFont typeface="Wingdings" pitchFamily="2" charset="2"/>
              <a:buChar char="v"/>
              <a:defRPr/>
            </a:pPr>
            <a:r>
              <a:rPr lang="en-US" sz="1000" dirty="0"/>
              <a:t> We’re going to learn how to use the advice and counsel process through some gift scenarios…</a:t>
            </a:r>
          </a:p>
          <a:p>
            <a:pPr fontAlgn="auto">
              <a:spcBef>
                <a:spcPts val="0"/>
              </a:spcBef>
              <a:spcAft>
                <a:spcPts val="0"/>
              </a:spcAft>
              <a:buFont typeface="Wingdings" pitchFamily="2" charset="2"/>
              <a:buChar char="v"/>
              <a:defRPr/>
            </a:pPr>
            <a:endParaRPr lang="en-US" sz="1000" dirty="0"/>
          </a:p>
          <a:p>
            <a:pPr fontAlgn="auto">
              <a:spcBef>
                <a:spcPts val="0"/>
              </a:spcBef>
              <a:spcAft>
                <a:spcPts val="0"/>
              </a:spcAft>
              <a:buFont typeface="Wingdings" pitchFamily="2" charset="2"/>
              <a:buChar char="v"/>
              <a:defRPr/>
            </a:pPr>
            <a:r>
              <a:rPr lang="en-US" sz="1000" dirty="0"/>
              <a:t> In order to do that we need to give you that basic understanding of the gift provisions so you are now going to view a short video outlining the substantive provisions for gifts from outside sources.</a:t>
            </a:r>
          </a:p>
        </p:txBody>
      </p:sp>
      <p:sp>
        <p:nvSpPr>
          <p:cNvPr id="31746" name="Slide Image Placeholder 6"/>
          <p:cNvSpPr>
            <a:spLocks noGrp="1" noRot="1" noChangeAspect="1"/>
          </p:cNvSpPr>
          <p:nvPr>
            <p:ph type="sldImg"/>
          </p:nvPr>
        </p:nvSpPr>
        <p:spPr bwMode="auto">
          <a:xfrm>
            <a:off x="1889125" y="79375"/>
            <a:ext cx="3997325" cy="2998788"/>
          </a:xfrm>
          <a:noFill/>
          <a:ln>
            <a:solidFill>
              <a:srgbClr val="000000"/>
            </a:solidFill>
            <a:miter lim="800000"/>
            <a:headEnd/>
            <a:tailEnd/>
          </a:ln>
        </p:spPr>
      </p:sp>
      <p:sp>
        <p:nvSpPr>
          <p:cNvPr id="31747" name="Slide Number Placeholder 5"/>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D643B36-9E5E-430F-B7BE-1D71DDA7E407}" type="slidenum">
              <a:rPr lang="en-US"/>
              <a:pPr fontAlgn="base">
                <a:spcBef>
                  <a:spcPct val="0"/>
                </a:spcBef>
                <a:spcAft>
                  <a:spcPct val="0"/>
                </a:spcAft>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bwMode="auto">
          <a:xfrm>
            <a:off x="1889125" y="720725"/>
            <a:ext cx="3997325" cy="2998788"/>
          </a:xfrm>
          <a:noFill/>
          <a:ln>
            <a:solidFill>
              <a:srgbClr val="000000"/>
            </a:solidFill>
            <a:miter lim="800000"/>
            <a:headEnd/>
            <a:tailEnd/>
          </a:ln>
        </p:spPr>
      </p:sp>
      <p:sp>
        <p:nvSpPr>
          <p:cNvPr id="274434" name="Notes Placeholder 2"/>
          <p:cNvSpPr>
            <a:spLocks noGrp="1"/>
          </p:cNvSpPr>
          <p:nvPr>
            <p:ph type="body" idx="1"/>
          </p:nvPr>
        </p:nvSpPr>
        <p:spPr>
          <a:ln/>
        </p:spPr>
        <p:txBody>
          <a:bodyPr/>
          <a:lstStyle/>
          <a:p>
            <a:pPr defTabSz="958099" fontAlgn="auto">
              <a:spcBef>
                <a:spcPts val="0"/>
              </a:spcBef>
              <a:spcAft>
                <a:spcPts val="0"/>
              </a:spcAft>
              <a:defRPr/>
            </a:pPr>
            <a:r>
              <a:rPr lang="en-US" dirty="0" smtClean="0">
                <a:latin typeface="Corbel" pitchFamily="34" charset="0"/>
              </a:rPr>
              <a:t>As we discussed earlier, gifts is a subject area that has its own </a:t>
            </a:r>
            <a:r>
              <a:rPr lang="en-US" dirty="0" smtClean="0">
                <a:latin typeface="Corbel" pitchFamily="34" charset="0"/>
                <a:sym typeface="Wingdings" pitchFamily="2" charset="2"/>
              </a:rPr>
              <a:t>“micro-process” for analyzing gift questions</a:t>
            </a:r>
          </a:p>
          <a:p>
            <a:pPr fontAlgn="auto">
              <a:spcBef>
                <a:spcPts val="0"/>
              </a:spcBef>
              <a:spcAft>
                <a:spcPts val="0"/>
              </a:spcAft>
              <a:defRPr/>
            </a:pPr>
            <a:r>
              <a:rPr lang="en-US" dirty="0" smtClean="0">
                <a:latin typeface="Corbel" pitchFamily="34" charset="0"/>
              </a:rPr>
              <a:t> </a:t>
            </a:r>
          </a:p>
          <a:p>
            <a:pPr fontAlgn="auto">
              <a:spcBef>
                <a:spcPts val="0"/>
              </a:spcBef>
              <a:spcAft>
                <a:spcPts val="0"/>
              </a:spcAft>
              <a:buFont typeface="Wingdings" pitchFamily="2" charset="2"/>
              <a:buChar char="v"/>
              <a:defRPr/>
            </a:pPr>
            <a:r>
              <a:rPr lang="en-US" dirty="0" smtClean="0">
                <a:latin typeface="Corbel" pitchFamily="34" charset="0"/>
              </a:rPr>
              <a:t> Is it a gift?  Look at the definition of a gift AND the exclusions</a:t>
            </a:r>
          </a:p>
          <a:p>
            <a:pPr fontAlgn="auto">
              <a:spcBef>
                <a:spcPts val="0"/>
              </a:spcBef>
              <a:spcAft>
                <a:spcPts val="0"/>
              </a:spcAft>
              <a:defRPr/>
            </a:pPr>
            <a:endParaRPr lang="en-US" dirty="0" smtClean="0">
              <a:latin typeface="Corbel" pitchFamily="34" charset="0"/>
            </a:endParaRPr>
          </a:p>
          <a:p>
            <a:pPr fontAlgn="auto">
              <a:spcBef>
                <a:spcPts val="0"/>
              </a:spcBef>
              <a:spcAft>
                <a:spcPts val="0"/>
              </a:spcAft>
              <a:buFont typeface="Wingdings" pitchFamily="2" charset="2"/>
              <a:buChar char="v"/>
              <a:defRPr/>
            </a:pPr>
            <a:r>
              <a:rPr lang="en-US" dirty="0" smtClean="0">
                <a:latin typeface="Corbel" pitchFamily="34" charset="0"/>
              </a:rPr>
              <a:t> Is it prohibited?  Remember prohibited source or official position</a:t>
            </a:r>
          </a:p>
          <a:p>
            <a:pPr fontAlgn="auto">
              <a:spcBef>
                <a:spcPts val="0"/>
              </a:spcBef>
              <a:spcAft>
                <a:spcPts val="0"/>
              </a:spcAft>
              <a:buFont typeface="Wingdings" pitchFamily="2" charset="2"/>
              <a:buChar char="v"/>
              <a:defRPr/>
            </a:pPr>
            <a:endParaRPr lang="en-US" dirty="0" smtClean="0">
              <a:latin typeface="Corbel" pitchFamily="34" charset="0"/>
            </a:endParaRPr>
          </a:p>
          <a:p>
            <a:pPr fontAlgn="auto">
              <a:spcBef>
                <a:spcPts val="0"/>
              </a:spcBef>
              <a:spcAft>
                <a:spcPts val="0"/>
              </a:spcAft>
              <a:buFont typeface="Wingdings" pitchFamily="2" charset="2"/>
              <a:buChar char="v"/>
              <a:defRPr/>
            </a:pPr>
            <a:r>
              <a:rPr lang="en-US" dirty="0" smtClean="0">
                <a:latin typeface="Corbel" pitchFamily="34" charset="0"/>
              </a:rPr>
              <a:t> Is there an exception?  If yes to the first 2 questions then there must be an exception or the employee cannot accept the gift</a:t>
            </a:r>
          </a:p>
          <a:p>
            <a:pPr fontAlgn="auto">
              <a:spcBef>
                <a:spcPts val="0"/>
              </a:spcBef>
              <a:spcAft>
                <a:spcPts val="0"/>
              </a:spcAft>
              <a:defRPr/>
            </a:pPr>
            <a:endParaRPr lang="en-US" dirty="0" smtClean="0">
              <a:latin typeface="Corbel" pitchFamily="34" charset="0"/>
            </a:endParaRPr>
          </a:p>
          <a:p>
            <a:pPr fontAlgn="auto">
              <a:spcBef>
                <a:spcPts val="0"/>
              </a:spcBef>
              <a:spcAft>
                <a:spcPts val="0"/>
              </a:spcAft>
              <a:buFont typeface="Wingdings" pitchFamily="2" charset="2"/>
              <a:buChar char="v"/>
              <a:defRPr/>
            </a:pPr>
            <a:r>
              <a:rPr lang="en-US" dirty="0" smtClean="0">
                <a:latin typeface="Corbel" pitchFamily="34" charset="0"/>
              </a:rPr>
              <a:t> This is the analysis you will apply to gift questions, but this is just one part of the overall advice and counsel process </a:t>
            </a:r>
          </a:p>
          <a:p>
            <a:pPr fontAlgn="auto">
              <a:spcBef>
                <a:spcPts val="0"/>
              </a:spcBef>
              <a:spcAft>
                <a:spcPts val="0"/>
              </a:spcAft>
              <a:buFont typeface="Wingdings" pitchFamily="2" charset="2"/>
              <a:buChar char="v"/>
              <a:defRPr/>
            </a:pPr>
            <a:endParaRPr lang="en-US" dirty="0" smtClean="0">
              <a:latin typeface="Corbel" pitchFamily="34" charset="0"/>
            </a:endParaRPr>
          </a:p>
          <a:p>
            <a:pPr fontAlgn="auto">
              <a:spcBef>
                <a:spcPts val="0"/>
              </a:spcBef>
              <a:spcAft>
                <a:spcPts val="0"/>
              </a:spcAft>
              <a:buFont typeface="Wingdings" pitchFamily="2" charset="2"/>
              <a:buChar char="v"/>
              <a:defRPr/>
            </a:pPr>
            <a:r>
              <a:rPr lang="en-US" dirty="0" smtClean="0">
                <a:latin typeface="Corbel" pitchFamily="34" charset="0"/>
              </a:rPr>
              <a:t> Open your toolkit to Section G and pull out the Advice and Counsel Worksheets…</a:t>
            </a:r>
          </a:p>
          <a:p>
            <a:pPr fontAlgn="auto">
              <a:spcBef>
                <a:spcPts val="0"/>
              </a:spcBef>
              <a:spcAft>
                <a:spcPts val="0"/>
              </a:spcAft>
              <a:buFont typeface="Wingdings" pitchFamily="2" charset="2"/>
              <a:buChar char="v"/>
              <a:defRPr/>
            </a:pPr>
            <a:endParaRPr lang="en-US" dirty="0" smtClean="0">
              <a:latin typeface="Corbel" pitchFamily="34" charset="0"/>
            </a:endParaRPr>
          </a:p>
          <a:p>
            <a:pPr lvl="1" fontAlgn="auto">
              <a:spcBef>
                <a:spcPts val="0"/>
              </a:spcBef>
              <a:spcAft>
                <a:spcPts val="0"/>
              </a:spcAft>
              <a:buFont typeface="Arial" pitchFamily="34" charset="0"/>
              <a:buChar char="•"/>
              <a:defRPr/>
            </a:pPr>
            <a:r>
              <a:rPr lang="en-US" dirty="0" smtClean="0">
                <a:latin typeface="Corbel" pitchFamily="34" charset="0"/>
              </a:rPr>
              <a:t> This is a tool you can choose to keep or not when you go back to your office, but we want you to use it for this mornings scenarios</a:t>
            </a:r>
          </a:p>
          <a:p>
            <a:pPr marL="357624" indent="-357624" fontAlgn="auto">
              <a:lnSpc>
                <a:spcPct val="90000"/>
              </a:lnSpc>
              <a:spcBef>
                <a:spcPts val="0"/>
              </a:spcBef>
              <a:spcAft>
                <a:spcPts val="0"/>
              </a:spcAft>
              <a:defRPr/>
            </a:pPr>
            <a:endParaRPr lang="en-US" dirty="0" smtClean="0">
              <a:latin typeface="Corbel" pitchFamily="34" charset="0"/>
            </a:endParaRPr>
          </a:p>
        </p:txBody>
      </p:sp>
      <p:sp>
        <p:nvSpPr>
          <p:cNvPr id="44035" name="Slide Number Placeholder 5"/>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AF05287-78D5-4928-94D1-0983714EEEDC}"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buFont typeface="Wingdings" pitchFamily="2" charset="2"/>
              <a:buChar char="v"/>
            </a:pPr>
            <a:r>
              <a:rPr lang="en-US" smtClean="0">
                <a:latin typeface="Corbel" pitchFamily="34" charset="0"/>
              </a:rPr>
              <a:t> Also in Section G is a one-page reference sheet that lists the general advice and counsel process and the gift analysis micro-process, as well as the gift exclusions and exceptions</a:t>
            </a:r>
          </a:p>
          <a:p>
            <a:pPr>
              <a:spcBef>
                <a:spcPct val="0"/>
              </a:spcBef>
              <a:buFont typeface="Wingdings" pitchFamily="2" charset="2"/>
              <a:buChar char="v"/>
            </a:pPr>
            <a:endParaRPr lang="en-US" smtClean="0">
              <a:latin typeface="Corbel" pitchFamily="34" charset="0"/>
            </a:endParaRPr>
          </a:p>
          <a:p>
            <a:pPr>
              <a:spcBef>
                <a:spcPct val="0"/>
              </a:spcBef>
              <a:buFont typeface="Wingdings" pitchFamily="2" charset="2"/>
              <a:buChar char="v"/>
            </a:pPr>
            <a:r>
              <a:rPr lang="en-US" smtClean="0">
                <a:latin typeface="Corbel" pitchFamily="34" charset="0"/>
              </a:rPr>
              <a:t> Go ahead and pull this out as well</a:t>
            </a:r>
          </a:p>
          <a:p>
            <a:pPr>
              <a:spcBef>
                <a:spcPct val="0"/>
              </a:spcBef>
              <a:buFont typeface="Wingdings" pitchFamily="2" charset="2"/>
              <a:buChar char="v"/>
            </a:pPr>
            <a:endParaRPr lang="en-US" smtClean="0">
              <a:latin typeface="Corbel" pitchFamily="34" charset="0"/>
            </a:endParaRPr>
          </a:p>
        </p:txBody>
      </p:sp>
      <p:sp>
        <p:nvSpPr>
          <p:cNvPr id="46082" name="Slide Image Placeholder 6"/>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46083" name="Slide Number Placeholder 5"/>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E8EBACC-A49D-41D2-BF7E-920B80048413}" type="slidenum">
              <a:rPr lang="en-US"/>
              <a:pPr fontAlgn="base">
                <a:spcBef>
                  <a:spcPct val="0"/>
                </a:spcBef>
                <a:spcAft>
                  <a:spcPct val="0"/>
                </a:spcAft>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7</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9</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ln/>
        </p:spPr>
        <p:txBody>
          <a:bodyPr>
            <a:normAutofit fontScale="92500" lnSpcReduction="10000"/>
          </a:bodyPr>
          <a:lstStyle/>
          <a:p>
            <a:pPr fontAlgn="auto">
              <a:lnSpc>
                <a:spcPct val="90000"/>
              </a:lnSpc>
              <a:spcBef>
                <a:spcPts val="0"/>
              </a:spcBef>
              <a:spcAft>
                <a:spcPts val="0"/>
              </a:spcAft>
              <a:defRPr/>
            </a:pPr>
            <a:r>
              <a:rPr lang="en-US" dirty="0" smtClean="0">
                <a:latin typeface="Corbel" pitchFamily="34" charset="0"/>
              </a:rPr>
              <a:t>Estimated Time:</a:t>
            </a:r>
          </a:p>
          <a:p>
            <a:pPr fontAlgn="auto">
              <a:lnSpc>
                <a:spcPct val="90000"/>
              </a:lnSpc>
              <a:spcBef>
                <a:spcPts val="0"/>
              </a:spcBef>
              <a:spcAft>
                <a:spcPts val="0"/>
              </a:spcAft>
              <a:defRPr/>
            </a:pPr>
            <a:r>
              <a:rPr lang="en-US" dirty="0" smtClean="0">
                <a:latin typeface="Corbel" pitchFamily="34" charset="0"/>
              </a:rPr>
              <a:t>8:30-9:00 	Intro to slide 116 (start of scenarios)</a:t>
            </a:r>
          </a:p>
          <a:p>
            <a:pPr fontAlgn="auto">
              <a:lnSpc>
                <a:spcPct val="90000"/>
              </a:lnSpc>
              <a:spcBef>
                <a:spcPts val="0"/>
              </a:spcBef>
              <a:spcAft>
                <a:spcPts val="0"/>
              </a:spcAft>
              <a:defRPr/>
            </a:pPr>
            <a:r>
              <a:rPr lang="en-US" dirty="0" smtClean="0">
                <a:latin typeface="Corbel" pitchFamily="34" charset="0"/>
              </a:rPr>
              <a:t>9:00-9:50	Scenarios 1-4</a:t>
            </a:r>
          </a:p>
          <a:p>
            <a:pPr fontAlgn="auto">
              <a:lnSpc>
                <a:spcPct val="90000"/>
              </a:lnSpc>
              <a:spcBef>
                <a:spcPts val="0"/>
              </a:spcBef>
              <a:spcAft>
                <a:spcPts val="0"/>
              </a:spcAft>
              <a:defRPr/>
            </a:pPr>
            <a:r>
              <a:rPr lang="en-US" dirty="0" smtClean="0">
                <a:latin typeface="Corbel" pitchFamily="34" charset="0"/>
              </a:rPr>
              <a:t>9:50-9:55	Debrief Scenario #4</a:t>
            </a:r>
          </a:p>
          <a:p>
            <a:pPr fontAlgn="auto">
              <a:lnSpc>
                <a:spcPct val="90000"/>
              </a:lnSpc>
              <a:spcBef>
                <a:spcPts val="0"/>
              </a:spcBef>
              <a:spcAft>
                <a:spcPts val="0"/>
              </a:spcAft>
              <a:defRPr/>
            </a:pPr>
            <a:r>
              <a:rPr lang="en-US" dirty="0" smtClean="0">
                <a:latin typeface="Corbel" pitchFamily="34" charset="0"/>
              </a:rPr>
              <a:t>9:55-10:15 	Intro to Communicating into Small Group Discussions</a:t>
            </a:r>
          </a:p>
          <a:p>
            <a:pPr fontAlgn="auto">
              <a:lnSpc>
                <a:spcPct val="90000"/>
              </a:lnSpc>
              <a:spcBef>
                <a:spcPts val="0"/>
              </a:spcBef>
              <a:spcAft>
                <a:spcPts val="0"/>
              </a:spcAft>
              <a:defRPr/>
            </a:pPr>
            <a:r>
              <a:rPr lang="en-US" dirty="0" smtClean="0">
                <a:latin typeface="Corbel" pitchFamily="34" charset="0"/>
              </a:rPr>
              <a:t>10:15-10:30 	Debrief Communicating in Large Group</a:t>
            </a:r>
          </a:p>
          <a:p>
            <a:pPr fontAlgn="auto">
              <a:lnSpc>
                <a:spcPct val="90000"/>
              </a:lnSpc>
              <a:spcBef>
                <a:spcPts val="0"/>
              </a:spcBef>
              <a:spcAft>
                <a:spcPts val="0"/>
              </a:spcAft>
              <a:defRPr/>
            </a:pPr>
            <a:r>
              <a:rPr lang="en-US" dirty="0" smtClean="0">
                <a:latin typeface="Corbel" pitchFamily="34" charset="0"/>
              </a:rPr>
              <a:t>10:30-10:45	BREAK</a:t>
            </a:r>
          </a:p>
          <a:p>
            <a:pPr fontAlgn="auto">
              <a:lnSpc>
                <a:spcPct val="90000"/>
              </a:lnSpc>
              <a:spcBef>
                <a:spcPts val="0"/>
              </a:spcBef>
              <a:spcAft>
                <a:spcPts val="0"/>
              </a:spcAft>
              <a:defRPr/>
            </a:pPr>
            <a:r>
              <a:rPr lang="en-US" dirty="0" smtClean="0">
                <a:latin typeface="Corbel" pitchFamily="34" charset="0"/>
              </a:rPr>
              <a:t>10:45-11:45 	Final Scenario (#5 – Oral Advice and Counsel Exercise)</a:t>
            </a:r>
          </a:p>
          <a:p>
            <a:pPr fontAlgn="auto">
              <a:lnSpc>
                <a:spcPct val="90000"/>
              </a:lnSpc>
              <a:spcBef>
                <a:spcPts val="0"/>
              </a:spcBef>
              <a:spcAft>
                <a:spcPts val="0"/>
              </a:spcAft>
              <a:defRPr/>
            </a:pPr>
            <a:r>
              <a:rPr lang="en-US" dirty="0" smtClean="0">
                <a:latin typeface="Corbel" pitchFamily="34" charset="0"/>
              </a:rPr>
              <a:t>11:45-12:15	Assessment</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defRPr/>
            </a:pPr>
            <a:r>
              <a:rPr lang="en-US" b="1" u="sng" dirty="0" smtClean="0">
                <a:latin typeface="Corbel" pitchFamily="34" charset="0"/>
              </a:rPr>
              <a:t>INSTRUCTOR NOTES</a:t>
            </a:r>
          </a:p>
          <a:p>
            <a:pPr fontAlgn="auto">
              <a:lnSpc>
                <a:spcPct val="90000"/>
              </a:lnSpc>
              <a:spcBef>
                <a:spcPts val="0"/>
              </a:spcBef>
              <a:spcAft>
                <a:spcPts val="0"/>
              </a:spcAft>
              <a:defRPr/>
            </a:pPr>
            <a:endParaRPr lang="en-US" dirty="0" smtClean="0">
              <a:latin typeface="Corbel" pitchFamily="34" charset="0"/>
            </a:endParaRPr>
          </a:p>
          <a:p>
            <a:pPr fontAlgn="auto">
              <a:lnSpc>
                <a:spcPct val="90000"/>
              </a:lnSpc>
              <a:spcBef>
                <a:spcPts val="0"/>
              </a:spcBef>
              <a:spcAft>
                <a:spcPts val="0"/>
              </a:spcAft>
              <a:buFont typeface="Wingdings" pitchFamily="2" charset="2"/>
              <a:buChar char="v"/>
              <a:defRPr/>
            </a:pPr>
            <a:r>
              <a:rPr lang="en-US" dirty="0" smtClean="0">
                <a:latin typeface="Corbel" pitchFamily="34" charset="0"/>
              </a:rPr>
              <a:t> Welcome to the rest of the day in the life of an ethics counselor</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An admin note before we get started… We will be working for two hours this morning  before our first break so if you need to use the restroom, get a drink, etc. – please feel free to leave the room to do so</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spent yesterday learning about Financial Disclosure and were introduced to some of the issues that you will see every day as an ethics official…</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We are going to spend the next three hours discussing advice and counsel – in other words, how you resolve those issues you are presented with, from issue spotting and analyzing to communicating with the employee</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will also be introduced to gifts from outside sources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We are using gifts to walk you through the advice and counsel process because gift questions will likely be one of your most frequently asked questions (so it is a highly relevant topic) and it is one of the easier substantive areas to use to demonstrate the advice and counsel process</a:t>
            </a:r>
          </a:p>
          <a:p>
            <a:pPr fontAlgn="auto">
              <a:lnSpc>
                <a:spcPct val="90000"/>
              </a:lnSpc>
              <a:spcBef>
                <a:spcPts val="0"/>
              </a:spcBef>
              <a:spcAft>
                <a:spcPts val="0"/>
              </a:spcAft>
              <a:buFont typeface="Wingdings" pitchFamily="2" charset="2"/>
              <a:buChar char="v"/>
              <a:defRPr/>
            </a:pPr>
            <a:r>
              <a:rPr lang="en-US" dirty="0" smtClean="0">
                <a:latin typeface="Corbel" pitchFamily="34" charset="0"/>
              </a:rPr>
              <a:t> You might be wondering what is so important about advice and counsel that we are spending an entire morning on this topic</a:t>
            </a:r>
            <a:endParaRPr lang="en-US" dirty="0" smtClean="0"/>
          </a:p>
          <a:p>
            <a:pPr fontAlgn="auto">
              <a:spcBef>
                <a:spcPts val="0"/>
              </a:spcBef>
              <a:spcAft>
                <a:spcPts val="0"/>
              </a:spcAft>
              <a:defRPr/>
            </a:pPr>
            <a:endParaRPr lang="en-US" dirty="0" smtClean="0"/>
          </a:p>
        </p:txBody>
      </p:sp>
      <p:sp>
        <p:nvSpPr>
          <p:cNvPr id="15362" name="Slide Image Placeholder 4"/>
          <p:cNvSpPr>
            <a:spLocks noGrp="1" noRot="1" noChangeAspect="1"/>
          </p:cNvSpPr>
          <p:nvPr>
            <p:ph type="sldImg"/>
          </p:nvPr>
        </p:nvSpPr>
        <p:spPr bwMode="auto">
          <a:xfrm>
            <a:off x="1889125" y="720725"/>
            <a:ext cx="3997325" cy="2998788"/>
          </a:xfrm>
          <a:noFill/>
          <a:ln>
            <a:solidFill>
              <a:srgbClr val="000000"/>
            </a:solidFill>
            <a:miter lim="800000"/>
            <a:headEnd/>
            <a:tailEnd/>
          </a:ln>
        </p:spPr>
      </p:sp>
      <p:sp>
        <p:nvSpPr>
          <p:cNvPr id="15363"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7FAF-C64A-4502-9F07-C443175C375D}" type="slidenum">
              <a:rPr lang="en-US">
                <a:cs typeface="Arial" charset="0"/>
              </a:rPr>
              <a:pPr fontAlgn="base">
                <a:spcBef>
                  <a:spcPct val="0"/>
                </a:spcBef>
                <a:spcAft>
                  <a:spcPct val="0"/>
                </a:spcAft>
              </a:pPr>
              <a:t>10</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D292C01-7CE8-4720-ACE3-6153E066A36B}" type="datetimeFigureOut">
              <a:rPr lang="en-US"/>
              <a:pPr>
                <a:defRPr/>
              </a:pPr>
              <a:t>7/28/2014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3A1E5-8707-4B30-9623-589D31F5DE9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9364ED8-D1E2-4BDC-BDD4-F926FE90EDBF}" type="datetimeFigureOut">
              <a:rPr lang="en-US"/>
              <a:pPr>
                <a:defRPr/>
              </a:pPr>
              <a:t>7/28/2014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CAA0569-7DFE-4184-A647-251A657D73D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33B325B-5A2F-4CE6-8D25-AB044632258A}" type="datetimeFigureOut">
              <a:rPr lang="en-US"/>
              <a:pPr>
                <a:defRPr/>
              </a:pPr>
              <a:t>7/28/2014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3E5384-C9EA-4ED8-88EA-94138D2DEBB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343447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1330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85850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2836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8518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45101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53870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605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98F87D-7A6F-49BF-916B-0204B769BF35}" type="datetimeFigureOut">
              <a:rPr lang="en-US"/>
              <a:pPr>
                <a:defRPr/>
              </a:pPr>
              <a:t>7/28/2014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12034F-3B4B-4E3F-BBF7-FEE3FCAA5D3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118910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45423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C9B6A0-4BC6-46FC-8611-83FAC438F2AB}" type="datetimeFigureOut">
              <a:rPr lang="en-US" smtClean="0">
                <a:solidFill>
                  <a:prstClr val="black">
                    <a:tint val="75000"/>
                  </a:prstClr>
                </a:solidFill>
              </a:rPr>
              <a:pPr/>
              <a:t>7/28/2014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29789E-2B3B-4AAB-A95E-EC742FA50CE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0697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1695BF2-F41B-4A16-8350-1AF88750A038}" type="datetimeFigureOut">
              <a:rPr lang="en-US"/>
              <a:pPr>
                <a:defRPr/>
              </a:pPr>
              <a:t>7/28/2014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569146F-A03B-4486-B7FD-F52973A1BB5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8AFAA07-0CDD-475E-9C46-9F323CC2F03E}" type="datetimeFigureOut">
              <a:rPr lang="en-US"/>
              <a:pPr>
                <a:defRPr/>
              </a:pPr>
              <a:t>7/28/2014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D32C5DA-4B59-47DB-BEF5-BE5BC92940A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4D5B72B-3FB4-428D-B97C-70FA25CFB7EA}" type="datetimeFigureOut">
              <a:rPr lang="en-US"/>
              <a:pPr>
                <a:defRPr/>
              </a:pPr>
              <a:t>7/28/2014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69DD6E0-4EB5-44F3-9EF1-99DDF82F359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3B0D59C-0665-4922-BE8D-26BD4AFBF9DF}" type="datetimeFigureOut">
              <a:rPr lang="en-US"/>
              <a:pPr>
                <a:defRPr/>
              </a:pPr>
              <a:t>7/28/2014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CF515D8-77E5-43FE-9703-2D3A0118007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71D997F-3AAA-4C00-A3B2-1B4E4D5AD346}" type="datetimeFigureOut">
              <a:rPr lang="en-US"/>
              <a:pPr>
                <a:defRPr/>
              </a:pPr>
              <a:t>7/28/2014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DEB4476-632C-407A-86B4-56DFE314CBA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AFA5F7A-81C6-4814-9F43-905EC76506B9}" type="datetimeFigureOut">
              <a:rPr lang="en-US"/>
              <a:pPr>
                <a:defRPr/>
              </a:pPr>
              <a:t>7/28/2014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3EE9FE0-258B-434B-9B7C-0CCB9C2F0C4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0D0C104-67D6-46D9-888E-BBADF1B549B2}" type="datetimeFigureOut">
              <a:rPr lang="en-US"/>
              <a:pPr>
                <a:defRPr/>
              </a:pPr>
              <a:t>7/28/2014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2D2BBE-8BC4-435C-AE60-8C14D8754FE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64C9D82-9AC5-4801-9B2B-8ABCCE3DC4B4}" type="datetimeFigureOut">
              <a:rPr lang="en-US"/>
              <a:pPr>
                <a:defRPr/>
              </a:pPr>
              <a:t>7/28/2014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8C9CD544-C69F-47BB-AEE8-37F9F104C7D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63C9B6A0-4BC6-46FC-8611-83FAC438F2AB}" type="datetimeFigureOut">
              <a:rPr lang="en-US" smtClean="0">
                <a:solidFill>
                  <a:prstClr val="black">
                    <a:tint val="75000"/>
                  </a:prstClr>
                </a:solidFill>
                <a:latin typeface="Calibri"/>
              </a:rPr>
              <a:pPr fontAlgn="auto">
                <a:spcBef>
                  <a:spcPts val="0"/>
                </a:spcBef>
                <a:spcAft>
                  <a:spcPts val="0"/>
                </a:spcAft>
              </a:pPr>
              <a:t>7/28/2014</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7429789E-2B3B-4AAB-A95E-EC742FA50CEF}"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5130371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531259" y="2209800"/>
            <a:ext cx="8231741" cy="2977072"/>
            <a:chOff x="531259" y="2209800"/>
            <a:chExt cx="8231741" cy="2977072"/>
          </a:xfrm>
        </p:grpSpPr>
        <p:sp>
          <p:nvSpPr>
            <p:cNvPr id="4" name="TextBox 3"/>
            <p:cNvSpPr txBox="1"/>
            <p:nvPr/>
          </p:nvSpPr>
          <p:spPr>
            <a:xfrm>
              <a:off x="531259" y="2209800"/>
              <a:ext cx="8231741" cy="1938992"/>
            </a:xfrm>
            <a:prstGeom prst="rect">
              <a:avLst/>
            </a:prstGeom>
            <a:noFill/>
          </p:spPr>
          <p:txBody>
            <a:bodyPr wrap="none" rtlCol="0">
              <a:spAutoFit/>
            </a:bodyPr>
            <a:lstStyle/>
            <a:p>
              <a:pPr algn="ctr" fontAlgn="auto">
                <a:spcBef>
                  <a:spcPts val="0"/>
                </a:spcBef>
                <a:spcAft>
                  <a:spcPts val="0"/>
                </a:spcAft>
              </a:pPr>
              <a:r>
                <a:rPr lang="en-US" sz="6000" dirty="0" smtClean="0">
                  <a:solidFill>
                    <a:prstClr val="white"/>
                  </a:solidFill>
                  <a:latin typeface="Batang" pitchFamily="18" charset="-127"/>
                  <a:ea typeface="Batang" pitchFamily="18" charset="-127"/>
                </a:rPr>
                <a:t>National Government </a:t>
              </a:r>
            </a:p>
            <a:p>
              <a:pPr algn="ctr" fontAlgn="auto">
                <a:spcBef>
                  <a:spcPts val="0"/>
                </a:spcBef>
                <a:spcAft>
                  <a:spcPts val="0"/>
                </a:spcAft>
              </a:pPr>
              <a:r>
                <a:rPr lang="en-US" sz="6000" dirty="0" smtClean="0">
                  <a:solidFill>
                    <a:prstClr val="white"/>
                  </a:solidFill>
                  <a:latin typeface="Batang" pitchFamily="18" charset="-127"/>
                  <a:ea typeface="Batang" pitchFamily="18" charset="-127"/>
                </a:rPr>
                <a:t>Ethics Summit</a:t>
              </a:r>
              <a:endParaRPr lang="en-US" sz="6000" dirty="0">
                <a:solidFill>
                  <a:prstClr val="white"/>
                </a:solidFill>
                <a:latin typeface="Batang" pitchFamily="18" charset="-127"/>
                <a:ea typeface="Batang" pitchFamily="18" charset="-127"/>
              </a:endParaRPr>
            </a:p>
          </p:txBody>
        </p:sp>
        <p:sp>
          <p:nvSpPr>
            <p:cNvPr id="3" name="TextBox 2"/>
            <p:cNvSpPr txBox="1"/>
            <p:nvPr/>
          </p:nvSpPr>
          <p:spPr>
            <a:xfrm rot="20098911">
              <a:off x="3150717" y="3863433"/>
              <a:ext cx="3114955" cy="1323439"/>
            </a:xfrm>
            <a:prstGeom prst="rect">
              <a:avLst/>
            </a:prstGeom>
            <a:noFill/>
            <a:scene3d>
              <a:camera prst="orthographicFront"/>
              <a:lightRig rig="threePt" dir="t"/>
            </a:scene3d>
            <a:sp3d prstMaterial="dkEdge"/>
          </p:spPr>
          <p:txBody>
            <a:bodyPr wrap="none" rtlCol="0">
              <a:spAutoFit/>
              <a:sp3d extrusionH="57150">
                <a:bevelT w="38100" h="38100"/>
              </a:sp3d>
            </a:bodyPr>
            <a:lstStyle/>
            <a:p>
              <a:pPr fontAlgn="auto">
                <a:spcBef>
                  <a:spcPts val="0"/>
                </a:spcBef>
                <a:spcAft>
                  <a:spcPts val="0"/>
                </a:spcAft>
              </a:pPr>
              <a:r>
                <a:rPr lang="en-US" sz="8000" b="1" dirty="0" smtClean="0">
                  <a:solidFill>
                    <a:srgbClr val="FF0000"/>
                  </a:solidFill>
                  <a:latin typeface="Mistral" pitchFamily="66" charset="0"/>
                </a:rPr>
                <a:t>Virtual  </a:t>
              </a:r>
              <a:endParaRPr lang="en-US" sz="5400" b="1" dirty="0">
                <a:solidFill>
                  <a:srgbClr val="FF0000"/>
                </a:solidFill>
                <a:latin typeface="Mistral" pitchFamily="66" charset="0"/>
              </a:endParaRPr>
            </a:p>
          </p:txBody>
        </p:sp>
        <p:sp>
          <p:nvSpPr>
            <p:cNvPr id="5" name="TextBox 4"/>
            <p:cNvSpPr txBox="1"/>
            <p:nvPr/>
          </p:nvSpPr>
          <p:spPr>
            <a:xfrm rot="20961803">
              <a:off x="4187262" y="3772109"/>
              <a:ext cx="492443" cy="830997"/>
            </a:xfrm>
            <a:prstGeom prst="rect">
              <a:avLst/>
            </a:prstGeom>
            <a:noFill/>
            <a:scene3d>
              <a:camera prst="orthographicFront"/>
              <a:lightRig rig="threePt" dir="t"/>
            </a:scene3d>
            <a:sp3d prstMaterial="dkEdge"/>
          </p:spPr>
          <p:txBody>
            <a:bodyPr wrap="none" rtlCol="0">
              <a:spAutoFit/>
              <a:sp3d extrusionH="57150">
                <a:bevelT w="38100" h="38100"/>
              </a:sp3d>
            </a:bodyPr>
            <a:lstStyle/>
            <a:p>
              <a:pPr fontAlgn="auto">
                <a:spcBef>
                  <a:spcPts val="0"/>
                </a:spcBef>
                <a:spcAft>
                  <a:spcPts val="0"/>
                </a:spcAft>
              </a:pPr>
              <a:r>
                <a:rPr lang="en-US" sz="4800" dirty="0" smtClean="0">
                  <a:solidFill>
                    <a:srgbClr val="FF0000"/>
                  </a:solidFill>
                  <a:latin typeface="Mistral" pitchFamily="66" charset="0"/>
                </a:rPr>
                <a:t>^</a:t>
              </a:r>
              <a:endParaRPr lang="en-US" sz="4800" dirty="0">
                <a:solidFill>
                  <a:srgbClr val="FF0000"/>
                </a:solidFill>
                <a:latin typeface="Mistral" pitchFamily="66" charset="0"/>
              </a:endParaRPr>
            </a:p>
          </p:txBody>
        </p:sp>
      </p:grpSp>
    </p:spTree>
    <p:extLst>
      <p:ext uri="{BB962C8B-B14F-4D97-AF65-F5344CB8AC3E}">
        <p14:creationId xmlns:p14="http://schemas.microsoft.com/office/powerpoint/2010/main" val="2861210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38100" y="1922607"/>
            <a:ext cx="8953500" cy="2981902"/>
          </a:xfrm>
          <a:prstGeom prst="rect">
            <a:avLst/>
          </a:prstGeom>
        </p:spPr>
        <p:txBody>
          <a:bodyPr>
            <a:noAutofit/>
          </a:bodyPr>
          <a:lstStyle/>
          <a:p>
            <a:pPr algn="r" fontAlgn="auto">
              <a:spcBef>
                <a:spcPts val="0"/>
              </a:spcBef>
              <a:spcAft>
                <a:spcPts val="0"/>
              </a:spcAft>
              <a:defRPr/>
            </a:pPr>
            <a:r>
              <a:rPr lang="en-US" sz="8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(g)(2) and “Non-Sponsors”</a:t>
            </a:r>
            <a:endParaRPr lang="en-US" sz="80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36241084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38100" y="1922607"/>
            <a:ext cx="8953500" cy="2981902"/>
          </a:xfrm>
          <a:prstGeom prst="rect">
            <a:avLst/>
          </a:prstGeom>
        </p:spPr>
        <p:txBody>
          <a:bodyPr>
            <a:noAutofit/>
          </a:bodyPr>
          <a:lstStyle/>
          <a:p>
            <a:pPr algn="r" fontAlgn="auto">
              <a:spcBef>
                <a:spcPts val="0"/>
              </a:spcBef>
              <a:spcAft>
                <a:spcPts val="0"/>
              </a:spcAft>
              <a:defRPr/>
            </a:pPr>
            <a:r>
              <a:rPr lang="en-US" sz="8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Agency Determinations</a:t>
            </a:r>
            <a:endParaRPr lang="en-US" sz="80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37179562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38100" y="1922607"/>
            <a:ext cx="8953500" cy="2981902"/>
          </a:xfrm>
          <a:prstGeom prst="rect">
            <a:avLst/>
          </a:prstGeom>
        </p:spPr>
        <p:txBody>
          <a:bodyPr>
            <a:normAutofit fontScale="97500"/>
          </a:bodyPr>
          <a:lstStyle/>
          <a:p>
            <a:pPr algn="r" fontAlgn="auto">
              <a:spcBef>
                <a:spcPts val="0"/>
              </a:spcBef>
              <a:spcAft>
                <a:spcPts val="0"/>
              </a:spcAft>
              <a:defRPr/>
            </a:pPr>
            <a:r>
              <a:rPr lang="en-US" sz="82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Guests</a:t>
            </a:r>
            <a:endParaRPr lang="en-US" sz="66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30882060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Title 3"/>
          <p:cNvSpPr txBox="1">
            <a:spLocks/>
          </p:cNvSpPr>
          <p:nvPr/>
        </p:nvSpPr>
        <p:spPr>
          <a:xfrm>
            <a:off x="1143000" y="3160857"/>
            <a:ext cx="7886700" cy="2981902"/>
          </a:xfrm>
          <a:prstGeom prst="rect">
            <a:avLst/>
          </a:prstGeom>
        </p:spPr>
        <p:txBody>
          <a:bodyPr>
            <a:normAutofit fontScale="97500"/>
          </a:bodyPr>
          <a:lstStyle/>
          <a:p>
            <a:pPr fontAlgn="auto">
              <a:spcBef>
                <a:spcPts val="0"/>
              </a:spcBef>
              <a:spcAft>
                <a:spcPts val="0"/>
              </a:spcAft>
              <a:defRPr/>
            </a:pP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Questions?</a:t>
            </a:r>
            <a:endParaRPr lang="en-US" sz="12000" dirty="0">
              <a:ln>
                <a:solidFill>
                  <a:schemeClr val="tx1"/>
                </a:solidFill>
              </a:ln>
              <a:solidFill>
                <a:schemeClr val="bg1">
                  <a:lumMod val="65000"/>
                </a:schemeClr>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29886527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38100" y="1922607"/>
            <a:ext cx="9563100" cy="2981902"/>
          </a:xfrm>
          <a:prstGeom prst="rect">
            <a:avLst/>
          </a:prstGeom>
        </p:spPr>
        <p:txBody>
          <a:bodyPr>
            <a:normAutofit fontScale="90000" lnSpcReduction="20000"/>
          </a:bodyPr>
          <a:lstStyle/>
          <a:p>
            <a:pPr fontAlgn="auto">
              <a:spcBef>
                <a:spcPts val="0"/>
              </a:spcBef>
              <a:spcAft>
                <a:spcPts val="0"/>
              </a:spcAft>
              <a:defRPr/>
            </a:pP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Understanding Gifts </a:t>
            </a: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Exceptions</a:t>
            </a:r>
            <a:endParaRPr lang="en-US" sz="120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
        <p:nvSpPr>
          <p:cNvPr id="7" name="Title 3"/>
          <p:cNvSpPr txBox="1">
            <a:spLocks/>
          </p:cNvSpPr>
          <p:nvPr/>
        </p:nvSpPr>
        <p:spPr>
          <a:xfrm>
            <a:off x="2586038" y="4485698"/>
            <a:ext cx="6443662" cy="2981902"/>
          </a:xfrm>
          <a:prstGeom prst="rect">
            <a:avLst/>
          </a:prstGeom>
        </p:spPr>
        <p:txBody>
          <a:bodyPr>
            <a:normAutofit fontScale="97500"/>
          </a:bodyPr>
          <a:lstStyle/>
          <a:p>
            <a:pPr fontAlgn="auto">
              <a:spcBef>
                <a:spcPts val="0"/>
              </a:spcBef>
              <a:spcAft>
                <a:spcPts val="0"/>
              </a:spcAft>
              <a:defRPr/>
            </a:pP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Part IV</a:t>
            </a:r>
            <a:endParaRPr lang="en-US" sz="12000" dirty="0">
              <a:ln>
                <a:solidFill>
                  <a:schemeClr val="tx1"/>
                </a:solidFill>
              </a:ln>
              <a:solidFill>
                <a:schemeClr val="bg1">
                  <a:lumMod val="65000"/>
                </a:schemeClr>
              </a:solidFill>
              <a:effectLst>
                <a:outerShdw blurRad="50800" dist="38100" dir="5400000" algn="t" rotWithShape="0">
                  <a:prstClr val="black">
                    <a:alpha val="40000"/>
                  </a:prstClr>
                </a:outerShdw>
              </a:effectLst>
              <a:latin typeface="+mj-lt"/>
            </a:endParaRPr>
          </a:p>
        </p:txBody>
      </p:sp>
      <p:sp>
        <p:nvSpPr>
          <p:cNvPr id="5" name="Title 3"/>
          <p:cNvSpPr txBox="1">
            <a:spLocks/>
          </p:cNvSpPr>
          <p:nvPr/>
        </p:nvSpPr>
        <p:spPr>
          <a:xfrm>
            <a:off x="304800" y="838200"/>
            <a:ext cx="7886700" cy="2981902"/>
          </a:xfrm>
          <a:prstGeom prst="rect">
            <a:avLst/>
          </a:prstGeom>
        </p:spPr>
        <p:txBody>
          <a:bodyPr>
            <a:noAutofit/>
          </a:bodyPr>
          <a:lstStyle/>
          <a:p>
            <a:pPr fontAlgn="auto">
              <a:spcBef>
                <a:spcPts val="0"/>
              </a:spcBef>
              <a:spcAft>
                <a:spcPts val="0"/>
              </a:spcAft>
              <a:defRPr/>
            </a:pPr>
            <a:r>
              <a:rPr lang="en-US" sz="4800" dirty="0" smtClean="0">
                <a:ln>
                  <a:solidFill>
                    <a:schemeClr val="tx1"/>
                  </a:solidFill>
                </a:ln>
                <a:solidFill>
                  <a:schemeClr val="bg1"/>
                </a:solidFill>
                <a:effectLst>
                  <a:outerShdw blurRad="50800" dist="38100" dir="5400000" algn="t" rotWithShape="0">
                    <a:prstClr val="black">
                      <a:alpha val="40000"/>
                    </a:prstClr>
                  </a:outerShdw>
                </a:effectLst>
                <a:latin typeface="Impact" pitchFamily="34" charset="0"/>
              </a:rPr>
              <a:t>Stayed tuned for: </a:t>
            </a:r>
            <a:endParaRPr lang="en-US" sz="48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751283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1259" y="2209800"/>
            <a:ext cx="8231741" cy="1938992"/>
          </a:xfrm>
          <a:prstGeom prst="rect">
            <a:avLst/>
          </a:prstGeom>
          <a:noFill/>
        </p:spPr>
        <p:txBody>
          <a:bodyPr wrap="none" rtlCol="0">
            <a:spAutoFit/>
          </a:bodyPr>
          <a:lstStyle/>
          <a:p>
            <a:pPr algn="ctr" fontAlgn="auto">
              <a:spcBef>
                <a:spcPts val="0"/>
              </a:spcBef>
              <a:spcAft>
                <a:spcPts val="0"/>
              </a:spcAft>
            </a:pPr>
            <a:r>
              <a:rPr lang="en-US" sz="6000" dirty="0" smtClean="0">
                <a:solidFill>
                  <a:prstClr val="black">
                    <a:lumMod val="75000"/>
                    <a:lumOff val="25000"/>
                  </a:prstClr>
                </a:solidFill>
                <a:latin typeface="Batang" pitchFamily="18" charset="-127"/>
                <a:ea typeface="Batang" pitchFamily="18" charset="-127"/>
              </a:rPr>
              <a:t>National Government </a:t>
            </a:r>
          </a:p>
          <a:p>
            <a:pPr algn="ctr" fontAlgn="auto">
              <a:spcBef>
                <a:spcPts val="0"/>
              </a:spcBef>
              <a:spcAft>
                <a:spcPts val="0"/>
              </a:spcAft>
            </a:pPr>
            <a:r>
              <a:rPr lang="en-US" sz="6000" dirty="0" smtClean="0">
                <a:solidFill>
                  <a:prstClr val="black">
                    <a:lumMod val="75000"/>
                    <a:lumOff val="25000"/>
                  </a:prstClr>
                </a:solidFill>
                <a:latin typeface="Batang" pitchFamily="18" charset="-127"/>
                <a:ea typeface="Batang" pitchFamily="18" charset="-127"/>
              </a:rPr>
              <a:t>Ethics Summit</a:t>
            </a:r>
            <a:endParaRPr lang="en-US" sz="6000" dirty="0">
              <a:solidFill>
                <a:prstClr val="black">
                  <a:lumMod val="75000"/>
                  <a:lumOff val="25000"/>
                </a:prstClr>
              </a:solidFill>
              <a:latin typeface="Batang" pitchFamily="18" charset="-127"/>
              <a:ea typeface="Batang" pitchFamily="18" charset="-127"/>
            </a:endParaRPr>
          </a:p>
        </p:txBody>
      </p:sp>
      <p:sp>
        <p:nvSpPr>
          <p:cNvPr id="3" name="TextBox 2"/>
          <p:cNvSpPr txBox="1"/>
          <p:nvPr/>
        </p:nvSpPr>
        <p:spPr>
          <a:xfrm>
            <a:off x="241454" y="191869"/>
            <a:ext cx="2165978" cy="646331"/>
          </a:xfrm>
          <a:prstGeom prst="rect">
            <a:avLst/>
          </a:prstGeom>
          <a:noFill/>
        </p:spPr>
        <p:txBody>
          <a:bodyPr wrap="none" rtlCol="0">
            <a:spAutoFit/>
          </a:bodyPr>
          <a:lstStyle/>
          <a:p>
            <a:pPr fontAlgn="auto">
              <a:spcBef>
                <a:spcPts val="0"/>
              </a:spcBef>
              <a:spcAft>
                <a:spcPts val="0"/>
              </a:spcAft>
            </a:pPr>
            <a:r>
              <a:rPr lang="en-US" sz="3600" dirty="0" smtClean="0">
                <a:solidFill>
                  <a:prstClr val="white"/>
                </a:solidFill>
                <a:latin typeface="Batang" pitchFamily="18" charset="-127"/>
                <a:ea typeface="Batang" pitchFamily="18" charset="-127"/>
              </a:rPr>
              <a:t>It’s </a:t>
            </a:r>
            <a:r>
              <a:rPr lang="en-US" sz="3600" dirty="0">
                <a:solidFill>
                  <a:prstClr val="white"/>
                </a:solidFill>
                <a:latin typeface="Batang" pitchFamily="18" charset="-127"/>
                <a:ea typeface="Batang" pitchFamily="18" charset="-127"/>
              </a:rPr>
              <a:t>h</a:t>
            </a:r>
            <a:r>
              <a:rPr lang="en-US" sz="3600" dirty="0" smtClean="0">
                <a:solidFill>
                  <a:prstClr val="white"/>
                </a:solidFill>
                <a:latin typeface="Batang" pitchFamily="18" charset="-127"/>
                <a:ea typeface="Batang" pitchFamily="18" charset="-127"/>
              </a:rPr>
              <a:t>ere.</a:t>
            </a:r>
            <a:endParaRPr lang="en-US" sz="3600" dirty="0">
              <a:solidFill>
                <a:prstClr val="white"/>
              </a:solidFill>
              <a:latin typeface="Batang" pitchFamily="18" charset="-127"/>
              <a:ea typeface="Batang" pitchFamily="18" charset="-127"/>
            </a:endParaRPr>
          </a:p>
        </p:txBody>
      </p:sp>
      <p:sp>
        <p:nvSpPr>
          <p:cNvPr id="5" name="TextBox 4"/>
          <p:cNvSpPr txBox="1"/>
          <p:nvPr/>
        </p:nvSpPr>
        <p:spPr>
          <a:xfrm>
            <a:off x="4724400" y="5983069"/>
            <a:ext cx="4368504" cy="646331"/>
          </a:xfrm>
          <a:prstGeom prst="rect">
            <a:avLst/>
          </a:prstGeom>
          <a:noFill/>
        </p:spPr>
        <p:txBody>
          <a:bodyPr wrap="none" rtlCol="0">
            <a:spAutoFit/>
          </a:bodyPr>
          <a:lstStyle/>
          <a:p>
            <a:pPr fontAlgn="auto">
              <a:spcBef>
                <a:spcPts val="0"/>
              </a:spcBef>
              <a:spcAft>
                <a:spcPts val="0"/>
              </a:spcAft>
            </a:pPr>
            <a:r>
              <a:rPr lang="en-US" sz="3600" dirty="0" smtClean="0">
                <a:solidFill>
                  <a:prstClr val="white"/>
                </a:solidFill>
                <a:latin typeface="Batang" pitchFamily="18" charset="-127"/>
                <a:ea typeface="Batang" pitchFamily="18" charset="-127"/>
              </a:rPr>
              <a:t>It’s where you are.</a:t>
            </a:r>
            <a:endParaRPr lang="en-US" sz="3600" dirty="0">
              <a:solidFill>
                <a:prstClr val="white"/>
              </a:solidFill>
              <a:latin typeface="Batang" pitchFamily="18" charset="-127"/>
              <a:ea typeface="Batang" pitchFamily="18" charset="-127"/>
            </a:endParaRPr>
          </a:p>
        </p:txBody>
      </p:sp>
    </p:spTree>
    <p:extLst>
      <p:ext uri="{BB962C8B-B14F-4D97-AF65-F5344CB8AC3E}">
        <p14:creationId xmlns:p14="http://schemas.microsoft.com/office/powerpoint/2010/main" val="3037317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38100" y="1922607"/>
            <a:ext cx="9563100" cy="2981902"/>
          </a:xfrm>
          <a:prstGeom prst="rect">
            <a:avLst/>
          </a:prstGeom>
        </p:spPr>
        <p:txBody>
          <a:bodyPr>
            <a:normAutofit fontScale="90000" lnSpcReduction="20000"/>
          </a:bodyPr>
          <a:lstStyle/>
          <a:p>
            <a:pPr fontAlgn="auto">
              <a:spcBef>
                <a:spcPts val="0"/>
              </a:spcBef>
              <a:spcAft>
                <a:spcPts val="0"/>
              </a:spcAft>
              <a:defRPr/>
            </a:pP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Understanding Gifts </a:t>
            </a: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Exceptions</a:t>
            </a:r>
            <a:endParaRPr lang="en-US" sz="120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
        <p:nvSpPr>
          <p:cNvPr id="7" name="Title 3"/>
          <p:cNvSpPr txBox="1">
            <a:spLocks/>
          </p:cNvSpPr>
          <p:nvPr/>
        </p:nvSpPr>
        <p:spPr>
          <a:xfrm>
            <a:off x="2586038" y="4409498"/>
            <a:ext cx="6443662" cy="2981902"/>
          </a:xfrm>
          <a:prstGeom prst="rect">
            <a:avLst/>
          </a:prstGeom>
        </p:spPr>
        <p:txBody>
          <a:bodyPr>
            <a:normAutofit fontScale="97500"/>
          </a:bodyPr>
          <a:lstStyle/>
          <a:p>
            <a:pPr fontAlgn="auto">
              <a:spcBef>
                <a:spcPts val="0"/>
              </a:spcBef>
              <a:spcAft>
                <a:spcPts val="0"/>
              </a:spcAft>
              <a:defRPr/>
            </a:pPr>
            <a:r>
              <a:rPr lang="en-US" sz="12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Part III</a:t>
            </a:r>
            <a:endParaRPr lang="en-US" sz="12000" dirty="0">
              <a:ln>
                <a:solidFill>
                  <a:schemeClr val="tx1"/>
                </a:solidFill>
              </a:ln>
              <a:solidFill>
                <a:schemeClr val="bg1">
                  <a:lumMod val="65000"/>
                </a:schemeClr>
              </a:solidFill>
              <a:effectLst>
                <a:outerShdw blurRad="50800" dist="38100" dir="5400000" algn="t" rotWithShape="0">
                  <a:prstClr val="black">
                    <a:alpha val="40000"/>
                  </a:prstClr>
                </a:outerShdw>
              </a:effectLst>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reeform 26"/>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2" name="Group 10"/>
          <p:cNvGrpSpPr/>
          <p:nvPr/>
        </p:nvGrpSpPr>
        <p:grpSpPr>
          <a:xfrm>
            <a:off x="1576169" y="489523"/>
            <a:ext cx="6081932" cy="6082122"/>
            <a:chOff x="1603956" y="855060"/>
            <a:chExt cx="5567965" cy="5344895"/>
          </a:xfrm>
          <a:effectLst>
            <a:outerShdw blurRad="292100" dist="355600" dir="8100000" algn="tr" rotWithShape="0">
              <a:prstClr val="black">
                <a:alpha val="63000"/>
              </a:prstClr>
            </a:outerShdw>
          </a:effectLst>
        </p:grpSpPr>
        <p:sp>
          <p:nvSpPr>
            <p:cNvPr id="15" name="Rectangle 14"/>
            <p:cNvSpPr/>
            <p:nvPr/>
          </p:nvSpPr>
          <p:spPr>
            <a:xfrm>
              <a:off x="1603956" y="855060"/>
              <a:ext cx="5567965" cy="5344895"/>
            </a:xfrm>
            <a:prstGeom prst="ellipse">
              <a:avLst/>
            </a:prstGeom>
            <a:gradFill flip="none" rotWithShape="1">
              <a:gsLst>
                <a:gs pos="0">
                  <a:schemeClr val="accent1">
                    <a:shade val="30000"/>
                    <a:satMod val="115000"/>
                  </a:schemeClr>
                </a:gs>
                <a:gs pos="73000">
                  <a:schemeClr val="tx2">
                    <a:lumMod val="60000"/>
                    <a:lumOff val="40000"/>
                  </a:schemeClr>
                </a:gs>
              </a:gsLst>
              <a:path path="circle">
                <a:fillToRect l="50000" t="50000" r="50000" b="50000"/>
              </a:path>
              <a:tileRect/>
            </a:gra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6" name="Curved Connector 15"/>
            <p:cNvCxnSpPr/>
            <p:nvPr/>
          </p:nvCxnSpPr>
          <p:spPr>
            <a:xfrm rot="10800000" flipV="1">
              <a:off x="2271242" y="1538144"/>
              <a:ext cx="3976351" cy="3741592"/>
            </a:xfrm>
            <a:prstGeom prst="curvedConnector3">
              <a:avLst>
                <a:gd name="adj1" fmla="val 46053"/>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Curved Connector 16"/>
            <p:cNvCxnSpPr/>
            <p:nvPr/>
          </p:nvCxnSpPr>
          <p:spPr>
            <a:xfrm rot="16200000" flipV="1">
              <a:off x="2183780" y="1843958"/>
              <a:ext cx="4162906" cy="3534534"/>
            </a:xfrm>
            <a:prstGeom prst="curvedConnector3">
              <a:avLst>
                <a:gd name="adj1" fmla="val 52614"/>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Oval 13"/>
          <p:cNvSpPr/>
          <p:nvPr/>
        </p:nvSpPr>
        <p:spPr>
          <a:xfrm>
            <a:off x="3581400" y="2794000"/>
            <a:ext cx="2133600" cy="1473200"/>
          </a:xfrm>
          <a:prstGeom prst="ellipse">
            <a:avLst/>
          </a:prstGeom>
          <a:solidFill>
            <a:schemeClr val="bg1">
              <a:lumMod val="50000"/>
            </a:schemeClr>
          </a:solidFill>
          <a:ln>
            <a:solidFill>
              <a:schemeClr val="tx1"/>
            </a:solidFill>
          </a:ln>
          <a:effectLst>
            <a:outerShdw blurRad="660400" dist="12700" dir="2520000" algn="ctr" rotWithShape="0">
              <a:srgbClr val="000000">
                <a:alpha val="65000"/>
              </a:srgbClr>
            </a:outerShdw>
          </a:effectLst>
          <a:scene3d>
            <a:camera prst="orthographicFront"/>
            <a:lightRig rig="threePt" dir="t"/>
          </a:scene3d>
          <a:sp3d>
            <a:bevelT w="209550" h="165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2400" dirty="0"/>
          </a:p>
        </p:txBody>
      </p:sp>
      <p:sp>
        <p:nvSpPr>
          <p:cNvPr id="18" name="Rectangle 17"/>
          <p:cNvSpPr/>
          <p:nvPr/>
        </p:nvSpPr>
        <p:spPr>
          <a:xfrm>
            <a:off x="1536700" y="3238500"/>
            <a:ext cx="1905000" cy="12573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effectLst>
                  <a:outerShdw blurRad="38100" dist="38100" dir="2700000" algn="tl">
                    <a:srgbClr val="000000">
                      <a:alpha val="43137"/>
                    </a:srgbClr>
                  </a:outerShdw>
                </a:effectLst>
              </a:rPr>
              <a:t>Apply the Rules to the Facts</a:t>
            </a:r>
          </a:p>
        </p:txBody>
      </p:sp>
      <p:sp>
        <p:nvSpPr>
          <p:cNvPr id="19" name="Rectangle 18"/>
          <p:cNvSpPr/>
          <p:nvPr/>
        </p:nvSpPr>
        <p:spPr>
          <a:xfrm>
            <a:off x="3086100" y="927100"/>
            <a:ext cx="2120900" cy="12192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effectLst>
                  <a:outerShdw blurRad="38100" dist="38100" dir="2700000" algn="tl">
                    <a:srgbClr val="000000">
                      <a:alpha val="43137"/>
                    </a:srgbClr>
                  </a:outerShdw>
                </a:effectLst>
              </a:rPr>
              <a:t>Know the Rules</a:t>
            </a:r>
          </a:p>
        </p:txBody>
      </p:sp>
      <p:sp>
        <p:nvSpPr>
          <p:cNvPr id="20" name="Rectangle 19"/>
          <p:cNvSpPr/>
          <p:nvPr/>
        </p:nvSpPr>
        <p:spPr>
          <a:xfrm>
            <a:off x="4076700" y="5130800"/>
            <a:ext cx="1524000" cy="9144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effectLst>
                  <a:outerShdw blurRad="38100" dist="38100" dir="2700000" algn="tl">
                    <a:srgbClr val="000000">
                      <a:alpha val="43137"/>
                    </a:srgbClr>
                  </a:outerShdw>
                </a:effectLst>
              </a:rPr>
              <a:t>Get the Facts</a:t>
            </a:r>
          </a:p>
        </p:txBody>
      </p:sp>
      <p:sp>
        <p:nvSpPr>
          <p:cNvPr id="21" name="Rectangle 20"/>
          <p:cNvSpPr/>
          <p:nvPr/>
        </p:nvSpPr>
        <p:spPr>
          <a:xfrm>
            <a:off x="5969000" y="2768600"/>
            <a:ext cx="1524000" cy="9144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effectLst>
                  <a:outerShdw blurRad="38100" dist="38100" dir="2700000" algn="tl">
                    <a:srgbClr val="000000">
                      <a:alpha val="43137"/>
                    </a:srgbClr>
                  </a:outerShdw>
                </a:effectLst>
              </a:rPr>
              <a:t>Spot the Issues</a:t>
            </a:r>
          </a:p>
        </p:txBody>
      </p:sp>
      <p:sp>
        <p:nvSpPr>
          <p:cNvPr id="11" name="Rectangle 10"/>
          <p:cNvSpPr/>
          <p:nvPr/>
        </p:nvSpPr>
        <p:spPr>
          <a:xfrm>
            <a:off x="3606800" y="2946400"/>
            <a:ext cx="2095500" cy="10795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rPr>
              <a:t>Advice &amp; Counseling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19">
                                            <p:txEl>
                                              <p:pRg st="0" end="0"/>
                                            </p:txEl>
                                          </p:spTgt>
                                        </p:tgtEl>
                                        <p:attrNameLst>
                                          <p:attrName>style.color</p:attrName>
                                        </p:attrNameLst>
                                      </p:cBhvr>
                                      <p:to>
                                        <a:srgbClr val="66FF33"/>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grpId="0" nodeType="clickEffect">
                                  <p:stCondLst>
                                    <p:cond delay="0"/>
                                  </p:stCondLst>
                                  <p:childTnLst>
                                    <p:animClr clrSpc="rgb" dir="cw">
                                      <p:cBhvr override="childStyle">
                                        <p:cTn id="10" dur="500" fill="hold"/>
                                        <p:tgtEl>
                                          <p:spTgt spid="21"/>
                                        </p:tgtEl>
                                        <p:attrNameLst>
                                          <p:attrName>style.color</p:attrName>
                                        </p:attrNameLst>
                                      </p:cBhvr>
                                      <p:to>
                                        <a:srgbClr val="66FF33"/>
                                      </p:to>
                                    </p:animClr>
                                  </p:childTnLst>
                                </p:cTn>
                              </p:par>
                            </p:childTnLst>
                          </p:cTn>
                        </p:par>
                      </p:childTnLst>
                    </p:cTn>
                  </p:par>
                  <p:par>
                    <p:cTn id="11" fill="hold">
                      <p:stCondLst>
                        <p:cond delay="indefinite"/>
                      </p:stCondLst>
                      <p:childTnLst>
                        <p:par>
                          <p:cTn id="12" fill="hold">
                            <p:stCondLst>
                              <p:cond delay="0"/>
                            </p:stCondLst>
                            <p:childTnLst>
                              <p:par>
                                <p:cTn id="13" presetID="3" presetClass="emph" presetSubtype="2" fill="hold" grpId="0" nodeType="clickEffect">
                                  <p:stCondLst>
                                    <p:cond delay="0"/>
                                  </p:stCondLst>
                                  <p:childTnLst>
                                    <p:animClr clrSpc="rgb" dir="cw">
                                      <p:cBhvr override="childStyle">
                                        <p:cTn id="14" dur="500" fill="hold"/>
                                        <p:tgtEl>
                                          <p:spTgt spid="20"/>
                                        </p:tgtEl>
                                        <p:attrNameLst>
                                          <p:attrName>style.color</p:attrName>
                                        </p:attrNameLst>
                                      </p:cBhvr>
                                      <p:to>
                                        <a:srgbClr val="66FF33"/>
                                      </p:to>
                                    </p:animClr>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grpId="0" nodeType="clickEffect">
                                  <p:stCondLst>
                                    <p:cond delay="0"/>
                                  </p:stCondLst>
                                  <p:childTnLst>
                                    <p:animClr clrSpc="rgb" dir="cw">
                                      <p:cBhvr override="childStyle">
                                        <p:cTn id="18" dur="500" fill="hold"/>
                                        <p:tgtEl>
                                          <p:spTgt spid="18"/>
                                        </p:tgtEl>
                                        <p:attrNameLst>
                                          <p:attrName>style.color</p:attrName>
                                        </p:attrNameLst>
                                      </p:cBhvr>
                                      <p:to>
                                        <a:srgbClr val="66FF33"/>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0"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reeform 19"/>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43010" name="Group 8"/>
          <p:cNvGrpSpPr>
            <a:grpSpLocks/>
          </p:cNvGrpSpPr>
          <p:nvPr/>
        </p:nvGrpSpPr>
        <p:grpSpPr bwMode="auto">
          <a:xfrm>
            <a:off x="215900" y="1828800"/>
            <a:ext cx="8788400" cy="3384550"/>
            <a:chOff x="215900" y="2405750"/>
            <a:chExt cx="8788400" cy="3384240"/>
          </a:xfrm>
        </p:grpSpPr>
        <p:sp>
          <p:nvSpPr>
            <p:cNvPr id="43013" name="TextBox 9"/>
            <p:cNvSpPr txBox="1">
              <a:spLocks noChangeArrowheads="1"/>
            </p:cNvSpPr>
            <p:nvPr/>
          </p:nvSpPr>
          <p:spPr bwMode="auto">
            <a:xfrm>
              <a:off x="1280483" y="4054362"/>
              <a:ext cx="690739" cy="276974"/>
            </a:xfrm>
            <a:prstGeom prst="rect">
              <a:avLst/>
            </a:prstGeom>
            <a:noFill/>
            <a:ln w="9525">
              <a:noFill/>
              <a:miter lim="800000"/>
              <a:headEnd/>
              <a:tailEnd/>
            </a:ln>
          </p:spPr>
          <p:txBody>
            <a:bodyPr>
              <a:spAutoFit/>
            </a:bodyPr>
            <a:lstStyle/>
            <a:p>
              <a:r>
                <a:rPr lang="en-US" sz="1200">
                  <a:latin typeface="Corbel" pitchFamily="34" charset="0"/>
                </a:rPr>
                <a:t>NO</a:t>
              </a:r>
            </a:p>
          </p:txBody>
        </p:sp>
        <p:sp>
          <p:nvSpPr>
            <p:cNvPr id="11" name="Flowchart: Decision 10"/>
            <p:cNvSpPr/>
            <p:nvPr/>
          </p:nvSpPr>
          <p:spPr bwMode="auto">
            <a:xfrm>
              <a:off x="2640189" y="2405750"/>
              <a:ext cx="2009422" cy="1614707"/>
            </a:xfrm>
            <a:prstGeom prst="flowChartDecision">
              <a:avLst/>
            </a:prstGeom>
            <a:solidFill>
              <a:schemeClr val="bg1">
                <a:lumMod val="50000"/>
              </a:schemeClr>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58750" h="2222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Is it </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Prohibited?</a:t>
              </a:r>
            </a:p>
          </p:txBody>
        </p:sp>
        <p:sp>
          <p:nvSpPr>
            <p:cNvPr id="12" name="Flowchart: Decision 11"/>
            <p:cNvSpPr/>
            <p:nvPr/>
          </p:nvSpPr>
          <p:spPr bwMode="auto">
            <a:xfrm>
              <a:off x="215900" y="2405750"/>
              <a:ext cx="2009422" cy="1614707"/>
            </a:xfrm>
            <a:prstGeom prst="flowChartDecision">
              <a:avLst/>
            </a:prstGeom>
            <a:solidFill>
              <a:schemeClr val="bg1">
                <a:lumMod val="50000"/>
              </a:schemeClr>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58750" h="2222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Is it a</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Gift?</a:t>
              </a:r>
            </a:p>
          </p:txBody>
        </p:sp>
        <p:sp>
          <p:nvSpPr>
            <p:cNvPr id="13" name="Flowchart: Decision 12"/>
            <p:cNvSpPr/>
            <p:nvPr/>
          </p:nvSpPr>
          <p:spPr bwMode="auto">
            <a:xfrm>
              <a:off x="5077178" y="2405750"/>
              <a:ext cx="2009422" cy="1614707"/>
            </a:xfrm>
            <a:prstGeom prst="flowChartDecision">
              <a:avLst/>
            </a:prstGeom>
            <a:solidFill>
              <a:schemeClr val="bg1">
                <a:lumMod val="50000"/>
              </a:schemeClr>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58750" h="2222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Is there an</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Exception?</a:t>
              </a:r>
            </a:p>
          </p:txBody>
        </p:sp>
        <p:sp>
          <p:nvSpPr>
            <p:cNvPr id="43023" name="AutoShape 6"/>
            <p:cNvSpPr>
              <a:spLocks noChangeArrowheads="1"/>
            </p:cNvSpPr>
            <p:nvPr/>
          </p:nvSpPr>
          <p:spPr bwMode="auto">
            <a:xfrm rot="-5400000">
              <a:off x="2254183" y="3029789"/>
              <a:ext cx="320524" cy="376767"/>
            </a:xfrm>
            <a:prstGeom prst="downArrow">
              <a:avLst>
                <a:gd name="adj1" fmla="val 30954"/>
                <a:gd name="adj2" fmla="val 44641"/>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43024" name="AutoShape 6"/>
            <p:cNvSpPr>
              <a:spLocks noChangeArrowheads="1"/>
            </p:cNvSpPr>
            <p:nvPr/>
          </p:nvSpPr>
          <p:spPr bwMode="auto">
            <a:xfrm rot="-5400000">
              <a:off x="7139719" y="3046028"/>
              <a:ext cx="320524" cy="376767"/>
            </a:xfrm>
            <a:prstGeom prst="downArrow">
              <a:avLst>
                <a:gd name="adj1" fmla="val 30954"/>
                <a:gd name="adj2" fmla="val 44641"/>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43025" name="AutoShape 6"/>
            <p:cNvSpPr>
              <a:spLocks noChangeArrowheads="1"/>
            </p:cNvSpPr>
            <p:nvPr/>
          </p:nvSpPr>
          <p:spPr bwMode="auto">
            <a:xfrm>
              <a:off x="1056149" y="4084562"/>
              <a:ext cx="313972" cy="384629"/>
            </a:xfrm>
            <a:prstGeom prst="downArrow">
              <a:avLst>
                <a:gd name="adj1" fmla="val 30954"/>
                <a:gd name="adj2" fmla="val 44640"/>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43026" name="TextBox 16"/>
            <p:cNvSpPr txBox="1">
              <a:spLocks noChangeArrowheads="1"/>
            </p:cNvSpPr>
            <p:nvPr/>
          </p:nvSpPr>
          <p:spPr bwMode="auto">
            <a:xfrm>
              <a:off x="2117271" y="2813969"/>
              <a:ext cx="690739" cy="276974"/>
            </a:xfrm>
            <a:prstGeom prst="rect">
              <a:avLst/>
            </a:prstGeom>
            <a:noFill/>
            <a:ln w="9525">
              <a:noFill/>
              <a:miter lim="800000"/>
              <a:headEnd/>
              <a:tailEnd/>
            </a:ln>
          </p:spPr>
          <p:txBody>
            <a:bodyPr>
              <a:spAutoFit/>
            </a:bodyPr>
            <a:lstStyle/>
            <a:p>
              <a:r>
                <a:rPr lang="en-US" sz="1200">
                  <a:latin typeface="Corbel" pitchFamily="34" charset="0"/>
                </a:rPr>
                <a:t>YES</a:t>
              </a:r>
            </a:p>
          </p:txBody>
        </p:sp>
        <p:sp>
          <p:nvSpPr>
            <p:cNvPr id="43027" name="TextBox 17"/>
            <p:cNvSpPr txBox="1">
              <a:spLocks noChangeArrowheads="1"/>
            </p:cNvSpPr>
            <p:nvPr/>
          </p:nvSpPr>
          <p:spPr bwMode="auto">
            <a:xfrm>
              <a:off x="6980061" y="2821458"/>
              <a:ext cx="690739" cy="276974"/>
            </a:xfrm>
            <a:prstGeom prst="rect">
              <a:avLst/>
            </a:prstGeom>
            <a:noFill/>
            <a:ln w="9525">
              <a:noFill/>
              <a:miter lim="800000"/>
              <a:headEnd/>
              <a:tailEnd/>
            </a:ln>
          </p:spPr>
          <p:txBody>
            <a:bodyPr>
              <a:spAutoFit/>
            </a:bodyPr>
            <a:lstStyle/>
            <a:p>
              <a:r>
                <a:rPr lang="en-US" sz="1200">
                  <a:latin typeface="Corbel" pitchFamily="34" charset="0"/>
                </a:rPr>
                <a:t>NO</a:t>
              </a:r>
            </a:p>
          </p:txBody>
        </p:sp>
        <p:sp>
          <p:nvSpPr>
            <p:cNvPr id="43028" name="TextBox 18"/>
            <p:cNvSpPr txBox="1">
              <a:spLocks noChangeArrowheads="1"/>
            </p:cNvSpPr>
            <p:nvPr/>
          </p:nvSpPr>
          <p:spPr bwMode="auto">
            <a:xfrm>
              <a:off x="3717472" y="4054362"/>
              <a:ext cx="690739" cy="276974"/>
            </a:xfrm>
            <a:prstGeom prst="rect">
              <a:avLst/>
            </a:prstGeom>
            <a:noFill/>
            <a:ln w="9525">
              <a:noFill/>
              <a:miter lim="800000"/>
              <a:headEnd/>
              <a:tailEnd/>
            </a:ln>
          </p:spPr>
          <p:txBody>
            <a:bodyPr>
              <a:spAutoFit/>
            </a:bodyPr>
            <a:lstStyle/>
            <a:p>
              <a:r>
                <a:rPr lang="en-US" sz="1200">
                  <a:latin typeface="Corbel" pitchFamily="34" charset="0"/>
                </a:rPr>
                <a:t>NO</a:t>
              </a:r>
            </a:p>
          </p:txBody>
        </p:sp>
        <p:sp>
          <p:nvSpPr>
            <p:cNvPr id="43029" name="AutoShape 6"/>
            <p:cNvSpPr>
              <a:spLocks noChangeArrowheads="1"/>
            </p:cNvSpPr>
            <p:nvPr/>
          </p:nvSpPr>
          <p:spPr bwMode="auto">
            <a:xfrm>
              <a:off x="3480438" y="4084562"/>
              <a:ext cx="313972" cy="384629"/>
            </a:xfrm>
            <a:prstGeom prst="downArrow">
              <a:avLst>
                <a:gd name="adj1" fmla="val 30954"/>
                <a:gd name="adj2" fmla="val 44640"/>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43030" name="TextBox 20"/>
            <p:cNvSpPr txBox="1">
              <a:spLocks noChangeArrowheads="1"/>
            </p:cNvSpPr>
            <p:nvPr/>
          </p:nvSpPr>
          <p:spPr bwMode="auto">
            <a:xfrm>
              <a:off x="6126843" y="4089403"/>
              <a:ext cx="690739" cy="276974"/>
            </a:xfrm>
            <a:prstGeom prst="rect">
              <a:avLst/>
            </a:prstGeom>
            <a:noFill/>
            <a:ln w="9525">
              <a:noFill/>
              <a:miter lim="800000"/>
              <a:headEnd/>
              <a:tailEnd/>
            </a:ln>
          </p:spPr>
          <p:txBody>
            <a:bodyPr>
              <a:spAutoFit/>
            </a:bodyPr>
            <a:lstStyle/>
            <a:p>
              <a:r>
                <a:rPr lang="en-US" sz="1200">
                  <a:latin typeface="Corbel" pitchFamily="34" charset="0"/>
                </a:rPr>
                <a:t>YES</a:t>
              </a:r>
            </a:p>
          </p:txBody>
        </p:sp>
        <p:sp>
          <p:nvSpPr>
            <p:cNvPr id="43031" name="AutoShape 6"/>
            <p:cNvSpPr>
              <a:spLocks noChangeArrowheads="1"/>
            </p:cNvSpPr>
            <p:nvPr/>
          </p:nvSpPr>
          <p:spPr bwMode="auto">
            <a:xfrm>
              <a:off x="5917427" y="4084562"/>
              <a:ext cx="313972" cy="384629"/>
            </a:xfrm>
            <a:prstGeom prst="downArrow">
              <a:avLst>
                <a:gd name="adj1" fmla="val 30954"/>
                <a:gd name="adj2" fmla="val 44640"/>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23" name="Rounded Rectangle 22"/>
            <p:cNvSpPr/>
            <p:nvPr/>
          </p:nvSpPr>
          <p:spPr bwMode="auto">
            <a:xfrm>
              <a:off x="457200" y="4572000"/>
              <a:ext cx="6503811" cy="1217990"/>
            </a:xfrm>
            <a:prstGeom prst="roundRect">
              <a:avLst/>
            </a:prstGeom>
            <a:solidFill>
              <a:srgbClr val="006600"/>
            </a:solidFill>
            <a:ln w="9525" cap="flat" cmpd="sng" algn="ctr">
              <a:solidFill>
                <a:schemeClr val="tx1"/>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234950" h="222250"/>
            </a:sp3d>
          </p:spPr>
          <p:txBody>
            <a:bodyPr lIns="0" tIns="0" rIns="0" bIns="0" anchor="ctr" anchorCtr="1"/>
            <a:lstStyle/>
            <a:p>
              <a:pPr marL="342900" indent="-342900" algn="ctr" fontAlgn="auto">
                <a:spcBef>
                  <a:spcPct val="20000"/>
                </a:spcBef>
                <a:spcAft>
                  <a:spcPts val="0"/>
                </a:spcAft>
                <a:buClr>
                  <a:schemeClr val="hlink"/>
                </a:buClr>
                <a:defRPr/>
              </a:pPr>
              <a:r>
                <a:rPr lang="en-US" sz="2000" b="1" dirty="0">
                  <a:solidFill>
                    <a:schemeClr val="bg1"/>
                  </a:solidFill>
                  <a:latin typeface="Calibri" pitchFamily="34" charset="0"/>
                  <a:cs typeface="Mangal" pitchFamily="2"/>
                </a:rPr>
                <a:t>It can be accepted</a:t>
              </a:r>
            </a:p>
          </p:txBody>
        </p:sp>
        <p:sp>
          <p:nvSpPr>
            <p:cNvPr id="43035" name="AutoShape 6"/>
            <p:cNvSpPr>
              <a:spLocks noChangeArrowheads="1"/>
            </p:cNvSpPr>
            <p:nvPr/>
          </p:nvSpPr>
          <p:spPr bwMode="auto">
            <a:xfrm rot="-5400000">
              <a:off x="4690433" y="3046028"/>
              <a:ext cx="320524" cy="376767"/>
            </a:xfrm>
            <a:prstGeom prst="downArrow">
              <a:avLst>
                <a:gd name="adj1" fmla="val 30954"/>
                <a:gd name="adj2" fmla="val 44641"/>
              </a:avLst>
            </a:prstGeom>
            <a:solidFill>
              <a:srgbClr val="2257C1"/>
            </a:solidFill>
            <a:ln w="25400" algn="ctr">
              <a:solidFill>
                <a:schemeClr val="tx1"/>
              </a:solidFill>
              <a:miter lim="800000"/>
              <a:headEnd/>
              <a:tailEnd/>
            </a:ln>
          </p:spPr>
          <p:txBody>
            <a:bodyPr wrap="none" anchor="ctr"/>
            <a:lstStyle/>
            <a:p>
              <a:pPr>
                <a:spcBef>
                  <a:spcPct val="20000"/>
                </a:spcBef>
                <a:buClr>
                  <a:schemeClr val="hlink"/>
                </a:buClr>
              </a:pPr>
              <a:endParaRPr lang="en-US">
                <a:latin typeface="Calibri" pitchFamily="34" charset="0"/>
              </a:endParaRPr>
            </a:p>
          </p:txBody>
        </p:sp>
        <p:sp>
          <p:nvSpPr>
            <p:cNvPr id="43036" name="TextBox 24"/>
            <p:cNvSpPr txBox="1">
              <a:spLocks noChangeArrowheads="1"/>
            </p:cNvSpPr>
            <p:nvPr/>
          </p:nvSpPr>
          <p:spPr bwMode="auto">
            <a:xfrm>
              <a:off x="4518075" y="2834157"/>
              <a:ext cx="690739" cy="276974"/>
            </a:xfrm>
            <a:prstGeom prst="rect">
              <a:avLst/>
            </a:prstGeom>
            <a:noFill/>
            <a:ln w="9525">
              <a:noFill/>
              <a:miter lim="800000"/>
              <a:headEnd/>
              <a:tailEnd/>
            </a:ln>
          </p:spPr>
          <p:txBody>
            <a:bodyPr>
              <a:spAutoFit/>
            </a:bodyPr>
            <a:lstStyle/>
            <a:p>
              <a:r>
                <a:rPr lang="en-US" sz="1200">
                  <a:latin typeface="Corbel" pitchFamily="34" charset="0"/>
                </a:rPr>
                <a:t>YES</a:t>
              </a:r>
            </a:p>
          </p:txBody>
        </p:sp>
        <p:sp>
          <p:nvSpPr>
            <p:cNvPr id="26" name="Octagon 25"/>
            <p:cNvSpPr/>
            <p:nvPr/>
          </p:nvSpPr>
          <p:spPr bwMode="auto">
            <a:xfrm>
              <a:off x="7518400" y="2482850"/>
              <a:ext cx="1485900" cy="1403350"/>
            </a:xfrm>
            <a:prstGeom prst="octagon">
              <a:avLst/>
            </a:prstGeom>
            <a:solidFill>
              <a:srgbClr val="C00000"/>
            </a:solidFill>
            <a:ln w="19050" cap="flat" cmpd="sng" algn="ctr">
              <a:solidFill>
                <a:schemeClr val="tx1">
                  <a:lumMod val="85000"/>
                </a:schemeClr>
              </a:solid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46050" h="82550"/>
            </a:sp3d>
          </p:spPr>
          <p:txBody>
            <a:bodyPr lIns="0" tIns="0" rIns="0" bIns="0" anchor="ctr" anchorCtr="1"/>
            <a:lstStyle/>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It cannot </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be </a:t>
              </a:r>
            </a:p>
            <a:p>
              <a:pPr marL="342900" indent="-342900" algn="ctr" fontAlgn="auto">
                <a:spcBef>
                  <a:spcPct val="20000"/>
                </a:spcBef>
                <a:spcAft>
                  <a:spcPts val="0"/>
                </a:spcAft>
                <a:buClr>
                  <a:schemeClr val="hlink"/>
                </a:buClr>
                <a:defRPr/>
              </a:pPr>
              <a:r>
                <a:rPr lang="en-US" sz="1600" b="1" dirty="0">
                  <a:solidFill>
                    <a:schemeClr val="bg1"/>
                  </a:solidFill>
                  <a:latin typeface="Calibri" pitchFamily="34" charset="0"/>
                  <a:cs typeface="Mangal" pitchFamily="2"/>
                </a:rPr>
                <a:t>accepted</a:t>
              </a:r>
            </a:p>
          </p:txBody>
        </p:sp>
      </p:grpSp>
      <p:sp>
        <p:nvSpPr>
          <p:cNvPr id="21" name="Rectangle 2"/>
          <p:cNvSpPr txBox="1">
            <a:spLocks noChangeArrowheads="1"/>
          </p:cNvSpPr>
          <p:nvPr/>
        </p:nvSpPr>
        <p:spPr>
          <a:xfrm>
            <a:off x="457200" y="274638"/>
            <a:ext cx="8229600" cy="1143000"/>
          </a:xfrm>
          <a:prstGeom prst="rect">
            <a:avLst/>
          </a:prstGeom>
        </p:spPr>
        <p:txBody>
          <a:bodyPr anchor="ctr">
            <a:normAutofit/>
          </a:bodyPr>
          <a:lstStyle/>
          <a:p>
            <a:pPr fontAlgn="auto">
              <a:spcAft>
                <a:spcPts val="0"/>
              </a:spcAft>
              <a:defRPr/>
            </a:pPr>
            <a:r>
              <a:rPr lang="en-US" sz="6000" dirty="0">
                <a:ln>
                  <a:solidFill>
                    <a:schemeClr val="tx1"/>
                  </a:solidFill>
                </a:ln>
                <a:solidFill>
                  <a:schemeClr val="bg1"/>
                </a:solidFill>
                <a:effectLst>
                  <a:outerShdw blurRad="50800" dist="38100" dir="5400000" algn="t" rotWithShape="0">
                    <a:prstClr val="black">
                      <a:alpha val="40000"/>
                    </a:prstClr>
                  </a:outerShdw>
                </a:effectLst>
                <a:latin typeface="Impact" pitchFamily="34" charset="0"/>
                <a:ea typeface="+mj-ea"/>
                <a:cs typeface="+mj-cs"/>
              </a:rPr>
              <a:t>Gifts Analysis</a:t>
            </a:r>
          </a:p>
        </p:txBody>
      </p:sp>
      <p:cxnSp>
        <p:nvCxnSpPr>
          <p:cNvPr id="22" name="Straight Connector 21"/>
          <p:cNvCxnSpPr/>
          <p:nvPr/>
        </p:nvCxnSpPr>
        <p:spPr>
          <a:xfrm>
            <a:off x="612775" y="1282700"/>
            <a:ext cx="4235450" cy="0"/>
          </a:xfrm>
          <a:prstGeom prst="line">
            <a:avLst/>
          </a:prstGeom>
          <a:ln w="44450" cap="rnd"/>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3"/>
          <p:cNvSpPr txBox="1">
            <a:spLocks/>
          </p:cNvSpPr>
          <p:nvPr/>
        </p:nvSpPr>
        <p:spPr>
          <a:xfrm>
            <a:off x="673100" y="1"/>
            <a:ext cx="7772400" cy="1470025"/>
          </a:xfrm>
          <a:prstGeom prst="rect">
            <a:avLst/>
          </a:prstGeom>
          <a:scene3d>
            <a:camera prst="orthographicFront"/>
            <a:lightRig rig="threePt" dir="t"/>
          </a:scene3d>
          <a:sp3d>
            <a:bevelT w="0"/>
          </a:sp3d>
        </p:spPr>
        <p:txBody>
          <a:bodyPr anchor="ctr">
            <a:sp3d>
              <a:bevelT w="0" h="0"/>
            </a:sp3d>
          </a:bodyPr>
          <a:lstStyle/>
          <a:p>
            <a:pPr algn="ctr" fontAlgn="auto">
              <a:spcBef>
                <a:spcPts val="0"/>
              </a:spcBef>
              <a:spcAft>
                <a:spcPts val="0"/>
              </a:spcAft>
              <a:defRPr/>
            </a:pPr>
            <a:r>
              <a:rPr lang="en-US" sz="6600" dirty="0">
                <a:ln>
                  <a:solidFill>
                    <a:schemeClr val="tx1">
                      <a:lumMod val="95000"/>
                      <a:lumOff val="5000"/>
                    </a:schemeClr>
                  </a:solidFill>
                </a:ln>
                <a:solidFill>
                  <a:prstClr val="white">
                    <a:lumMod val="75000"/>
                  </a:prstClr>
                </a:solidFill>
                <a:effectLst>
                  <a:outerShdw blurRad="50800" dist="38100" dir="5400000" algn="t" rotWithShape="0">
                    <a:prstClr val="black">
                      <a:alpha val="40000"/>
                    </a:prstClr>
                  </a:outerShdw>
                </a:effectLst>
                <a:latin typeface="Impact" pitchFamily="34" charset="0"/>
              </a:rPr>
              <a:t>REFERENCE</a:t>
            </a:r>
            <a:endParaRPr lang="en-US" sz="6600" dirty="0">
              <a:ln>
                <a:solidFill>
                  <a:schemeClr val="tx1">
                    <a:lumMod val="95000"/>
                    <a:lumOff val="5000"/>
                  </a:schemeClr>
                </a:solidFill>
              </a:ln>
              <a:solidFill>
                <a:prstClr val="white">
                  <a:lumMod val="75000"/>
                </a:prstClr>
              </a:solidFill>
              <a:effectLst>
                <a:outerShdw blurRad="50800" dist="38100" dir="5400000" algn="t" rotWithShape="0">
                  <a:prstClr val="black">
                    <a:alpha val="40000"/>
                  </a:prstClr>
                </a:outerShdw>
              </a:effectLst>
              <a:latin typeface="+mj-lt"/>
            </a:endParaRPr>
          </a:p>
        </p:txBody>
      </p:sp>
      <p:pic>
        <p:nvPicPr>
          <p:cNvPr id="3" name="Picture 2"/>
          <p:cNvPicPr>
            <a:picLocks noChangeAspect="1" noChangeArrowheads="1"/>
          </p:cNvPicPr>
          <p:nvPr/>
        </p:nvPicPr>
        <p:blipFill>
          <a:blip r:embed="rId3" cstate="print"/>
          <a:srcRect b="24202"/>
          <a:stretch>
            <a:fillRect/>
          </a:stretch>
        </p:blipFill>
        <p:spPr bwMode="auto">
          <a:xfrm>
            <a:off x="838200" y="1733550"/>
            <a:ext cx="7467600" cy="5154613"/>
          </a:xfrm>
          <a:prstGeom prst="rect">
            <a:avLst/>
          </a:prstGeom>
          <a:noFill/>
          <a:ln w="9525">
            <a:noFill/>
            <a:miter lim="800000"/>
            <a:headEnd/>
            <a:tailEnd/>
          </a:ln>
          <a:effectLst>
            <a:outerShdw blurRad="63500" sx="102000" sy="102000" algn="ctr" rotWithShape="0">
              <a:prstClr val="black">
                <a:alpha val="40000"/>
              </a:prstClr>
            </a:outerShdw>
          </a:effectLst>
        </p:spPr>
      </p:pic>
      <p:grpSp>
        <p:nvGrpSpPr>
          <p:cNvPr id="45059" name="Group 6"/>
          <p:cNvGrpSpPr>
            <a:grpSpLocks/>
          </p:cNvGrpSpPr>
          <p:nvPr/>
        </p:nvGrpSpPr>
        <p:grpSpPr bwMode="auto">
          <a:xfrm>
            <a:off x="-257132" y="-82550"/>
            <a:ext cx="3544845" cy="3255964"/>
            <a:chOff x="-163064" y="0"/>
            <a:chExt cx="3353754" cy="3100388"/>
          </a:xfrm>
        </p:grpSpPr>
        <p:sp>
          <p:nvSpPr>
            <p:cNvPr id="8" name="Diagonal Stripe 7"/>
            <p:cNvSpPr/>
            <p:nvPr/>
          </p:nvSpPr>
          <p:spPr>
            <a:xfrm>
              <a:off x="605" y="0"/>
              <a:ext cx="3190085" cy="3100388"/>
            </a:xfrm>
            <a:prstGeom prst="diagStripe">
              <a:avLst>
                <a:gd name="adj" fmla="val 38987"/>
              </a:avLst>
            </a:prstGeom>
            <a:solidFill>
              <a:srgbClr val="006600">
                <a:alpha val="61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9" name="TextBox 8"/>
            <p:cNvSpPr txBox="1"/>
            <p:nvPr/>
          </p:nvSpPr>
          <p:spPr>
            <a:xfrm rot="19008452">
              <a:off x="-163064" y="762587"/>
              <a:ext cx="2494884" cy="732709"/>
            </a:xfrm>
            <a:prstGeom prst="rect">
              <a:avLst/>
            </a:prstGeom>
            <a:noFill/>
          </p:spPr>
          <p:txBody>
            <a:bodyPr>
              <a:spAutoFit/>
            </a:bodyPr>
            <a:lstStyle/>
            <a:p>
              <a:pPr algn="ctr" fontAlgn="auto">
                <a:spcBef>
                  <a:spcPts val="0"/>
                </a:spcBef>
                <a:spcAft>
                  <a:spcPts val="0"/>
                </a:spcAft>
                <a:defRPr/>
              </a:pPr>
              <a:r>
                <a:rPr lang="en-US" sz="4400" b="1" dirty="0" smtClean="0">
                  <a:ln>
                    <a:solidFill>
                      <a:schemeClr val="tx1"/>
                    </a:solidFill>
                  </a:ln>
                  <a:solidFill>
                    <a:schemeClr val="bg1">
                      <a:lumMod val="85000"/>
                    </a:schemeClr>
                  </a:solidFill>
                  <a:effectLst>
                    <a:outerShdw blurRad="38100" dist="38100" dir="2700000" algn="tl">
                      <a:srgbClr val="000000">
                        <a:alpha val="43137"/>
                      </a:srgbClr>
                    </a:outerShdw>
                  </a:effectLst>
                  <a:latin typeface="+mn-lt"/>
                </a:rPr>
                <a:t>Handout</a:t>
              </a:r>
              <a:endParaRPr lang="en-US" sz="4400" b="1" dirty="0">
                <a:ln>
                  <a:solidFill>
                    <a:schemeClr val="tx1"/>
                  </a:solidFill>
                </a:ln>
                <a:solidFill>
                  <a:schemeClr val="bg1">
                    <a:lumMod val="85000"/>
                  </a:schemeClr>
                </a:solidFill>
                <a:effectLst>
                  <a:outerShdw blurRad="38100" dist="38100" dir="2700000" algn="tl">
                    <a:srgbClr val="000000">
                      <a:alpha val="43137"/>
                    </a:srgbClr>
                  </a:outerShdw>
                </a:effectLst>
                <a:latin typeface="+mn-lt"/>
              </a:endParaRPr>
            </a:p>
          </p:txBody>
        </p:sp>
      </p:gr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1066800" y="1922607"/>
            <a:ext cx="9563100" cy="2981902"/>
          </a:xfrm>
          <a:prstGeom prst="rect">
            <a:avLst/>
          </a:prstGeom>
        </p:spPr>
        <p:txBody>
          <a:bodyPr>
            <a:noAutofit/>
          </a:bodyPr>
          <a:lstStyle/>
          <a:p>
            <a:pPr algn="r" fontAlgn="auto">
              <a:spcBef>
                <a:spcPts val="0"/>
              </a:spcBef>
              <a:spcAft>
                <a:spcPts val="0"/>
              </a:spcAft>
              <a:defRPr/>
            </a:pPr>
            <a:r>
              <a:rPr lang="en-US" sz="72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2635.204(g)(1)</a:t>
            </a:r>
            <a:endParaRPr lang="en-US" sz="7200" dirty="0">
              <a:ln>
                <a:solidFill>
                  <a:schemeClr val="tx1"/>
                </a:solidFill>
              </a:ln>
              <a:solidFill>
                <a:schemeClr val="bg1">
                  <a:lumMod val="65000"/>
                </a:schemeClr>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27329350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itle 3"/>
          <p:cNvSpPr txBox="1">
            <a:spLocks/>
          </p:cNvSpPr>
          <p:nvPr/>
        </p:nvSpPr>
        <p:spPr>
          <a:xfrm>
            <a:off x="-1066800" y="1922607"/>
            <a:ext cx="9563100" cy="2981902"/>
          </a:xfrm>
          <a:prstGeom prst="rect">
            <a:avLst/>
          </a:prstGeom>
        </p:spPr>
        <p:txBody>
          <a:bodyPr>
            <a:noAutofit/>
          </a:bodyPr>
          <a:lstStyle/>
          <a:p>
            <a:pPr algn="r" fontAlgn="auto">
              <a:spcBef>
                <a:spcPts val="0"/>
              </a:spcBef>
              <a:spcAft>
                <a:spcPts val="0"/>
              </a:spcAft>
              <a:defRPr/>
            </a:pPr>
            <a:r>
              <a:rPr lang="en-US" sz="72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2635.204(g)(2)</a:t>
            </a:r>
          </a:p>
        </p:txBody>
      </p:sp>
    </p:spTree>
    <p:extLst>
      <p:ext uri="{BB962C8B-B14F-4D97-AF65-F5344CB8AC3E}">
        <p14:creationId xmlns:p14="http://schemas.microsoft.com/office/powerpoint/2010/main" val="19150437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152400" y="1752600"/>
            <a:ext cx="8953500" cy="2981902"/>
          </a:xfrm>
          <a:prstGeom prst="rect">
            <a:avLst/>
          </a:prstGeom>
        </p:spPr>
        <p:txBody>
          <a:bodyPr>
            <a:noAutofit/>
          </a:bodyPr>
          <a:lstStyle/>
          <a:p>
            <a:pPr algn="r" fontAlgn="auto">
              <a:spcBef>
                <a:spcPts val="0"/>
              </a:spcBef>
              <a:spcAft>
                <a:spcPts val="0"/>
              </a:spcAft>
              <a:defRPr/>
            </a:pPr>
            <a:r>
              <a:rPr lang="en-US" sz="8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The “Sponsor” Problem</a:t>
            </a:r>
            <a:endParaRPr lang="en-US" sz="80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29671646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0" y="0"/>
            <a:ext cx="4049713" cy="6858000"/>
          </a:xfrm>
          <a:custGeom>
            <a:avLst/>
            <a:gdLst>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 name="connsiteX0" fmla="*/ 0 w 4267199"/>
              <a:gd name="connsiteY0" fmla="*/ 0 h 6858000"/>
              <a:gd name="connsiteX1" fmla="*/ 4267199 w 4267199"/>
              <a:gd name="connsiteY1" fmla="*/ 0 h 6858000"/>
              <a:gd name="connsiteX2" fmla="*/ 4267199 w 4267199"/>
              <a:gd name="connsiteY2" fmla="*/ 6858000 h 6858000"/>
              <a:gd name="connsiteX3" fmla="*/ 0 w 4267199"/>
              <a:gd name="connsiteY3" fmla="*/ 6858000 h 6858000"/>
              <a:gd name="connsiteX4" fmla="*/ 0 w 4267199"/>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6858000">
                <a:moveTo>
                  <a:pt x="0" y="0"/>
                </a:moveTo>
                <a:lnTo>
                  <a:pt x="4267199" y="0"/>
                </a:lnTo>
                <a:cubicBezTo>
                  <a:pt x="2278742" y="1719943"/>
                  <a:pt x="1523999" y="4122057"/>
                  <a:pt x="4267199" y="6858000"/>
                </a:cubicBezTo>
                <a:lnTo>
                  <a:pt x="0" y="6858000"/>
                </a:lnTo>
                <a:lnTo>
                  <a:pt x="0" y="0"/>
                </a:lnTo>
                <a:close/>
              </a:path>
            </a:pathLst>
          </a:custGeom>
          <a:gradFill>
            <a:gsLst>
              <a:gs pos="0">
                <a:schemeClr val="tx2">
                  <a:lumMod val="75000"/>
                </a:schemeClr>
              </a:gs>
              <a:gs pos="50000">
                <a:schemeClr val="tx2">
                  <a:lumMod val="60000"/>
                  <a:lumOff val="40000"/>
                </a:schemeClr>
              </a:gs>
              <a:gs pos="100000">
                <a:schemeClr val="tx2">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itle 3"/>
          <p:cNvSpPr txBox="1">
            <a:spLocks/>
          </p:cNvSpPr>
          <p:nvPr/>
        </p:nvSpPr>
        <p:spPr>
          <a:xfrm>
            <a:off x="-38100" y="1922607"/>
            <a:ext cx="8953500" cy="2981902"/>
          </a:xfrm>
          <a:prstGeom prst="rect">
            <a:avLst/>
          </a:prstGeom>
        </p:spPr>
        <p:txBody>
          <a:bodyPr>
            <a:noAutofit/>
          </a:bodyPr>
          <a:lstStyle/>
          <a:p>
            <a:pPr algn="r" fontAlgn="auto">
              <a:spcBef>
                <a:spcPts val="0"/>
              </a:spcBef>
              <a:spcAft>
                <a:spcPts val="0"/>
              </a:spcAft>
              <a:defRPr/>
            </a:pPr>
            <a:r>
              <a:rPr lang="en-US" sz="8000" dirty="0" smtClean="0">
                <a:ln>
                  <a:solidFill>
                    <a:schemeClr val="tx1"/>
                  </a:solidFill>
                </a:ln>
                <a:solidFill>
                  <a:schemeClr val="bg1">
                    <a:lumMod val="65000"/>
                  </a:schemeClr>
                </a:solidFill>
                <a:effectLst>
                  <a:outerShdw blurRad="50800" dist="38100" dir="5400000" algn="t" rotWithShape="0">
                    <a:prstClr val="black">
                      <a:alpha val="40000"/>
                    </a:prstClr>
                  </a:outerShdw>
                </a:effectLst>
                <a:latin typeface="Impact" pitchFamily="34" charset="0"/>
              </a:rPr>
              <a:t>(g)(2) and “Sponsors”</a:t>
            </a:r>
            <a:endParaRPr lang="en-US" sz="8000" dirty="0">
              <a:ln>
                <a:solidFill>
                  <a:schemeClr val="tx1"/>
                </a:solidFill>
              </a:ln>
              <a:solidFill>
                <a:schemeClr val="bg1"/>
              </a:solidFill>
              <a:effectLst>
                <a:outerShdw blurRad="50800" dist="38100" dir="5400000" algn="t" rotWithShape="0">
                  <a:prstClr val="black">
                    <a:alpha val="40000"/>
                  </a:prstClr>
                </a:outerShdw>
              </a:effectLst>
              <a:latin typeface="+mj-lt"/>
            </a:endParaRPr>
          </a:p>
        </p:txBody>
      </p:sp>
    </p:spTree>
    <p:extLst>
      <p:ext uri="{BB962C8B-B14F-4D97-AF65-F5344CB8AC3E}">
        <p14:creationId xmlns:p14="http://schemas.microsoft.com/office/powerpoint/2010/main" val="315582087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2"/>
  <p:tag name="MMPROD_UIDATA" val="&lt;database version=&quot;7.0&quot;&gt;&lt;object type=&quot;1&quot; unique_id=&quot;10001&quot;&gt;&lt;object type=&quot;8&quot; unique_id=&quot;102630&quot;&gt;&lt;/object&gt;&lt;object type=&quot;2&quot; unique_id=&quot;102631&quot;&gt;&lt;object type=&quot;3&quot; unique_id=&quot;102632&quot;&gt;&lt;property id=&quot;20148&quot; value=&quot;5&quot;/&gt;&lt;property id=&quot;20300&quot; value=&quot;Slide 1&quot;/&gt;&lt;property id=&quot;20307&quot; value=&quot;257&quot;/&gt;&lt;/object&gt;&lt;object type=&quot;3&quot; unique_id=&quot;102633&quot;&gt;&lt;property id=&quot;20148&quot; value=&quot;5&quot;/&gt;&lt;property id=&quot;20300&quot; value=&quot;Slide 2&quot;/&gt;&lt;property id=&quot;20307&quot; value=&quot;258&quot;/&gt;&lt;/object&gt;&lt;object type=&quot;3&quot; unique_id=&quot;102634&quot;&gt;&lt;property id=&quot;20148&quot; value=&quot;5&quot;/&gt;&lt;property id=&quot;20300&quot; value=&quot;Slide 3&quot;/&gt;&lt;property id=&quot;20307&quot; value=&quot;259&quot;/&gt;&lt;/object&gt;&lt;object type=&quot;3&quot; unique_id=&quot;102635&quot;&gt;&lt;property id=&quot;20148&quot; value=&quot;5&quot;/&gt;&lt;property id=&quot;20300&quot; value=&quot;Slide 4&quot;/&gt;&lt;property id=&quot;20307&quot; value=&quot;260&quot;/&gt;&lt;/object&gt;&lt;object type=&quot;3&quot; unique_id=&quot;102636&quot;&gt;&lt;property id=&quot;20148&quot; value=&quot;5&quot;/&gt;&lt;property id=&quot;20300&quot; value=&quot;Slide 5&quot;/&gt;&lt;property id=&quot;20307&quot; value=&quot;261&quot;/&gt;&lt;/object&gt;&lt;object type=&quot;3&quot; unique_id=&quot;102637&quot;&gt;&lt;property id=&quot;20148&quot; value=&quot;5&quot;/&gt;&lt;property id=&quot;20300&quot; value=&quot;Slide 6&quot;/&gt;&lt;property id=&quot;20307&quot; value=&quot;262&quot;/&gt;&lt;/object&gt;&lt;object type=&quot;3&quot; unique_id=&quot;102638&quot;&gt;&lt;property id=&quot;20148&quot; value=&quot;5&quot;/&gt;&lt;property id=&quot;20300&quot; value=&quot;Slide 7&quot;/&gt;&lt;property id=&quot;20307&quot; value=&quot;263&quot;/&gt;&lt;/object&gt;&lt;object type=&quot;3&quot; unique_id=&quot;102639&quot;&gt;&lt;property id=&quot;20148&quot; value=&quot;5&quot;/&gt;&lt;property id=&quot;20300&quot; value=&quot;Slide 8&quot;/&gt;&lt;property id=&quot;20307&quot; value=&quot;265&quot;/&gt;&lt;/object&gt;&lt;object type=&quot;3&quot; unique_id=&quot;102640&quot;&gt;&lt;property id=&quot;20148&quot; value=&quot;5&quot;/&gt;&lt;property id=&quot;20300&quot; value=&quot;Slide 9&quot;/&gt;&lt;property id=&quot;20307&quot; value=&quot;271&quot;/&gt;&lt;/object&gt;&lt;object type=&quot;3&quot; unique_id=&quot;102641&quot;&gt;&lt;property id=&quot;20148&quot; value=&quot;5&quot;/&gt;&lt;property id=&quot;20300&quot; value=&quot;Slide 10&quot;/&gt;&lt;property id=&quot;20307&quot; value=&quot;272&quot;/&gt;&lt;/object&gt;&lt;object type=&quot;3&quot; unique_id=&quot;102642&quot;&gt;&lt;property id=&quot;20148&quot; value=&quot;5&quot;/&gt;&lt;property id=&quot;20300&quot; value=&quot;Slide 11&quot;/&gt;&lt;property id=&quot;20307&quot; value=&quot;286&quot;/&gt;&lt;/object&gt;&lt;object type=&quot;3&quot; unique_id=&quot;102643&quot;&gt;&lt;property id=&quot;20148&quot; value=&quot;5&quot;/&gt;&lt;property id=&quot;20300&quot; value=&quot;Slide 12&quot;/&gt;&lt;property id=&quot;20307&quot; value=&quot;291&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897</Words>
  <Application>Microsoft Office PowerPoint</Application>
  <PresentationFormat>On-screen Show (4:3)</PresentationFormat>
  <Paragraphs>308</Paragraphs>
  <Slides>15</Slides>
  <Notes>13</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Office of Government Ethics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clkanepi</dc:creator>
  <cp:lastModifiedBy>Ryan Segrist</cp:lastModifiedBy>
  <cp:revision>18</cp:revision>
  <dcterms:created xsi:type="dcterms:W3CDTF">2011-04-07T21:24:19Z</dcterms:created>
  <dcterms:modified xsi:type="dcterms:W3CDTF">2014-07-28T13:07:44Z</dcterms:modified>
</cp:coreProperties>
</file>