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338" r:id="rId3"/>
    <p:sldId id="337" r:id="rId4"/>
    <p:sldId id="318" r:id="rId5"/>
    <p:sldId id="306" r:id="rId6"/>
    <p:sldId id="327" r:id="rId7"/>
    <p:sldId id="334" r:id="rId8"/>
    <p:sldId id="328" r:id="rId9"/>
    <p:sldId id="336" r:id="rId10"/>
    <p:sldId id="305" r:id="rId11"/>
    <p:sldId id="331" r:id="rId12"/>
    <p:sldId id="333" r:id="rId13"/>
    <p:sldId id="335" r:id="rId14"/>
    <p:sldId id="329" r:id="rId15"/>
    <p:sldId id="295"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E4FF"/>
    <a:srgbClr val="B6D0F0"/>
    <a:srgbClr val="FFFFFF"/>
    <a:srgbClr val="112E51"/>
    <a:srgbClr val="0075AB"/>
    <a:srgbClr val="6DA1E1"/>
    <a:srgbClr val="F0F0F0"/>
    <a:srgbClr val="97BCE9"/>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3" autoAdjust="0"/>
    <p:restoredTop sz="81333" autoAdjust="0"/>
  </p:normalViewPr>
  <p:slideViewPr>
    <p:cSldViewPr snapToGrid="0">
      <p:cViewPr varScale="1">
        <p:scale>
          <a:sx n="95" d="100"/>
          <a:sy n="95" d="100"/>
        </p:scale>
        <p:origin x="1402" y="7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4915" y="117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577E39-85F9-4EE7-BDBD-DF24EABF3773}" type="datetimeFigureOut">
              <a:rPr lang="en-US" smtClean="0"/>
              <a:t>3/10/2026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2B3A667-3900-4BA2-9F23-237FF9BC142F}" type="slidenum">
              <a:rPr lang="en-US" smtClean="0"/>
              <a:t>‹#›</a:t>
            </a:fld>
            <a:endParaRPr lang="en-US"/>
          </a:p>
        </p:txBody>
      </p:sp>
    </p:spTree>
    <p:extLst>
      <p:ext uri="{BB962C8B-B14F-4D97-AF65-F5344CB8AC3E}">
        <p14:creationId xmlns:p14="http://schemas.microsoft.com/office/powerpoint/2010/main" val="2791257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5"/>
          </p:nvPr>
        </p:nvSpPr>
        <p:spPr/>
        <p:txBody>
          <a:bodyPr/>
          <a:lstStyle/>
          <a:p>
            <a:fld id="{52B3A667-3900-4BA2-9F23-237FF9BC142F}" type="slidenum">
              <a:rPr lang="en-US" smtClean="0"/>
              <a:t>1</a:t>
            </a:fld>
            <a:endParaRPr lang="en-US"/>
          </a:p>
        </p:txBody>
      </p:sp>
    </p:spTree>
    <p:extLst>
      <p:ext uri="{BB962C8B-B14F-4D97-AF65-F5344CB8AC3E}">
        <p14:creationId xmlns:p14="http://schemas.microsoft.com/office/powerpoint/2010/main" val="21133649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B3A667-3900-4BA2-9F23-237FF9BC142F}" type="slidenum">
              <a:rPr lang="en-US" smtClean="0"/>
              <a:t>10</a:t>
            </a:fld>
            <a:endParaRPr lang="en-US"/>
          </a:p>
        </p:txBody>
      </p:sp>
    </p:spTree>
    <p:extLst>
      <p:ext uri="{BB962C8B-B14F-4D97-AF65-F5344CB8AC3E}">
        <p14:creationId xmlns:p14="http://schemas.microsoft.com/office/powerpoint/2010/main" val="40629878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B3A667-3900-4BA2-9F23-237FF9BC142F}" type="slidenum">
              <a:rPr lang="en-US" smtClean="0"/>
              <a:t>11</a:t>
            </a:fld>
            <a:endParaRPr lang="en-US"/>
          </a:p>
        </p:txBody>
      </p:sp>
    </p:spTree>
    <p:extLst>
      <p:ext uri="{BB962C8B-B14F-4D97-AF65-F5344CB8AC3E}">
        <p14:creationId xmlns:p14="http://schemas.microsoft.com/office/powerpoint/2010/main" val="1199991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55B57-B0BA-5A1A-5992-94A1BAC888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E73C8F-8458-BE0E-CFB5-DE507BAD96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AB0E05-873D-DF13-2A27-FBB17B46C384}"/>
              </a:ext>
            </a:extLst>
          </p:cNvPr>
          <p:cNvSpPr>
            <a:spLocks noGrp="1"/>
          </p:cNvSpPr>
          <p:nvPr>
            <p:ph type="body" idx="1"/>
          </p:nvPr>
        </p:nvSpPr>
        <p:spPr/>
        <p:txBody>
          <a:bodyPr/>
          <a:lstStyle/>
          <a:p>
            <a:pPr defTabSz="931774">
              <a:defRPr/>
            </a:pPr>
            <a:endParaRPr lang="en-US" dirty="0">
              <a:ea typeface="Source Sans Pro" panose="020B0503030403020204" pitchFamily="34" charset="0"/>
            </a:endParaRPr>
          </a:p>
        </p:txBody>
      </p:sp>
      <p:sp>
        <p:nvSpPr>
          <p:cNvPr id="4" name="Slide Number Placeholder 3">
            <a:extLst>
              <a:ext uri="{FF2B5EF4-FFF2-40B4-BE49-F238E27FC236}">
                <a16:creationId xmlns:a16="http://schemas.microsoft.com/office/drawing/2014/main" id="{A15BC1BB-5219-19B8-3D2C-704F91CAB22B}"/>
              </a:ext>
            </a:extLst>
          </p:cNvPr>
          <p:cNvSpPr>
            <a:spLocks noGrp="1"/>
          </p:cNvSpPr>
          <p:nvPr>
            <p:ph type="sldNum" sz="quarter" idx="5"/>
          </p:nvPr>
        </p:nvSpPr>
        <p:spPr/>
        <p:txBody>
          <a:bodyPr/>
          <a:lstStyle/>
          <a:p>
            <a:pPr defTabSz="931774">
              <a:defRPr/>
            </a:pPr>
            <a:fld id="{52B3A667-3900-4BA2-9F23-237FF9BC142F}" type="slidenum">
              <a:rPr lang="en-US">
                <a:solidFill>
                  <a:prstClr val="black"/>
                </a:solidFill>
                <a:latin typeface="Aptos" panose="02110004020202020204"/>
              </a:rPr>
              <a:pPr defTabSz="931774">
                <a:defRPr/>
              </a:pPr>
              <a:t>12</a:t>
            </a:fld>
            <a:endParaRPr lang="en-US">
              <a:solidFill>
                <a:prstClr val="black"/>
              </a:solidFill>
              <a:latin typeface="Aptos" panose="02110004020202020204"/>
            </a:endParaRPr>
          </a:p>
        </p:txBody>
      </p:sp>
    </p:spTree>
    <p:extLst>
      <p:ext uri="{BB962C8B-B14F-4D97-AF65-F5344CB8AC3E}">
        <p14:creationId xmlns:p14="http://schemas.microsoft.com/office/powerpoint/2010/main" val="41324068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B3A667-3900-4BA2-9F23-237FF9BC142F}" type="slidenum">
              <a:rPr lang="en-US" smtClean="0"/>
              <a:t>13</a:t>
            </a:fld>
            <a:endParaRPr lang="en-US"/>
          </a:p>
        </p:txBody>
      </p:sp>
    </p:spTree>
    <p:extLst>
      <p:ext uri="{BB962C8B-B14F-4D97-AF65-F5344CB8AC3E}">
        <p14:creationId xmlns:p14="http://schemas.microsoft.com/office/powerpoint/2010/main" val="29350761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C9072-9A4D-63E0-2BE6-D71A82F72F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DC8848-8574-76EE-FF9C-76AEFE9F29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143A9E-C821-98C3-80D2-B401327344FD}"/>
              </a:ext>
            </a:extLst>
          </p:cNvPr>
          <p:cNvSpPr>
            <a:spLocks noGrp="1"/>
          </p:cNvSpPr>
          <p:nvPr>
            <p:ph type="body" idx="1"/>
          </p:nvPr>
        </p:nvSpPr>
        <p:spPr/>
        <p:txBody>
          <a:bodyPr/>
          <a:lstStyle/>
          <a:p>
            <a:pPr defTabSz="931774">
              <a:defRPr/>
            </a:pPr>
            <a:endParaRPr lang="en-US" dirty="0">
              <a:ea typeface="Source Sans Pro" panose="020B0503030403020204" pitchFamily="34" charset="0"/>
            </a:endParaRPr>
          </a:p>
        </p:txBody>
      </p:sp>
      <p:sp>
        <p:nvSpPr>
          <p:cNvPr id="4" name="Slide Number Placeholder 3">
            <a:extLst>
              <a:ext uri="{FF2B5EF4-FFF2-40B4-BE49-F238E27FC236}">
                <a16:creationId xmlns:a16="http://schemas.microsoft.com/office/drawing/2014/main" id="{95B996AB-8D35-B2A6-8C31-3CFB069A1243}"/>
              </a:ext>
            </a:extLst>
          </p:cNvPr>
          <p:cNvSpPr>
            <a:spLocks noGrp="1"/>
          </p:cNvSpPr>
          <p:nvPr>
            <p:ph type="sldNum" sz="quarter" idx="5"/>
          </p:nvPr>
        </p:nvSpPr>
        <p:spPr/>
        <p:txBody>
          <a:bodyPr/>
          <a:lstStyle/>
          <a:p>
            <a:pPr defTabSz="931774">
              <a:defRPr/>
            </a:pPr>
            <a:fld id="{52B3A667-3900-4BA2-9F23-237FF9BC142F}" type="slidenum">
              <a:rPr lang="en-US">
                <a:solidFill>
                  <a:prstClr val="black"/>
                </a:solidFill>
                <a:latin typeface="Aptos" panose="02110004020202020204"/>
              </a:rPr>
              <a:pPr defTabSz="931774">
                <a:defRPr/>
              </a:pPr>
              <a:t>14</a:t>
            </a:fld>
            <a:endParaRPr lang="en-US">
              <a:solidFill>
                <a:prstClr val="black"/>
              </a:solidFill>
              <a:latin typeface="Aptos" panose="02110004020202020204"/>
            </a:endParaRPr>
          </a:p>
        </p:txBody>
      </p:sp>
    </p:spTree>
    <p:extLst>
      <p:ext uri="{BB962C8B-B14F-4D97-AF65-F5344CB8AC3E}">
        <p14:creationId xmlns:p14="http://schemas.microsoft.com/office/powerpoint/2010/main" val="10487237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B3A667-3900-4BA2-9F23-237FF9BC142F}" type="slidenum">
              <a:rPr lang="en-US" smtClean="0"/>
              <a:t>15</a:t>
            </a:fld>
            <a:endParaRPr lang="en-US"/>
          </a:p>
        </p:txBody>
      </p:sp>
    </p:spTree>
    <p:extLst>
      <p:ext uri="{BB962C8B-B14F-4D97-AF65-F5344CB8AC3E}">
        <p14:creationId xmlns:p14="http://schemas.microsoft.com/office/powerpoint/2010/main" val="1364183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049B4-9B40-72C5-7221-4B886039E0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15C73A-5837-D415-9264-4CFFE21C3D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67C8CB-3E0B-576D-F64D-613933335AE0}"/>
              </a:ext>
            </a:extLst>
          </p:cNvPr>
          <p:cNvSpPr>
            <a:spLocks noGrp="1"/>
          </p:cNvSpPr>
          <p:nvPr>
            <p:ph type="body" idx="1"/>
          </p:nvPr>
        </p:nvSpPr>
        <p:spPr/>
        <p:txBody>
          <a:bodyPr/>
          <a:lstStyle/>
          <a:p>
            <a:pPr defTabSz="931774">
              <a:defRPr/>
            </a:pPr>
            <a:endParaRPr lang="en-US" dirty="0">
              <a:ea typeface="Source Sans Pro" panose="020B0503030403020204" pitchFamily="34" charset="0"/>
            </a:endParaRPr>
          </a:p>
        </p:txBody>
      </p:sp>
      <p:sp>
        <p:nvSpPr>
          <p:cNvPr id="4" name="Slide Number Placeholder 3">
            <a:extLst>
              <a:ext uri="{FF2B5EF4-FFF2-40B4-BE49-F238E27FC236}">
                <a16:creationId xmlns:a16="http://schemas.microsoft.com/office/drawing/2014/main" id="{FB56AE66-DB1A-49E1-496D-2621B8BAA517}"/>
              </a:ext>
            </a:extLst>
          </p:cNvPr>
          <p:cNvSpPr>
            <a:spLocks noGrp="1"/>
          </p:cNvSpPr>
          <p:nvPr>
            <p:ph type="sldNum" sz="quarter" idx="5"/>
          </p:nvPr>
        </p:nvSpPr>
        <p:spPr/>
        <p:txBody>
          <a:bodyPr/>
          <a:lstStyle/>
          <a:p>
            <a:pPr defTabSz="931774">
              <a:defRPr/>
            </a:pPr>
            <a:fld id="{52B3A667-3900-4BA2-9F23-237FF9BC142F}" type="slidenum">
              <a:rPr lang="en-US">
                <a:solidFill>
                  <a:prstClr val="black"/>
                </a:solidFill>
                <a:latin typeface="Aptos" panose="02110004020202020204"/>
              </a:rPr>
              <a:pPr defTabSz="931774">
                <a:defRPr/>
              </a:pPr>
              <a:t>2</a:t>
            </a:fld>
            <a:endParaRPr lang="en-US">
              <a:solidFill>
                <a:prstClr val="black"/>
              </a:solidFill>
              <a:latin typeface="Aptos" panose="02110004020202020204"/>
            </a:endParaRPr>
          </a:p>
        </p:txBody>
      </p:sp>
    </p:spTree>
    <p:extLst>
      <p:ext uri="{BB962C8B-B14F-4D97-AF65-F5344CB8AC3E}">
        <p14:creationId xmlns:p14="http://schemas.microsoft.com/office/powerpoint/2010/main" val="12760344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3ED5D-7636-9F97-450B-12C3DCBE31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D8B1BD-852E-2902-932E-269C91BF20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2F1161-053A-42E6-7C99-0524174409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215C9C-4FA9-66E6-EB76-25AF808325A0}"/>
              </a:ext>
            </a:extLst>
          </p:cNvPr>
          <p:cNvSpPr>
            <a:spLocks noGrp="1"/>
          </p:cNvSpPr>
          <p:nvPr>
            <p:ph type="sldNum" sz="quarter" idx="5"/>
          </p:nvPr>
        </p:nvSpPr>
        <p:spPr/>
        <p:txBody>
          <a:bodyPr/>
          <a:lstStyle/>
          <a:p>
            <a:fld id="{52B3A667-3900-4BA2-9F23-237FF9BC142F}" type="slidenum">
              <a:rPr lang="en-US" smtClean="0"/>
              <a:t>3</a:t>
            </a:fld>
            <a:endParaRPr lang="en-US"/>
          </a:p>
        </p:txBody>
      </p:sp>
    </p:spTree>
    <p:extLst>
      <p:ext uri="{BB962C8B-B14F-4D97-AF65-F5344CB8AC3E}">
        <p14:creationId xmlns:p14="http://schemas.microsoft.com/office/powerpoint/2010/main" val="578610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A69DD-3542-F124-25A8-A6CC469034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BFC837-5298-F17D-EC40-91860AB463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F82654-BA7A-1CD2-A92B-A2652E50A8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A809D4-6CF1-F641-9745-C0D202C36B80}"/>
              </a:ext>
            </a:extLst>
          </p:cNvPr>
          <p:cNvSpPr>
            <a:spLocks noGrp="1"/>
          </p:cNvSpPr>
          <p:nvPr>
            <p:ph type="sldNum" sz="quarter" idx="5"/>
          </p:nvPr>
        </p:nvSpPr>
        <p:spPr/>
        <p:txBody>
          <a:bodyPr/>
          <a:lstStyle/>
          <a:p>
            <a:pPr marL="0" marR="0" lvl="0" indent="0" algn="r" defTabSz="931774" rtl="0" eaLnBrk="1" fontAlgn="auto" latinLnBrk="0" hangingPunct="1">
              <a:lnSpc>
                <a:spcPct val="100000"/>
              </a:lnSpc>
              <a:spcBef>
                <a:spcPts val="0"/>
              </a:spcBef>
              <a:spcAft>
                <a:spcPts val="0"/>
              </a:spcAft>
              <a:buClrTx/>
              <a:buSzTx/>
              <a:buFontTx/>
              <a:buNone/>
              <a:tabLst/>
              <a:defRPr/>
            </a:pPr>
            <a:fld id="{52B3A667-3900-4BA2-9F23-237FF9BC142F}" type="slidenum">
              <a:rPr kumimoji="0" lang="en-US" sz="12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r" defTabSz="931774"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23613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B3A667-3900-4BA2-9F23-237FF9BC142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453074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52AB3-0D4E-8815-812A-BFADBA504E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065D9C-1458-A935-A7BD-D7E124B6FD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53D297-9F52-AA5A-D494-0BC87927C7BD}"/>
              </a:ext>
            </a:extLst>
          </p:cNvPr>
          <p:cNvSpPr>
            <a:spLocks noGrp="1"/>
          </p:cNvSpPr>
          <p:nvPr>
            <p:ph type="body" idx="1"/>
          </p:nvPr>
        </p:nvSpPr>
        <p:spPr/>
        <p:txBody>
          <a:bodyPr/>
          <a:lstStyle/>
          <a:p>
            <a:pPr defTabSz="931774">
              <a:defRPr/>
            </a:pPr>
            <a:endParaRPr lang="en-US" dirty="0">
              <a:ea typeface="Source Sans Pro" panose="020B0503030403020204" pitchFamily="34" charset="0"/>
            </a:endParaRPr>
          </a:p>
        </p:txBody>
      </p:sp>
      <p:sp>
        <p:nvSpPr>
          <p:cNvPr id="4" name="Slide Number Placeholder 3">
            <a:extLst>
              <a:ext uri="{FF2B5EF4-FFF2-40B4-BE49-F238E27FC236}">
                <a16:creationId xmlns:a16="http://schemas.microsoft.com/office/drawing/2014/main" id="{392944DB-1BFB-6EF4-1692-90E328D8BECC}"/>
              </a:ext>
            </a:extLst>
          </p:cNvPr>
          <p:cNvSpPr>
            <a:spLocks noGrp="1"/>
          </p:cNvSpPr>
          <p:nvPr>
            <p:ph type="sldNum" sz="quarter" idx="5"/>
          </p:nvPr>
        </p:nvSpPr>
        <p:spPr/>
        <p:txBody>
          <a:bodyPr/>
          <a:lstStyle/>
          <a:p>
            <a:pPr marL="0" marR="0" lvl="0" indent="0" algn="r" defTabSz="931774" rtl="0" eaLnBrk="1" fontAlgn="auto" latinLnBrk="0" hangingPunct="1">
              <a:lnSpc>
                <a:spcPct val="100000"/>
              </a:lnSpc>
              <a:spcBef>
                <a:spcPts val="0"/>
              </a:spcBef>
              <a:spcAft>
                <a:spcPts val="0"/>
              </a:spcAft>
              <a:buClrTx/>
              <a:buSzTx/>
              <a:buFontTx/>
              <a:buNone/>
              <a:tabLst/>
              <a:defRPr/>
            </a:pPr>
            <a:fld id="{52B3A667-3900-4BA2-9F23-237FF9BC142F}" type="slidenum">
              <a:rPr kumimoji="0" lang="en-US" sz="12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r" defTabSz="931774"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813136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2748A-43B3-DB21-4317-B284022401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D00CCF-C779-4359-A65B-D4D7D10663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1751C5-87B4-7158-24C3-45560EB4996C}"/>
              </a:ext>
            </a:extLst>
          </p:cNvPr>
          <p:cNvSpPr>
            <a:spLocks noGrp="1"/>
          </p:cNvSpPr>
          <p:nvPr>
            <p:ph type="body" idx="1"/>
          </p:nvPr>
        </p:nvSpPr>
        <p:spPr/>
        <p:txBody>
          <a:bodyPr/>
          <a:lstStyle/>
          <a:p>
            <a:pPr defTabSz="931774">
              <a:defRPr/>
            </a:pPr>
            <a:endParaRPr lang="en-US" dirty="0">
              <a:ea typeface="Source Sans Pro" panose="020B0503030403020204" pitchFamily="34" charset="0"/>
            </a:endParaRPr>
          </a:p>
        </p:txBody>
      </p:sp>
      <p:sp>
        <p:nvSpPr>
          <p:cNvPr id="4" name="Slide Number Placeholder 3">
            <a:extLst>
              <a:ext uri="{FF2B5EF4-FFF2-40B4-BE49-F238E27FC236}">
                <a16:creationId xmlns:a16="http://schemas.microsoft.com/office/drawing/2014/main" id="{1D055351-F709-686F-7E03-8326AB71B173}"/>
              </a:ext>
            </a:extLst>
          </p:cNvPr>
          <p:cNvSpPr>
            <a:spLocks noGrp="1"/>
          </p:cNvSpPr>
          <p:nvPr>
            <p:ph type="sldNum" sz="quarter" idx="5"/>
          </p:nvPr>
        </p:nvSpPr>
        <p:spPr/>
        <p:txBody>
          <a:bodyPr/>
          <a:lstStyle/>
          <a:p>
            <a:pPr defTabSz="931774">
              <a:defRPr/>
            </a:pPr>
            <a:fld id="{52B3A667-3900-4BA2-9F23-237FF9BC142F}" type="slidenum">
              <a:rPr lang="en-US">
                <a:solidFill>
                  <a:prstClr val="black"/>
                </a:solidFill>
                <a:latin typeface="Aptos" panose="02110004020202020204"/>
              </a:rPr>
              <a:pPr defTabSz="931774">
                <a:defRPr/>
              </a:pPr>
              <a:t>7</a:t>
            </a:fld>
            <a:endParaRPr lang="en-US">
              <a:solidFill>
                <a:prstClr val="black"/>
              </a:solidFill>
              <a:latin typeface="Aptos" panose="02110004020202020204"/>
            </a:endParaRPr>
          </a:p>
        </p:txBody>
      </p:sp>
    </p:spTree>
    <p:extLst>
      <p:ext uri="{BB962C8B-B14F-4D97-AF65-F5344CB8AC3E}">
        <p14:creationId xmlns:p14="http://schemas.microsoft.com/office/powerpoint/2010/main" val="29627798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D4154-71DA-5948-15BB-74CD45C6CA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D16BB9-DA55-15C7-FEAB-8E4329A7F5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351497-AA9E-389D-9199-C99AFF4D1916}"/>
              </a:ext>
            </a:extLst>
          </p:cNvPr>
          <p:cNvSpPr>
            <a:spLocks noGrp="1"/>
          </p:cNvSpPr>
          <p:nvPr>
            <p:ph type="body" idx="1"/>
          </p:nvPr>
        </p:nvSpPr>
        <p:spPr/>
        <p:txBody>
          <a:bodyPr/>
          <a:lstStyle/>
          <a:p>
            <a:pPr defTabSz="931774">
              <a:defRPr/>
            </a:pPr>
            <a:endParaRPr lang="en-US" dirty="0">
              <a:ea typeface="Source Sans Pro" panose="020B0503030403020204" pitchFamily="34" charset="0"/>
            </a:endParaRPr>
          </a:p>
        </p:txBody>
      </p:sp>
      <p:sp>
        <p:nvSpPr>
          <p:cNvPr id="4" name="Slide Number Placeholder 3">
            <a:extLst>
              <a:ext uri="{FF2B5EF4-FFF2-40B4-BE49-F238E27FC236}">
                <a16:creationId xmlns:a16="http://schemas.microsoft.com/office/drawing/2014/main" id="{8370C51D-BD83-1036-81EB-3BC8AF6A3338}"/>
              </a:ext>
            </a:extLst>
          </p:cNvPr>
          <p:cNvSpPr>
            <a:spLocks noGrp="1"/>
          </p:cNvSpPr>
          <p:nvPr>
            <p:ph type="sldNum" sz="quarter" idx="5"/>
          </p:nvPr>
        </p:nvSpPr>
        <p:spPr/>
        <p:txBody>
          <a:bodyPr/>
          <a:lstStyle/>
          <a:p>
            <a:pPr marL="0" marR="0" lvl="0" indent="0" algn="r" defTabSz="931774" rtl="0" eaLnBrk="1" fontAlgn="auto" latinLnBrk="0" hangingPunct="1">
              <a:lnSpc>
                <a:spcPct val="100000"/>
              </a:lnSpc>
              <a:spcBef>
                <a:spcPts val="0"/>
              </a:spcBef>
              <a:spcAft>
                <a:spcPts val="0"/>
              </a:spcAft>
              <a:buClrTx/>
              <a:buSzTx/>
              <a:buFontTx/>
              <a:buNone/>
              <a:tabLst/>
              <a:defRPr/>
            </a:pPr>
            <a:fld id="{52B3A667-3900-4BA2-9F23-237FF9BC142F}" type="slidenum">
              <a:rPr kumimoji="0" lang="en-US" sz="12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r" defTabSz="931774"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3818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DA346-C04B-4AC4-56DF-F2CB0F1D2A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034E3F-AD0A-8473-8D06-049E02DC9C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9A5950-C213-ECCB-26FF-7F9FE1C604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435AB1-5F61-EAD2-6AAA-279D721D9762}"/>
              </a:ext>
            </a:extLst>
          </p:cNvPr>
          <p:cNvSpPr>
            <a:spLocks noGrp="1"/>
          </p:cNvSpPr>
          <p:nvPr>
            <p:ph type="sldNum" sz="quarter" idx="5"/>
          </p:nvPr>
        </p:nvSpPr>
        <p:spPr/>
        <p:txBody>
          <a:bodyPr/>
          <a:lstStyle/>
          <a:p>
            <a:pPr marL="0" marR="0" lvl="0" indent="0" algn="r" defTabSz="931774" rtl="0" eaLnBrk="1" fontAlgn="auto" latinLnBrk="0" hangingPunct="1">
              <a:lnSpc>
                <a:spcPct val="100000"/>
              </a:lnSpc>
              <a:spcBef>
                <a:spcPts val="0"/>
              </a:spcBef>
              <a:spcAft>
                <a:spcPts val="0"/>
              </a:spcAft>
              <a:buClrTx/>
              <a:buSzTx/>
              <a:buFontTx/>
              <a:buNone/>
              <a:tabLst/>
              <a:defRPr/>
            </a:pPr>
            <a:fld id="{52B3A667-3900-4BA2-9F23-237FF9BC142F}" type="slidenum">
              <a:rPr kumimoji="0" lang="en-US" sz="12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r" defTabSz="931774"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64533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0A04E-8838-E406-6884-4D7481DCAE3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2077DC4-3FD0-9D10-CFF9-7294943093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DB01F8F-DC4C-1F92-4454-5B086F8ADDAE}"/>
              </a:ext>
            </a:extLst>
          </p:cNvPr>
          <p:cNvSpPr>
            <a:spLocks noGrp="1"/>
          </p:cNvSpPr>
          <p:nvPr>
            <p:ph type="dt" sz="half" idx="10"/>
          </p:nvPr>
        </p:nvSpPr>
        <p:spPr/>
        <p:txBody>
          <a:bodyPr/>
          <a:lstStyle/>
          <a:p>
            <a:fld id="{2D2476D3-123E-4D7F-8F16-92C1F7F73D66}" type="datetimeFigureOut">
              <a:rPr lang="en-US" smtClean="0"/>
              <a:t>3/10/2026</a:t>
            </a:fld>
            <a:endParaRPr lang="en-US"/>
          </a:p>
        </p:txBody>
      </p:sp>
      <p:sp>
        <p:nvSpPr>
          <p:cNvPr id="5" name="Footer Placeholder 4">
            <a:extLst>
              <a:ext uri="{FF2B5EF4-FFF2-40B4-BE49-F238E27FC236}">
                <a16:creationId xmlns:a16="http://schemas.microsoft.com/office/drawing/2014/main" id="{DDF4CE22-9712-587B-953D-998580C859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F968F8-AB46-90AE-41AC-3481B3A9DC56}"/>
              </a:ext>
            </a:extLst>
          </p:cNvPr>
          <p:cNvSpPr>
            <a:spLocks noGrp="1"/>
          </p:cNvSpPr>
          <p:nvPr>
            <p:ph type="sldNum" sz="quarter" idx="12"/>
          </p:nvPr>
        </p:nvSpPr>
        <p:spPr/>
        <p:txBody>
          <a:bodyPr/>
          <a:lstStyle/>
          <a:p>
            <a:fld id="{8F0B883B-96BB-48CD-BCE9-2EFFA929D15B}" type="slidenum">
              <a:rPr lang="en-US" smtClean="0"/>
              <a:t>‹#›</a:t>
            </a:fld>
            <a:endParaRPr lang="en-US"/>
          </a:p>
        </p:txBody>
      </p:sp>
    </p:spTree>
    <p:extLst>
      <p:ext uri="{BB962C8B-B14F-4D97-AF65-F5344CB8AC3E}">
        <p14:creationId xmlns:p14="http://schemas.microsoft.com/office/powerpoint/2010/main" val="913879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68676-A9AF-5B09-9F26-B3F7911016A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6D5E67-EC92-CB32-B2B8-1D19670CF0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971177-3AD3-9FF3-0579-FFD90582CE0C}"/>
              </a:ext>
            </a:extLst>
          </p:cNvPr>
          <p:cNvSpPr>
            <a:spLocks noGrp="1"/>
          </p:cNvSpPr>
          <p:nvPr>
            <p:ph type="dt" sz="half" idx="10"/>
          </p:nvPr>
        </p:nvSpPr>
        <p:spPr/>
        <p:txBody>
          <a:bodyPr/>
          <a:lstStyle/>
          <a:p>
            <a:fld id="{2D2476D3-123E-4D7F-8F16-92C1F7F73D66}" type="datetimeFigureOut">
              <a:rPr lang="en-US" smtClean="0"/>
              <a:t>3/10/2026</a:t>
            </a:fld>
            <a:endParaRPr lang="en-US"/>
          </a:p>
        </p:txBody>
      </p:sp>
      <p:sp>
        <p:nvSpPr>
          <p:cNvPr id="5" name="Footer Placeholder 4">
            <a:extLst>
              <a:ext uri="{FF2B5EF4-FFF2-40B4-BE49-F238E27FC236}">
                <a16:creationId xmlns:a16="http://schemas.microsoft.com/office/drawing/2014/main" id="{5178AA9E-20F4-4ED5-5A5D-562A1FB1D2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3AA5BD-385C-CC50-8891-1FF80D7961F5}"/>
              </a:ext>
            </a:extLst>
          </p:cNvPr>
          <p:cNvSpPr>
            <a:spLocks noGrp="1"/>
          </p:cNvSpPr>
          <p:nvPr>
            <p:ph type="sldNum" sz="quarter" idx="12"/>
          </p:nvPr>
        </p:nvSpPr>
        <p:spPr/>
        <p:txBody>
          <a:bodyPr/>
          <a:lstStyle/>
          <a:p>
            <a:fld id="{8F0B883B-96BB-48CD-BCE9-2EFFA929D15B}" type="slidenum">
              <a:rPr lang="en-US" smtClean="0"/>
              <a:t>‹#›</a:t>
            </a:fld>
            <a:endParaRPr lang="en-US"/>
          </a:p>
        </p:txBody>
      </p:sp>
    </p:spTree>
    <p:extLst>
      <p:ext uri="{BB962C8B-B14F-4D97-AF65-F5344CB8AC3E}">
        <p14:creationId xmlns:p14="http://schemas.microsoft.com/office/powerpoint/2010/main" val="1154995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2DBA32-7B81-83F1-1306-80C415CD3E5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F6AF56-C11B-A64D-D63A-F56FB30610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4DA7AF-ED79-DAA1-BC1F-AD833236FF4D}"/>
              </a:ext>
            </a:extLst>
          </p:cNvPr>
          <p:cNvSpPr>
            <a:spLocks noGrp="1"/>
          </p:cNvSpPr>
          <p:nvPr>
            <p:ph type="dt" sz="half" idx="10"/>
          </p:nvPr>
        </p:nvSpPr>
        <p:spPr/>
        <p:txBody>
          <a:bodyPr/>
          <a:lstStyle/>
          <a:p>
            <a:fld id="{2D2476D3-123E-4D7F-8F16-92C1F7F73D66}" type="datetimeFigureOut">
              <a:rPr lang="en-US" smtClean="0"/>
              <a:t>3/10/2026</a:t>
            </a:fld>
            <a:endParaRPr lang="en-US"/>
          </a:p>
        </p:txBody>
      </p:sp>
      <p:sp>
        <p:nvSpPr>
          <p:cNvPr id="5" name="Footer Placeholder 4">
            <a:extLst>
              <a:ext uri="{FF2B5EF4-FFF2-40B4-BE49-F238E27FC236}">
                <a16:creationId xmlns:a16="http://schemas.microsoft.com/office/drawing/2014/main" id="{ED33624D-40EA-D5F1-4F67-D412B133AB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23F06A-B832-7901-6667-DFE576E99919}"/>
              </a:ext>
            </a:extLst>
          </p:cNvPr>
          <p:cNvSpPr>
            <a:spLocks noGrp="1"/>
          </p:cNvSpPr>
          <p:nvPr>
            <p:ph type="sldNum" sz="quarter" idx="12"/>
          </p:nvPr>
        </p:nvSpPr>
        <p:spPr/>
        <p:txBody>
          <a:bodyPr/>
          <a:lstStyle/>
          <a:p>
            <a:fld id="{8F0B883B-96BB-48CD-BCE9-2EFFA929D15B}" type="slidenum">
              <a:rPr lang="en-US" smtClean="0"/>
              <a:t>‹#›</a:t>
            </a:fld>
            <a:endParaRPr lang="en-US"/>
          </a:p>
        </p:txBody>
      </p:sp>
    </p:spTree>
    <p:extLst>
      <p:ext uri="{BB962C8B-B14F-4D97-AF65-F5344CB8AC3E}">
        <p14:creationId xmlns:p14="http://schemas.microsoft.com/office/powerpoint/2010/main" val="2395450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752E9-1BE0-038D-172F-658A09901A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7F841D-B395-F5A5-9A30-CA153A3DDB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3A90BE-FC75-BA84-4788-A5C447A44C2F}"/>
              </a:ext>
            </a:extLst>
          </p:cNvPr>
          <p:cNvSpPr>
            <a:spLocks noGrp="1"/>
          </p:cNvSpPr>
          <p:nvPr>
            <p:ph type="dt" sz="half" idx="10"/>
          </p:nvPr>
        </p:nvSpPr>
        <p:spPr/>
        <p:txBody>
          <a:bodyPr/>
          <a:lstStyle/>
          <a:p>
            <a:fld id="{2D2476D3-123E-4D7F-8F16-92C1F7F73D66}" type="datetimeFigureOut">
              <a:rPr lang="en-US" smtClean="0"/>
              <a:t>3/10/2026</a:t>
            </a:fld>
            <a:endParaRPr lang="en-US"/>
          </a:p>
        </p:txBody>
      </p:sp>
      <p:sp>
        <p:nvSpPr>
          <p:cNvPr id="5" name="Footer Placeholder 4">
            <a:extLst>
              <a:ext uri="{FF2B5EF4-FFF2-40B4-BE49-F238E27FC236}">
                <a16:creationId xmlns:a16="http://schemas.microsoft.com/office/drawing/2014/main" id="{701AD706-3215-3490-2116-4A65D250F8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6D0A75-1EE1-A3F2-1F97-E91AFD077073}"/>
              </a:ext>
            </a:extLst>
          </p:cNvPr>
          <p:cNvSpPr>
            <a:spLocks noGrp="1"/>
          </p:cNvSpPr>
          <p:nvPr>
            <p:ph type="sldNum" sz="quarter" idx="12"/>
          </p:nvPr>
        </p:nvSpPr>
        <p:spPr/>
        <p:txBody>
          <a:bodyPr/>
          <a:lstStyle/>
          <a:p>
            <a:fld id="{8F0B883B-96BB-48CD-BCE9-2EFFA929D15B}" type="slidenum">
              <a:rPr lang="en-US" smtClean="0"/>
              <a:t>‹#›</a:t>
            </a:fld>
            <a:endParaRPr lang="en-US"/>
          </a:p>
        </p:txBody>
      </p:sp>
    </p:spTree>
    <p:extLst>
      <p:ext uri="{BB962C8B-B14F-4D97-AF65-F5344CB8AC3E}">
        <p14:creationId xmlns:p14="http://schemas.microsoft.com/office/powerpoint/2010/main" val="883627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CA558-5758-4F38-89C7-0AF8357457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723995D-38CA-D7AA-AD8B-6B6BC0E17B5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EAF57D-5434-C106-E8B9-503309F75DE8}"/>
              </a:ext>
            </a:extLst>
          </p:cNvPr>
          <p:cNvSpPr>
            <a:spLocks noGrp="1"/>
          </p:cNvSpPr>
          <p:nvPr>
            <p:ph type="dt" sz="half" idx="10"/>
          </p:nvPr>
        </p:nvSpPr>
        <p:spPr/>
        <p:txBody>
          <a:bodyPr/>
          <a:lstStyle/>
          <a:p>
            <a:fld id="{2D2476D3-123E-4D7F-8F16-92C1F7F73D66}" type="datetimeFigureOut">
              <a:rPr lang="en-US" smtClean="0"/>
              <a:t>3/10/2026</a:t>
            </a:fld>
            <a:endParaRPr lang="en-US"/>
          </a:p>
        </p:txBody>
      </p:sp>
      <p:sp>
        <p:nvSpPr>
          <p:cNvPr id="5" name="Footer Placeholder 4">
            <a:extLst>
              <a:ext uri="{FF2B5EF4-FFF2-40B4-BE49-F238E27FC236}">
                <a16:creationId xmlns:a16="http://schemas.microsoft.com/office/drawing/2014/main" id="{5B25B876-5803-43D4-2D96-E17EE4B80B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59E8AA-7761-A1BF-2D03-A85834213E25}"/>
              </a:ext>
            </a:extLst>
          </p:cNvPr>
          <p:cNvSpPr>
            <a:spLocks noGrp="1"/>
          </p:cNvSpPr>
          <p:nvPr>
            <p:ph type="sldNum" sz="quarter" idx="12"/>
          </p:nvPr>
        </p:nvSpPr>
        <p:spPr/>
        <p:txBody>
          <a:bodyPr/>
          <a:lstStyle/>
          <a:p>
            <a:fld id="{8F0B883B-96BB-48CD-BCE9-2EFFA929D15B}" type="slidenum">
              <a:rPr lang="en-US" smtClean="0"/>
              <a:t>‹#›</a:t>
            </a:fld>
            <a:endParaRPr lang="en-US"/>
          </a:p>
        </p:txBody>
      </p:sp>
    </p:spTree>
    <p:extLst>
      <p:ext uri="{BB962C8B-B14F-4D97-AF65-F5344CB8AC3E}">
        <p14:creationId xmlns:p14="http://schemas.microsoft.com/office/powerpoint/2010/main" val="3206705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C7A87-6646-9360-8118-E63C8D090E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5C356C-ED37-1C9D-F322-073FDCAFB74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A3414-970B-AE48-9324-0622D09F57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AECBEC7-FD5C-F9FA-809F-C94FB2619C2D}"/>
              </a:ext>
            </a:extLst>
          </p:cNvPr>
          <p:cNvSpPr>
            <a:spLocks noGrp="1"/>
          </p:cNvSpPr>
          <p:nvPr>
            <p:ph type="dt" sz="half" idx="10"/>
          </p:nvPr>
        </p:nvSpPr>
        <p:spPr/>
        <p:txBody>
          <a:bodyPr/>
          <a:lstStyle/>
          <a:p>
            <a:fld id="{2D2476D3-123E-4D7F-8F16-92C1F7F73D66}" type="datetimeFigureOut">
              <a:rPr lang="en-US" smtClean="0"/>
              <a:t>3/10/2026</a:t>
            </a:fld>
            <a:endParaRPr lang="en-US"/>
          </a:p>
        </p:txBody>
      </p:sp>
      <p:sp>
        <p:nvSpPr>
          <p:cNvPr id="6" name="Footer Placeholder 5">
            <a:extLst>
              <a:ext uri="{FF2B5EF4-FFF2-40B4-BE49-F238E27FC236}">
                <a16:creationId xmlns:a16="http://schemas.microsoft.com/office/drawing/2014/main" id="{691B5FC0-454E-45A7-EF5B-D1432520A9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C8A47C-9B8B-FE91-F66D-E1721C9EDD1F}"/>
              </a:ext>
            </a:extLst>
          </p:cNvPr>
          <p:cNvSpPr>
            <a:spLocks noGrp="1"/>
          </p:cNvSpPr>
          <p:nvPr>
            <p:ph type="sldNum" sz="quarter" idx="12"/>
          </p:nvPr>
        </p:nvSpPr>
        <p:spPr/>
        <p:txBody>
          <a:bodyPr/>
          <a:lstStyle/>
          <a:p>
            <a:fld id="{8F0B883B-96BB-48CD-BCE9-2EFFA929D15B}" type="slidenum">
              <a:rPr lang="en-US" smtClean="0"/>
              <a:t>‹#›</a:t>
            </a:fld>
            <a:endParaRPr lang="en-US"/>
          </a:p>
        </p:txBody>
      </p:sp>
    </p:spTree>
    <p:extLst>
      <p:ext uri="{BB962C8B-B14F-4D97-AF65-F5344CB8AC3E}">
        <p14:creationId xmlns:p14="http://schemas.microsoft.com/office/powerpoint/2010/main" val="2313148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707AF-11B7-45E7-7109-AB0B83044AD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30AE6C3-1DED-D03E-3702-D84E58AF13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A9D3A21-CFC4-EAAD-B2AE-2B6744643C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B7FDB86-59A2-097B-E894-B3C6BEF3C5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F16980-F5B8-7B67-F3F4-F7C87236AF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4CD7EA-07A3-12F3-E0BE-ADBB4D0F2C44}"/>
              </a:ext>
            </a:extLst>
          </p:cNvPr>
          <p:cNvSpPr>
            <a:spLocks noGrp="1"/>
          </p:cNvSpPr>
          <p:nvPr>
            <p:ph type="dt" sz="half" idx="10"/>
          </p:nvPr>
        </p:nvSpPr>
        <p:spPr/>
        <p:txBody>
          <a:bodyPr/>
          <a:lstStyle/>
          <a:p>
            <a:fld id="{2D2476D3-123E-4D7F-8F16-92C1F7F73D66}" type="datetimeFigureOut">
              <a:rPr lang="en-US" smtClean="0"/>
              <a:t>3/10/2026</a:t>
            </a:fld>
            <a:endParaRPr lang="en-US"/>
          </a:p>
        </p:txBody>
      </p:sp>
      <p:sp>
        <p:nvSpPr>
          <p:cNvPr id="8" name="Footer Placeholder 7">
            <a:extLst>
              <a:ext uri="{FF2B5EF4-FFF2-40B4-BE49-F238E27FC236}">
                <a16:creationId xmlns:a16="http://schemas.microsoft.com/office/drawing/2014/main" id="{3D0ABDB5-A05F-12EE-AADE-5BB4BE2612C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F18D3F-DEE1-4DF1-185C-93BBFEED91FD}"/>
              </a:ext>
            </a:extLst>
          </p:cNvPr>
          <p:cNvSpPr>
            <a:spLocks noGrp="1"/>
          </p:cNvSpPr>
          <p:nvPr>
            <p:ph type="sldNum" sz="quarter" idx="12"/>
          </p:nvPr>
        </p:nvSpPr>
        <p:spPr/>
        <p:txBody>
          <a:bodyPr/>
          <a:lstStyle/>
          <a:p>
            <a:fld id="{8F0B883B-96BB-48CD-BCE9-2EFFA929D15B}" type="slidenum">
              <a:rPr lang="en-US" smtClean="0"/>
              <a:t>‹#›</a:t>
            </a:fld>
            <a:endParaRPr lang="en-US"/>
          </a:p>
        </p:txBody>
      </p:sp>
    </p:spTree>
    <p:extLst>
      <p:ext uri="{BB962C8B-B14F-4D97-AF65-F5344CB8AC3E}">
        <p14:creationId xmlns:p14="http://schemas.microsoft.com/office/powerpoint/2010/main" val="3498307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844D3-8027-C186-EC8E-BFE7F2ECC8C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34C5CC1-44C7-AEAD-EB5D-91A8123BAA95}"/>
              </a:ext>
            </a:extLst>
          </p:cNvPr>
          <p:cNvSpPr>
            <a:spLocks noGrp="1"/>
          </p:cNvSpPr>
          <p:nvPr>
            <p:ph type="dt" sz="half" idx="10"/>
          </p:nvPr>
        </p:nvSpPr>
        <p:spPr/>
        <p:txBody>
          <a:bodyPr/>
          <a:lstStyle/>
          <a:p>
            <a:fld id="{2D2476D3-123E-4D7F-8F16-92C1F7F73D66}" type="datetimeFigureOut">
              <a:rPr lang="en-US" smtClean="0"/>
              <a:t>3/10/2026</a:t>
            </a:fld>
            <a:endParaRPr lang="en-US"/>
          </a:p>
        </p:txBody>
      </p:sp>
      <p:sp>
        <p:nvSpPr>
          <p:cNvPr id="4" name="Footer Placeholder 3">
            <a:extLst>
              <a:ext uri="{FF2B5EF4-FFF2-40B4-BE49-F238E27FC236}">
                <a16:creationId xmlns:a16="http://schemas.microsoft.com/office/drawing/2014/main" id="{668BACE5-BBD8-4DAB-20BF-6F83274C08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CDFF69-C6C1-126F-A592-2AB8358EDF63}"/>
              </a:ext>
            </a:extLst>
          </p:cNvPr>
          <p:cNvSpPr>
            <a:spLocks noGrp="1"/>
          </p:cNvSpPr>
          <p:nvPr>
            <p:ph type="sldNum" sz="quarter" idx="12"/>
          </p:nvPr>
        </p:nvSpPr>
        <p:spPr/>
        <p:txBody>
          <a:bodyPr/>
          <a:lstStyle/>
          <a:p>
            <a:fld id="{8F0B883B-96BB-48CD-BCE9-2EFFA929D15B}" type="slidenum">
              <a:rPr lang="en-US" smtClean="0"/>
              <a:t>‹#›</a:t>
            </a:fld>
            <a:endParaRPr lang="en-US"/>
          </a:p>
        </p:txBody>
      </p:sp>
    </p:spTree>
    <p:extLst>
      <p:ext uri="{BB962C8B-B14F-4D97-AF65-F5344CB8AC3E}">
        <p14:creationId xmlns:p14="http://schemas.microsoft.com/office/powerpoint/2010/main" val="3710939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6F516F-D607-017B-7CB7-88531396F932}"/>
              </a:ext>
            </a:extLst>
          </p:cNvPr>
          <p:cNvSpPr>
            <a:spLocks noGrp="1"/>
          </p:cNvSpPr>
          <p:nvPr>
            <p:ph type="dt" sz="half" idx="10"/>
          </p:nvPr>
        </p:nvSpPr>
        <p:spPr/>
        <p:txBody>
          <a:bodyPr/>
          <a:lstStyle/>
          <a:p>
            <a:fld id="{2D2476D3-123E-4D7F-8F16-92C1F7F73D66}" type="datetimeFigureOut">
              <a:rPr lang="en-US" smtClean="0"/>
              <a:t>3/10/2026</a:t>
            </a:fld>
            <a:endParaRPr lang="en-US"/>
          </a:p>
        </p:txBody>
      </p:sp>
      <p:sp>
        <p:nvSpPr>
          <p:cNvPr id="3" name="Footer Placeholder 2">
            <a:extLst>
              <a:ext uri="{FF2B5EF4-FFF2-40B4-BE49-F238E27FC236}">
                <a16:creationId xmlns:a16="http://schemas.microsoft.com/office/drawing/2014/main" id="{F5CC196C-7D67-A10F-7FDF-4A75F3EA6D2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C0A27F-AB71-FDB6-B465-FC8E879D5F2C}"/>
              </a:ext>
            </a:extLst>
          </p:cNvPr>
          <p:cNvSpPr>
            <a:spLocks noGrp="1"/>
          </p:cNvSpPr>
          <p:nvPr>
            <p:ph type="sldNum" sz="quarter" idx="12"/>
          </p:nvPr>
        </p:nvSpPr>
        <p:spPr/>
        <p:txBody>
          <a:bodyPr/>
          <a:lstStyle/>
          <a:p>
            <a:fld id="{8F0B883B-96BB-48CD-BCE9-2EFFA929D15B}" type="slidenum">
              <a:rPr lang="en-US" smtClean="0"/>
              <a:t>‹#›</a:t>
            </a:fld>
            <a:endParaRPr lang="en-US"/>
          </a:p>
        </p:txBody>
      </p:sp>
    </p:spTree>
    <p:extLst>
      <p:ext uri="{BB962C8B-B14F-4D97-AF65-F5344CB8AC3E}">
        <p14:creationId xmlns:p14="http://schemas.microsoft.com/office/powerpoint/2010/main" val="2016181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70EA5-BF28-D8EE-2EFB-A86648D8BB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21E7C32-E699-3865-F9D7-159F4FEDAE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B5A595-F52C-FCFE-54D2-5A0897F076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63E01A-C7E7-0088-5A9A-53FFEE8C5CD7}"/>
              </a:ext>
            </a:extLst>
          </p:cNvPr>
          <p:cNvSpPr>
            <a:spLocks noGrp="1"/>
          </p:cNvSpPr>
          <p:nvPr>
            <p:ph type="dt" sz="half" idx="10"/>
          </p:nvPr>
        </p:nvSpPr>
        <p:spPr/>
        <p:txBody>
          <a:bodyPr/>
          <a:lstStyle/>
          <a:p>
            <a:fld id="{2D2476D3-123E-4D7F-8F16-92C1F7F73D66}" type="datetimeFigureOut">
              <a:rPr lang="en-US" smtClean="0"/>
              <a:t>3/10/2026</a:t>
            </a:fld>
            <a:endParaRPr lang="en-US"/>
          </a:p>
        </p:txBody>
      </p:sp>
      <p:sp>
        <p:nvSpPr>
          <p:cNvPr id="6" name="Footer Placeholder 5">
            <a:extLst>
              <a:ext uri="{FF2B5EF4-FFF2-40B4-BE49-F238E27FC236}">
                <a16:creationId xmlns:a16="http://schemas.microsoft.com/office/drawing/2014/main" id="{F05E59AA-5DFD-C490-4CFC-8F1021DE47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9556A2-2818-D5FF-61AB-22FE1AB06713}"/>
              </a:ext>
            </a:extLst>
          </p:cNvPr>
          <p:cNvSpPr>
            <a:spLocks noGrp="1"/>
          </p:cNvSpPr>
          <p:nvPr>
            <p:ph type="sldNum" sz="quarter" idx="12"/>
          </p:nvPr>
        </p:nvSpPr>
        <p:spPr/>
        <p:txBody>
          <a:bodyPr/>
          <a:lstStyle/>
          <a:p>
            <a:fld id="{8F0B883B-96BB-48CD-BCE9-2EFFA929D15B}" type="slidenum">
              <a:rPr lang="en-US" smtClean="0"/>
              <a:t>‹#›</a:t>
            </a:fld>
            <a:endParaRPr lang="en-US"/>
          </a:p>
        </p:txBody>
      </p:sp>
    </p:spTree>
    <p:extLst>
      <p:ext uri="{BB962C8B-B14F-4D97-AF65-F5344CB8AC3E}">
        <p14:creationId xmlns:p14="http://schemas.microsoft.com/office/powerpoint/2010/main" val="829562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2F8CC-245C-48B3-74AF-BD8F919678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C7F0EF-F82A-5098-918A-03DEFC4CC9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7068D2-27FB-FE24-FDFE-342B7C8125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064AAA-E22B-21C7-EF2A-1082F6E6FA28}"/>
              </a:ext>
            </a:extLst>
          </p:cNvPr>
          <p:cNvSpPr>
            <a:spLocks noGrp="1"/>
          </p:cNvSpPr>
          <p:nvPr>
            <p:ph type="dt" sz="half" idx="10"/>
          </p:nvPr>
        </p:nvSpPr>
        <p:spPr/>
        <p:txBody>
          <a:bodyPr/>
          <a:lstStyle/>
          <a:p>
            <a:fld id="{2D2476D3-123E-4D7F-8F16-92C1F7F73D66}" type="datetimeFigureOut">
              <a:rPr lang="en-US" smtClean="0"/>
              <a:t>3/10/2026</a:t>
            </a:fld>
            <a:endParaRPr lang="en-US"/>
          </a:p>
        </p:txBody>
      </p:sp>
      <p:sp>
        <p:nvSpPr>
          <p:cNvPr id="6" name="Footer Placeholder 5">
            <a:extLst>
              <a:ext uri="{FF2B5EF4-FFF2-40B4-BE49-F238E27FC236}">
                <a16:creationId xmlns:a16="http://schemas.microsoft.com/office/drawing/2014/main" id="{87512B81-5E00-70E3-D015-3D727F34CE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D8661D-6EBE-239A-64A7-87814E10A91E}"/>
              </a:ext>
            </a:extLst>
          </p:cNvPr>
          <p:cNvSpPr>
            <a:spLocks noGrp="1"/>
          </p:cNvSpPr>
          <p:nvPr>
            <p:ph type="sldNum" sz="quarter" idx="12"/>
          </p:nvPr>
        </p:nvSpPr>
        <p:spPr/>
        <p:txBody>
          <a:bodyPr/>
          <a:lstStyle/>
          <a:p>
            <a:fld id="{8F0B883B-96BB-48CD-BCE9-2EFFA929D15B}" type="slidenum">
              <a:rPr lang="en-US" smtClean="0"/>
              <a:t>‹#›</a:t>
            </a:fld>
            <a:endParaRPr lang="en-US"/>
          </a:p>
        </p:txBody>
      </p:sp>
    </p:spTree>
    <p:extLst>
      <p:ext uri="{BB962C8B-B14F-4D97-AF65-F5344CB8AC3E}">
        <p14:creationId xmlns:p14="http://schemas.microsoft.com/office/powerpoint/2010/main" val="4252941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FF763E-C426-0FF5-2311-D52E772EC6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664A54-A7C4-DD5C-0E65-048452E2B1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094C59-0CDF-5B01-F56C-E23B0F8470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D2476D3-123E-4D7F-8F16-92C1F7F73D66}" type="datetimeFigureOut">
              <a:rPr lang="en-US" smtClean="0"/>
              <a:t>3/10/2026</a:t>
            </a:fld>
            <a:endParaRPr lang="en-US"/>
          </a:p>
        </p:txBody>
      </p:sp>
      <p:sp>
        <p:nvSpPr>
          <p:cNvPr id="5" name="Footer Placeholder 4">
            <a:extLst>
              <a:ext uri="{FF2B5EF4-FFF2-40B4-BE49-F238E27FC236}">
                <a16:creationId xmlns:a16="http://schemas.microsoft.com/office/drawing/2014/main" id="{2375A0E2-1C94-40EE-7FC5-4DE1381F9B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05485F5-DA61-474E-DEAF-042BF18189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F0B883B-96BB-48CD-BCE9-2EFFA929D15B}" type="slidenum">
              <a:rPr lang="en-US" smtClean="0"/>
              <a:t>‹#›</a:t>
            </a:fld>
            <a:endParaRPr lang="en-US"/>
          </a:p>
        </p:txBody>
      </p:sp>
    </p:spTree>
    <p:extLst>
      <p:ext uri="{BB962C8B-B14F-4D97-AF65-F5344CB8AC3E}">
        <p14:creationId xmlns:p14="http://schemas.microsoft.com/office/powerpoint/2010/main" val="2241704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oge.gov/web/OGE.nsf/0/11AF3BE8C3A7F42A85258A6200572AC9/$FILE/Confidential%20Fin%20Disc%20Guide%202023%20Accessible.pdf"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s://extapps2.oge.gov/Training/OGETraining.nsf/OGECourse.xsp?action=openDocument&amp;documentId=B0DDC4D560B758DB85258B870044DB8A" TargetMode="External"/><Relationship Id="rId5" Type="http://schemas.openxmlformats.org/officeDocument/2006/relationships/hyperlink" Target="https://www.oge.gov/web/278eGuide.nsf/Definitions" TargetMode="External"/><Relationship Id="rId4" Type="http://schemas.openxmlformats.org/officeDocument/2006/relationships/hyperlink" Target="https://www.oge.gov/web/OGE.nsf/0/7A3DB2F1691E9E42852585B6005A1F8F/$FILE/Legal%20Entities%20that%20Hold%20Assets.pdf"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ecfr.gov/current/title-5/part-2640/section-2640.201#p-2640.201(a)"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oge.gov/web/oge.nsf/0/A3CE9781D3B9FC4585258AF30063DB23/$FILE/1940%20Act%20Job%20Aid%20-%20Final.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2.oge.gov/web/oge.nsf/News+Releases/274E9FE1959B4C2E85258B9500669163/$FILE/LA-24-10%20-%20Thematic%20Mutual%20Funds.pdf" TargetMode="External"/><Relationship Id="rId5" Type="http://schemas.openxmlformats.org/officeDocument/2006/relationships/hyperlink" Target="https://www2.oge.gov/web/oge.nsf/Resources/LA-15-09:+Diversified+and+Sector+Real+Estate+Funds+(Exemption+under+5+C.F.R.+%C2%A7+2640.201)" TargetMode="External"/><Relationship Id="rId4" Type="http://schemas.openxmlformats.org/officeDocument/2006/relationships/hyperlink" Target="https://www.oge.gov/Web/oge.nsf/Resources/DO-00-030:+Diversified+and+Sector+Mutual+Funds"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ecfr.gov/current/title-5/part-2640/section-2640.201#p-2640.201(a)"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12E5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D2402-0D24-78E0-8B40-9F85A42D963A}"/>
              </a:ext>
            </a:extLst>
          </p:cNvPr>
          <p:cNvSpPr>
            <a:spLocks noGrp="1"/>
          </p:cNvSpPr>
          <p:nvPr>
            <p:ph type="ctrTitle"/>
          </p:nvPr>
        </p:nvSpPr>
        <p:spPr>
          <a:xfrm>
            <a:off x="0" y="1811833"/>
            <a:ext cx="12192000" cy="2387600"/>
          </a:xfrm>
        </p:spPr>
        <p:txBody>
          <a:bodyPr>
            <a:normAutofit/>
          </a:bodyPr>
          <a:lstStyle/>
          <a:p>
            <a:r>
              <a:rPr lang="en-US" sz="7500" b="1" dirty="0">
                <a:solidFill>
                  <a:schemeClr val="bg1"/>
                </a:solidFill>
                <a:latin typeface="+mn-lt"/>
                <a:ea typeface="Source Sans Pro" panose="020B0503030403020204" pitchFamily="34" charset="0"/>
              </a:rPr>
              <a:t>How-To Session 3</a:t>
            </a:r>
            <a:br>
              <a:rPr lang="en-US" sz="7000" b="1" dirty="0">
                <a:solidFill>
                  <a:schemeClr val="bg1"/>
                </a:solidFill>
                <a:latin typeface="+mn-lt"/>
                <a:ea typeface="Source Sans Pro" panose="020B0503030403020204" pitchFamily="34" charset="0"/>
              </a:rPr>
            </a:br>
            <a:r>
              <a:rPr lang="en-US" sz="3000" dirty="0">
                <a:solidFill>
                  <a:schemeClr val="bg1"/>
                </a:solidFill>
                <a:latin typeface="Source Sans Pro" panose="020B0503030403020204" pitchFamily="34" charset="0"/>
                <a:ea typeface="Source Sans Pro" panose="020B0503030403020204" pitchFamily="34" charset="0"/>
              </a:rPr>
              <a:t>Analyzing Unfamiliar/Challenging Entries in Annual OGE Form 450s</a:t>
            </a:r>
            <a:endParaRPr lang="en-US" dirty="0">
              <a:solidFill>
                <a:schemeClr val="bg1"/>
              </a:solidFill>
            </a:endParaRPr>
          </a:p>
        </p:txBody>
      </p:sp>
      <p:sp>
        <p:nvSpPr>
          <p:cNvPr id="8" name="Rectangle 7">
            <a:extLst>
              <a:ext uri="{FF2B5EF4-FFF2-40B4-BE49-F238E27FC236}">
                <a16:creationId xmlns:a16="http://schemas.microsoft.com/office/drawing/2014/main" id="{88B6F232-2AE4-9AF1-0228-74BBE556F991}"/>
              </a:ext>
              <a:ext uri="{C183D7F6-B498-43B3-948B-1728B52AA6E4}">
                <adec:decorative xmlns:adec="http://schemas.microsoft.com/office/drawing/2017/decorative" val="0"/>
              </a:ext>
            </a:extLst>
          </p:cNvPr>
          <p:cNvSpPr/>
          <p:nvPr/>
        </p:nvSpPr>
        <p:spPr>
          <a:xfrm>
            <a:off x="2281084" y="6233651"/>
            <a:ext cx="9910916" cy="518737"/>
          </a:xfrm>
          <a:prstGeom prst="rect">
            <a:avLst/>
          </a:prstGeom>
          <a:solidFill>
            <a:srgbClr val="0075AB"/>
          </a:solidFill>
          <a:ln>
            <a:solidFill>
              <a:srgbClr val="112E5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a:latin typeface="Source Sans Pro" panose="020B0503030403020204" pitchFamily="34" charset="0"/>
                <a:ea typeface="Source Sans Pro" panose="020B0503030403020204" pitchFamily="34" charset="0"/>
              </a:rPr>
              <a:t> Institute for Ethics in Government</a:t>
            </a:r>
          </a:p>
        </p:txBody>
      </p:sp>
    </p:spTree>
    <p:extLst>
      <p:ext uri="{BB962C8B-B14F-4D97-AF65-F5344CB8AC3E}">
        <p14:creationId xmlns:p14="http://schemas.microsoft.com/office/powerpoint/2010/main" val="7218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C4EC0-7D44-14EE-2482-3A1C47CA96E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D7422B9-C53D-0168-D44B-D87A6142445A}"/>
              </a:ext>
              <a:ext uri="{C183D7F6-B498-43B3-948B-1728B52AA6E4}">
                <adec:decorative xmlns:adec="http://schemas.microsoft.com/office/drawing/2017/decorative" val="1"/>
              </a:ext>
            </a:extLst>
          </p:cNvPr>
          <p:cNvSpPr/>
          <p:nvPr/>
        </p:nvSpPr>
        <p:spPr>
          <a:xfrm>
            <a:off x="2281084" y="6233651"/>
            <a:ext cx="10046878" cy="518737"/>
          </a:xfrm>
          <a:prstGeom prst="rect">
            <a:avLst/>
          </a:prstGeom>
          <a:solidFill>
            <a:srgbClr val="0075A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dirty="0">
                <a:latin typeface="Source Sans Pro" panose="020B0503030403020204" pitchFamily="34" charset="0"/>
                <a:ea typeface="Source Sans Pro" panose="020B0503030403020204" pitchFamily="34" charset="0"/>
              </a:rPr>
              <a:t>Institute for Ethics in Government</a:t>
            </a:r>
          </a:p>
        </p:txBody>
      </p:sp>
      <p:sp>
        <p:nvSpPr>
          <p:cNvPr id="2" name="Title 1">
            <a:extLst>
              <a:ext uri="{FF2B5EF4-FFF2-40B4-BE49-F238E27FC236}">
                <a16:creationId xmlns:a16="http://schemas.microsoft.com/office/drawing/2014/main" id="{6AA11E4C-3A3C-4619-8F5E-B69B78B0C1A0}"/>
              </a:ext>
            </a:extLst>
          </p:cNvPr>
          <p:cNvSpPr>
            <a:spLocks noGrp="1"/>
          </p:cNvSpPr>
          <p:nvPr>
            <p:ph type="title"/>
          </p:nvPr>
        </p:nvSpPr>
        <p:spPr>
          <a:xfrm>
            <a:off x="0" y="-1325563"/>
            <a:ext cx="10515600" cy="1325563"/>
          </a:xfrm>
        </p:spPr>
        <p:txBody>
          <a:bodyPr>
            <a:normAutofit/>
          </a:bodyPr>
          <a:lstStyle/>
          <a:p>
            <a:pPr algn="l" defTabSz="914400" rtl="0" eaLnBrk="1" fontAlgn="auto" latinLnBrk="0" hangingPunct="1">
              <a:lnSpc>
                <a:spcPct val="90000"/>
              </a:lnSpc>
              <a:spcBef>
                <a:spcPct val="0"/>
              </a:spcBef>
              <a:buNone/>
            </a:pPr>
            <a:r>
              <a:rPr lang="en-US" sz="2800" b="1" i="0" kern="100" spc="0" baseline="0" dirty="0">
                <a:ln>
                  <a:noFill/>
                </a:ln>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rPr>
              <a:t>Farm Reported in Part I</a:t>
            </a:r>
          </a:p>
        </p:txBody>
      </p:sp>
      <p:pic>
        <p:nvPicPr>
          <p:cNvPr id="3" name="Picture 2" descr="This shows that &quot;Smith Family Farm&quot; has been reported in Part I of a filer's OGE Form 450.">
            <a:extLst>
              <a:ext uri="{FF2B5EF4-FFF2-40B4-BE49-F238E27FC236}">
                <a16:creationId xmlns:a16="http://schemas.microsoft.com/office/drawing/2014/main" id="{839673C2-FC52-D57B-A5EA-406FFC4ECB15}"/>
              </a:ext>
            </a:extLst>
          </p:cNvPr>
          <p:cNvPicPr>
            <a:picLocks noChangeAspect="1"/>
          </p:cNvPicPr>
          <p:nvPr/>
        </p:nvPicPr>
        <p:blipFill>
          <a:blip r:embed="rId3"/>
          <a:stretch>
            <a:fillRect/>
          </a:stretch>
        </p:blipFill>
        <p:spPr>
          <a:xfrm>
            <a:off x="1158557" y="1332689"/>
            <a:ext cx="10241584" cy="3758099"/>
          </a:xfrm>
          <a:prstGeom prst="rect">
            <a:avLst/>
          </a:prstGeom>
        </p:spPr>
      </p:pic>
    </p:spTree>
    <p:extLst>
      <p:ext uri="{BB962C8B-B14F-4D97-AF65-F5344CB8AC3E}">
        <p14:creationId xmlns:p14="http://schemas.microsoft.com/office/powerpoint/2010/main" val="4010552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AFA81-C0D8-05ED-E915-0D30A9B3D93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280ACC8-60D0-55EC-38AB-9C7E054D65AD}"/>
              </a:ext>
              <a:ext uri="{C183D7F6-B498-43B3-948B-1728B52AA6E4}">
                <adec:decorative xmlns:adec="http://schemas.microsoft.com/office/drawing/2017/decorative" val="1"/>
              </a:ext>
            </a:extLst>
          </p:cNvPr>
          <p:cNvSpPr/>
          <p:nvPr/>
        </p:nvSpPr>
        <p:spPr>
          <a:xfrm>
            <a:off x="2281084" y="6233651"/>
            <a:ext cx="10046878" cy="518737"/>
          </a:xfrm>
          <a:prstGeom prst="rect">
            <a:avLst/>
          </a:prstGeom>
          <a:solidFill>
            <a:srgbClr val="0075A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dirty="0">
                <a:latin typeface="Source Sans Pro" panose="020B0503030403020204" pitchFamily="34" charset="0"/>
                <a:ea typeface="Source Sans Pro" panose="020B0503030403020204" pitchFamily="34" charset="0"/>
              </a:rPr>
              <a:t>Institute for Ethics in Government</a:t>
            </a:r>
          </a:p>
        </p:txBody>
      </p:sp>
      <p:sp>
        <p:nvSpPr>
          <p:cNvPr id="5" name="Title 4">
            <a:extLst>
              <a:ext uri="{FF2B5EF4-FFF2-40B4-BE49-F238E27FC236}">
                <a16:creationId xmlns:a16="http://schemas.microsoft.com/office/drawing/2014/main" id="{431D62CE-5DCE-30B4-7942-2874649518D6}"/>
              </a:ext>
            </a:extLst>
          </p:cNvPr>
          <p:cNvSpPr>
            <a:spLocks noGrp="1"/>
          </p:cNvSpPr>
          <p:nvPr>
            <p:ph type="title"/>
          </p:nvPr>
        </p:nvSpPr>
        <p:spPr>
          <a:xfrm>
            <a:off x="0" y="-1325563"/>
            <a:ext cx="10515600" cy="1325563"/>
          </a:xfrm>
        </p:spPr>
        <p:txBody>
          <a:bodyPr>
            <a:normAutofit/>
          </a:bodyPr>
          <a:lstStyle/>
          <a:p>
            <a:r>
              <a:rPr lang="en-US" sz="2800" b="1" i="0" kern="100" spc="0" baseline="0" dirty="0">
                <a:ln>
                  <a:noFill/>
                </a:ln>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rPr>
              <a:t>Revision to Farm Reported in Part I</a:t>
            </a:r>
          </a:p>
        </p:txBody>
      </p:sp>
      <p:pic>
        <p:nvPicPr>
          <p:cNvPr id="3" name="Picture 2" descr="This shows the revised entry for the farm in Part I. It now includes the farm's name, its location, the filer's relationship to the farm, and what it produces.">
            <a:extLst>
              <a:ext uri="{FF2B5EF4-FFF2-40B4-BE49-F238E27FC236}">
                <a16:creationId xmlns:a16="http://schemas.microsoft.com/office/drawing/2014/main" id="{04B2F387-934A-B107-BAFF-54BFE86B434A}"/>
              </a:ext>
            </a:extLst>
          </p:cNvPr>
          <p:cNvPicPr>
            <a:picLocks noChangeAspect="1"/>
          </p:cNvPicPr>
          <p:nvPr/>
        </p:nvPicPr>
        <p:blipFill>
          <a:blip r:embed="rId3"/>
          <a:stretch>
            <a:fillRect/>
          </a:stretch>
        </p:blipFill>
        <p:spPr>
          <a:xfrm>
            <a:off x="1158557" y="1332689"/>
            <a:ext cx="10241584" cy="3758099"/>
          </a:xfrm>
          <a:prstGeom prst="rect">
            <a:avLst/>
          </a:prstGeom>
        </p:spPr>
      </p:pic>
      <p:sp>
        <p:nvSpPr>
          <p:cNvPr id="2" name="TextBox 1">
            <a:extLst>
              <a:ext uri="{FF2B5EF4-FFF2-40B4-BE49-F238E27FC236}">
                <a16:creationId xmlns:a16="http://schemas.microsoft.com/office/drawing/2014/main" id="{450A2145-D56A-43DF-58FF-D26999088577}"/>
              </a:ext>
              <a:ext uri="{C183D7F6-B498-43B3-948B-1728B52AA6E4}">
                <adec:decorative xmlns:adec="http://schemas.microsoft.com/office/drawing/2017/decorative" val="0"/>
              </a:ext>
            </a:extLst>
          </p:cNvPr>
          <p:cNvSpPr txBox="1"/>
          <p:nvPr/>
        </p:nvSpPr>
        <p:spPr>
          <a:xfrm>
            <a:off x="1681566" y="4465937"/>
            <a:ext cx="4153545" cy="276999"/>
          </a:xfrm>
          <a:prstGeom prst="rect">
            <a:avLst/>
          </a:prstGeom>
          <a:solidFill>
            <a:schemeClr val="bg1"/>
          </a:solidFill>
        </p:spPr>
        <p:txBody>
          <a:bodyPr wrap="square" rtlCol="0">
            <a:spAutoFit/>
          </a:bodyPr>
          <a:lstStyle/>
          <a:p>
            <a:r>
              <a:rPr lang="en-US" sz="1200" dirty="0"/>
              <a:t>Smith Orchards, Mt. Airy, MD, general partner (crops)</a:t>
            </a:r>
          </a:p>
        </p:txBody>
      </p:sp>
    </p:spTree>
    <p:extLst>
      <p:ext uri="{BB962C8B-B14F-4D97-AF65-F5344CB8AC3E}">
        <p14:creationId xmlns:p14="http://schemas.microsoft.com/office/powerpoint/2010/main" val="2070183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110DA-4461-1476-26D3-688140E35862}"/>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3AB9D200-6A58-EC25-206E-1EA6592CAF1C}"/>
              </a:ext>
            </a:extLst>
          </p:cNvPr>
          <p:cNvSpPr>
            <a:spLocks noGrp="1"/>
          </p:cNvSpPr>
          <p:nvPr>
            <p:ph type="title"/>
          </p:nvPr>
        </p:nvSpPr>
        <p:spPr>
          <a:xfrm>
            <a:off x="366793" y="301465"/>
            <a:ext cx="10515600" cy="1325563"/>
          </a:xfrm>
        </p:spPr>
        <p:txBody>
          <a:bodyPr>
            <a:normAutofit/>
          </a:bodyPr>
          <a:lstStyle/>
          <a:p>
            <a:r>
              <a:rPr lang="en-US" sz="3200" b="1" kern="100" dirty="0">
                <a:solidFill>
                  <a:srgbClr val="112E51"/>
                </a:solidFill>
                <a:latin typeface="Source Sans Pro" panose="020B0503030403020204" pitchFamily="34" charset="0"/>
                <a:ea typeface="Source Sans Pro" panose="020B0503030403020204" pitchFamily="34" charset="0"/>
                <a:cs typeface="Times New Roman" panose="02020603050405020304" pitchFamily="18" charset="0"/>
              </a:rPr>
              <a:t>Other Considerations</a:t>
            </a:r>
          </a:p>
        </p:txBody>
      </p:sp>
      <p:sp>
        <p:nvSpPr>
          <p:cNvPr id="8" name="Content Placeholder 7">
            <a:extLst>
              <a:ext uri="{FF2B5EF4-FFF2-40B4-BE49-F238E27FC236}">
                <a16:creationId xmlns:a16="http://schemas.microsoft.com/office/drawing/2014/main" id="{AC8AE54D-5C49-187E-439F-A1D5E8C6BB42}"/>
              </a:ext>
            </a:extLst>
          </p:cNvPr>
          <p:cNvSpPr>
            <a:spLocks noGrp="1"/>
          </p:cNvSpPr>
          <p:nvPr>
            <p:ph idx="1"/>
          </p:nvPr>
        </p:nvSpPr>
        <p:spPr>
          <a:xfrm>
            <a:off x="366793" y="1421930"/>
            <a:ext cx="10515600" cy="4351338"/>
          </a:xfrm>
        </p:spPr>
        <p:txBody>
          <a:bodyPr/>
          <a:lstStyle/>
          <a:p>
            <a:pPr marL="0" marR="0" algn="l" rtl="0" eaLnBrk="1" fontAlgn="auto" latinLnBrk="0" hangingPunct="1">
              <a:spcBef>
                <a:spcPts val="1200"/>
              </a:spcBef>
              <a:spcAft>
                <a:spcPts val="1200"/>
              </a:spcAft>
              <a:buNone/>
            </a:pPr>
            <a:r>
              <a:rPr lang="en-US" sz="2400" dirty="0">
                <a:solidFill>
                  <a:srgbClr val="112E51"/>
                </a:solidFill>
                <a:latin typeface="Source Sans Pro" panose="020B0503030403020204" pitchFamily="34" charset="0"/>
                <a:ea typeface="Source Sans Pro" panose="020B0503030403020204" pitchFamily="34" charset="0"/>
              </a:rPr>
              <a:t>Part II</a:t>
            </a:r>
          </a:p>
          <a:p>
            <a:pPr marL="0" marR="0" algn="l" rtl="0" eaLnBrk="1" fontAlgn="auto" latinLnBrk="0" hangingPunct="1">
              <a:spcBef>
                <a:spcPts val="1200"/>
              </a:spcBef>
              <a:spcAft>
                <a:spcPts val="1200"/>
              </a:spcAft>
              <a:buNone/>
            </a:pPr>
            <a:r>
              <a:rPr lang="en-US" sz="2400" dirty="0">
                <a:solidFill>
                  <a:srgbClr val="112E51"/>
                </a:solidFill>
                <a:latin typeface="Source Sans Pro" panose="020B0503030403020204" pitchFamily="34" charset="0"/>
                <a:ea typeface="Source Sans Pro" panose="020B0503030403020204" pitchFamily="34" charset="0"/>
              </a:rPr>
              <a:t>Part III</a:t>
            </a:r>
          </a:p>
          <a:p>
            <a:pPr marL="0" marR="0" indent="0" algn="l" rtl="0" eaLnBrk="1" fontAlgn="auto" latinLnBrk="0" hangingPunct="1">
              <a:spcBef>
                <a:spcPts val="1200"/>
              </a:spcBef>
              <a:spcAft>
                <a:spcPts val="1200"/>
              </a:spcAft>
              <a:buNone/>
            </a:pPr>
            <a:r>
              <a:rPr lang="en-US" sz="2400" dirty="0">
                <a:solidFill>
                  <a:srgbClr val="112E51"/>
                </a:solidFill>
                <a:latin typeface="Source Sans Pro" panose="020B0503030403020204" pitchFamily="34" charset="0"/>
                <a:ea typeface="Source Sans Pro" panose="020B0503030403020204" pitchFamily="34" charset="0"/>
              </a:rPr>
              <a:t>18 USC 205 and 18 USC 203</a:t>
            </a:r>
          </a:p>
        </p:txBody>
      </p:sp>
    </p:spTree>
    <p:extLst>
      <p:ext uri="{BB962C8B-B14F-4D97-AF65-F5344CB8AC3E}">
        <p14:creationId xmlns:p14="http://schemas.microsoft.com/office/powerpoint/2010/main" val="2177927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A497C-70BF-13DA-C6F4-ECA95719DBF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4373CF8-25EA-7A6E-8F9A-C33B78059163}"/>
              </a:ext>
              <a:ext uri="{C183D7F6-B498-43B3-948B-1728B52AA6E4}">
                <adec:decorative xmlns:adec="http://schemas.microsoft.com/office/drawing/2017/decorative" val="1"/>
              </a:ext>
            </a:extLst>
          </p:cNvPr>
          <p:cNvSpPr/>
          <p:nvPr/>
        </p:nvSpPr>
        <p:spPr>
          <a:xfrm>
            <a:off x="2281084" y="6233651"/>
            <a:ext cx="10046878" cy="518737"/>
          </a:xfrm>
          <a:prstGeom prst="rect">
            <a:avLst/>
          </a:prstGeom>
          <a:solidFill>
            <a:srgbClr val="0075A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dirty="0">
                <a:latin typeface="Source Sans Pro" panose="020B0503030403020204" pitchFamily="34" charset="0"/>
                <a:ea typeface="Source Sans Pro" panose="020B0503030403020204" pitchFamily="34" charset="0"/>
              </a:rPr>
              <a:t>Institute for Ethics in Government</a:t>
            </a:r>
          </a:p>
        </p:txBody>
      </p:sp>
      <p:sp>
        <p:nvSpPr>
          <p:cNvPr id="2" name="Title 1">
            <a:extLst>
              <a:ext uri="{FF2B5EF4-FFF2-40B4-BE49-F238E27FC236}">
                <a16:creationId xmlns:a16="http://schemas.microsoft.com/office/drawing/2014/main" id="{328B7A4A-68C4-49D5-8738-A5DBAE757C24}"/>
              </a:ext>
            </a:extLst>
          </p:cNvPr>
          <p:cNvSpPr>
            <a:spLocks noGrp="1"/>
          </p:cNvSpPr>
          <p:nvPr>
            <p:ph type="title"/>
          </p:nvPr>
        </p:nvSpPr>
        <p:spPr>
          <a:xfrm>
            <a:off x="0" y="-1325563"/>
            <a:ext cx="10515600" cy="1325563"/>
          </a:xfrm>
        </p:spPr>
        <p:txBody>
          <a:bodyPr>
            <a:normAutofit/>
          </a:bodyPr>
          <a:lstStyle/>
          <a:p>
            <a:r>
              <a:rPr lang="en-US" sz="2800" b="1" i="0" kern="100" spc="0" baseline="0" dirty="0">
                <a:ln>
                  <a:noFill/>
                </a:ln>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rPr>
              <a:t>Farm Reported in Part III</a:t>
            </a:r>
          </a:p>
        </p:txBody>
      </p:sp>
      <p:pic>
        <p:nvPicPr>
          <p:cNvPr id="10" name="Picture 9" descr="This shows how the farm should be reported in Part III of the OGE Form 450. The name of the farm and its location is reported in the first column. In the second column, what it is - a commercial farm - is reported, and the filer's position as a general partner is reported in the third column.">
            <a:extLst>
              <a:ext uri="{FF2B5EF4-FFF2-40B4-BE49-F238E27FC236}">
                <a16:creationId xmlns:a16="http://schemas.microsoft.com/office/drawing/2014/main" id="{800ADDBD-1FA5-74A9-7294-A5A4B7376E23}"/>
              </a:ext>
            </a:extLst>
          </p:cNvPr>
          <p:cNvPicPr>
            <a:picLocks noChangeAspect="1"/>
          </p:cNvPicPr>
          <p:nvPr/>
        </p:nvPicPr>
        <p:blipFill>
          <a:blip r:embed="rId3">
            <a:extLst>
              <a:ext uri="{28A0092B-C50C-407E-A947-70E740481C1C}">
                <a14:useLocalDpi xmlns:a14="http://schemas.microsoft.com/office/drawing/2010/main" val="0"/>
              </a:ext>
            </a:extLst>
          </a:blip>
          <a:srcRect b="74681"/>
          <a:stretch/>
        </p:blipFill>
        <p:spPr>
          <a:xfrm>
            <a:off x="734628" y="1951982"/>
            <a:ext cx="10940146" cy="3584643"/>
          </a:xfrm>
          <a:prstGeom prst="rect">
            <a:avLst/>
          </a:prstGeom>
        </p:spPr>
      </p:pic>
      <p:sp>
        <p:nvSpPr>
          <p:cNvPr id="11" name="TextBox 10">
            <a:extLst>
              <a:ext uri="{FF2B5EF4-FFF2-40B4-BE49-F238E27FC236}">
                <a16:creationId xmlns:a16="http://schemas.microsoft.com/office/drawing/2014/main" id="{FF4AB25D-0EAA-495D-7EE1-B28361FD52B0}"/>
              </a:ext>
              <a:ext uri="{C183D7F6-B498-43B3-948B-1728B52AA6E4}">
                <adec:decorative xmlns:adec="http://schemas.microsoft.com/office/drawing/2017/decorative" val="1"/>
              </a:ext>
            </a:extLst>
          </p:cNvPr>
          <p:cNvSpPr txBox="1"/>
          <p:nvPr/>
        </p:nvSpPr>
        <p:spPr>
          <a:xfrm>
            <a:off x="7304523" y="4221804"/>
            <a:ext cx="1634247" cy="276999"/>
          </a:xfrm>
          <a:prstGeom prst="rect">
            <a:avLst/>
          </a:prstGeom>
          <a:solidFill>
            <a:schemeClr val="bg1"/>
          </a:solidFill>
        </p:spPr>
        <p:txBody>
          <a:bodyPr wrap="square" rtlCol="0">
            <a:spAutoFit/>
          </a:bodyPr>
          <a:lstStyle/>
          <a:p>
            <a:r>
              <a:rPr lang="en-US" sz="1200" dirty="0"/>
              <a:t>General Partner</a:t>
            </a:r>
          </a:p>
        </p:txBody>
      </p:sp>
    </p:spTree>
    <p:extLst>
      <p:ext uri="{BB962C8B-B14F-4D97-AF65-F5344CB8AC3E}">
        <p14:creationId xmlns:p14="http://schemas.microsoft.com/office/powerpoint/2010/main" val="15734682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A932F-16FB-8D7B-4B3E-7C4173895E0E}"/>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F781C5D-975E-18ED-092B-062405B6CC30}"/>
              </a:ext>
            </a:extLst>
          </p:cNvPr>
          <p:cNvSpPr>
            <a:spLocks noGrp="1"/>
          </p:cNvSpPr>
          <p:nvPr>
            <p:ph type="title"/>
          </p:nvPr>
        </p:nvSpPr>
        <p:spPr>
          <a:xfrm>
            <a:off x="351295" y="289889"/>
            <a:ext cx="10515600" cy="1325563"/>
          </a:xfrm>
        </p:spPr>
        <p:txBody>
          <a:bodyPr>
            <a:normAutofit/>
          </a:bodyPr>
          <a:lstStyle/>
          <a:p>
            <a:pPr algn="l" defTabSz="914400" rtl="0" eaLnBrk="1" latinLnBrk="0" hangingPunct="1">
              <a:lnSpc>
                <a:spcPct val="90000"/>
              </a:lnSpc>
              <a:spcBef>
                <a:spcPct val="0"/>
              </a:spcBef>
              <a:buNone/>
            </a:pPr>
            <a:r>
              <a:rPr lang="en-US" sz="3200" b="1" kern="100" dirty="0">
                <a:solidFill>
                  <a:srgbClr val="112E51"/>
                </a:solidFill>
                <a:latin typeface="Source Sans Pro" panose="020B0503030403020204" pitchFamily="34" charset="0"/>
                <a:ea typeface="Source Sans Pro" panose="020B0503030403020204" pitchFamily="34" charset="0"/>
                <a:cs typeface="Times New Roman" panose="02020603050405020304" pitchFamily="18" charset="0"/>
              </a:rPr>
              <a:t>Trusts – Helpful Resources</a:t>
            </a:r>
          </a:p>
        </p:txBody>
      </p:sp>
      <p:sp>
        <p:nvSpPr>
          <p:cNvPr id="2" name="TextBox 1">
            <a:extLst>
              <a:ext uri="{FF2B5EF4-FFF2-40B4-BE49-F238E27FC236}">
                <a16:creationId xmlns:a16="http://schemas.microsoft.com/office/drawing/2014/main" id="{4F1279B8-30DC-6CC4-7E04-F58FED8E0FBF}"/>
              </a:ext>
            </a:extLst>
          </p:cNvPr>
          <p:cNvSpPr txBox="1"/>
          <p:nvPr/>
        </p:nvSpPr>
        <p:spPr>
          <a:xfrm>
            <a:off x="366793" y="1483688"/>
            <a:ext cx="11473912" cy="2492990"/>
          </a:xfrm>
          <a:prstGeom prst="rect">
            <a:avLst/>
          </a:prstGeom>
          <a:noFill/>
        </p:spPr>
        <p:txBody>
          <a:bodyPr wrap="square" rtlCol="0">
            <a:spAutoFit/>
          </a:bodyPr>
          <a:lstStyle/>
          <a:p>
            <a:pPr marR="0" lvl="0" algn="l" defTabSz="914400" rtl="0" eaLnBrk="1" fontAlgn="auto" latinLnBrk="0" hangingPunct="1">
              <a:lnSpc>
                <a:spcPct val="100000"/>
              </a:lnSpc>
              <a:spcBef>
                <a:spcPts val="1200"/>
              </a:spcBef>
              <a:spcAft>
                <a:spcPts val="1200"/>
              </a:spcAft>
              <a:buClrTx/>
              <a:buSzTx/>
              <a:tabLst/>
              <a:defRPr/>
            </a:pPr>
            <a:r>
              <a:rPr lang="en-US" sz="2400" b="1" dirty="0">
                <a:solidFill>
                  <a:srgbClr val="0075AB"/>
                </a:solidFill>
                <a:latin typeface="Source Sans Pro" panose="020B0503030403020204" pitchFamily="34" charset="0"/>
                <a:ea typeface="Source Sans Pro" panose="020B0503030403020204" pitchFamily="34" charset="0"/>
                <a:hlinkClick r:id="rId3"/>
              </a:rPr>
              <a:t>Confidential Financial Disclosure Guide</a:t>
            </a:r>
            <a:endParaRPr lang="en-US" sz="2400" b="1" dirty="0">
              <a:solidFill>
                <a:srgbClr val="0075AB"/>
              </a:solidFill>
              <a:latin typeface="Source Sans Pro" panose="020B0503030403020204" pitchFamily="34" charset="0"/>
              <a:ea typeface="Source Sans Pro" panose="020B0503030403020204" pitchFamily="34" charset="0"/>
            </a:endParaRPr>
          </a:p>
          <a:p>
            <a:pPr marR="0" lvl="0" algn="l" defTabSz="914400" rtl="0" eaLnBrk="1" fontAlgn="auto" latinLnBrk="0" hangingPunct="1">
              <a:lnSpc>
                <a:spcPct val="100000"/>
              </a:lnSpc>
              <a:spcBef>
                <a:spcPts val="1200"/>
              </a:spcBef>
              <a:spcAft>
                <a:spcPts val="1200"/>
              </a:spcAft>
              <a:buClrTx/>
              <a:buSzTx/>
              <a:tabLst/>
              <a:defRPr/>
            </a:pPr>
            <a:r>
              <a:rPr kumimoji="0" lang="en-US" sz="2400" b="1" u="none" strike="noStrike" kern="1200" cap="none" spc="0" normalizeH="0" baseline="0" noProof="0" dirty="0">
                <a:ln>
                  <a:noFill/>
                </a:ln>
                <a:solidFill>
                  <a:srgbClr val="0075AB"/>
                </a:solidFill>
                <a:effectLst/>
                <a:uLnTx/>
                <a:uFillTx/>
                <a:latin typeface="Source Sans Pro" panose="020B0503030403020204" pitchFamily="34" charset="0"/>
                <a:ea typeface="Source Sans Pro" panose="020B0503030403020204" pitchFamily="34" charset="0"/>
                <a:cs typeface="+mn-cs"/>
                <a:hlinkClick r:id="rId4"/>
              </a:rPr>
              <a:t>Conflicts of Interest Considerations: Legal Entities that Hold Assets</a:t>
            </a:r>
            <a:endParaRPr kumimoji="0" lang="en-US" sz="2400" b="1" u="none" strike="noStrike" kern="1200" cap="none" spc="0" normalizeH="0" baseline="0" noProof="0" dirty="0">
              <a:ln>
                <a:noFill/>
              </a:ln>
              <a:solidFill>
                <a:srgbClr val="0075AB"/>
              </a:solidFill>
              <a:effectLst/>
              <a:uLnTx/>
              <a:uFillTx/>
              <a:latin typeface="Source Sans Pro" panose="020B0503030403020204" pitchFamily="34" charset="0"/>
              <a:ea typeface="Source Sans Pro" panose="020B0503030403020204" pitchFamily="34" charset="0"/>
              <a:cs typeface="+mn-cs"/>
            </a:endParaRPr>
          </a:p>
          <a:p>
            <a:pPr marR="0" lvl="0" algn="l" defTabSz="914400" rtl="0" eaLnBrk="1" fontAlgn="auto" latinLnBrk="0" hangingPunct="1">
              <a:lnSpc>
                <a:spcPct val="100000"/>
              </a:lnSpc>
              <a:spcBef>
                <a:spcPts val="1200"/>
              </a:spcBef>
              <a:spcAft>
                <a:spcPts val="1200"/>
              </a:spcAft>
              <a:buClrTx/>
              <a:buSzTx/>
              <a:tabLst/>
              <a:defRPr/>
            </a:pPr>
            <a:r>
              <a:rPr lang="en-US" sz="2400" b="1" dirty="0">
                <a:solidFill>
                  <a:srgbClr val="0075AB"/>
                </a:solidFill>
                <a:latin typeface="Source Sans Pro" panose="020B0503030403020204" pitchFamily="34" charset="0"/>
                <a:ea typeface="Source Sans Pro" panose="020B0503030403020204" pitchFamily="34" charset="0"/>
                <a:hlinkClick r:id="rId5"/>
              </a:rPr>
              <a:t>Public Financial Disclosure Guide</a:t>
            </a:r>
            <a:endParaRPr lang="en-US" sz="2400" b="1" dirty="0">
              <a:solidFill>
                <a:srgbClr val="0075AB"/>
              </a:solidFill>
              <a:latin typeface="Source Sans Pro" panose="020B0503030403020204" pitchFamily="34" charset="0"/>
              <a:ea typeface="Source Sans Pro" panose="020B0503030403020204" pitchFamily="34" charset="0"/>
            </a:endParaRPr>
          </a:p>
          <a:p>
            <a:pPr marR="0" lvl="0" algn="l" defTabSz="914400" rtl="0" eaLnBrk="1" fontAlgn="auto" latinLnBrk="0" hangingPunct="1">
              <a:lnSpc>
                <a:spcPct val="100000"/>
              </a:lnSpc>
              <a:spcBef>
                <a:spcPts val="1200"/>
              </a:spcBef>
              <a:spcAft>
                <a:spcPts val="1200"/>
              </a:spcAft>
              <a:buClrTx/>
              <a:buSzTx/>
              <a:tabLst/>
              <a:defRPr/>
            </a:pPr>
            <a:r>
              <a:rPr kumimoji="0" lang="en-US" sz="2400" b="1" u="none" strike="noStrike" kern="1200" cap="none" spc="0" normalizeH="0" baseline="0" noProof="0" dirty="0">
                <a:ln>
                  <a:noFill/>
                </a:ln>
                <a:solidFill>
                  <a:srgbClr val="0075AB"/>
                </a:solidFill>
                <a:effectLst/>
                <a:uLnTx/>
                <a:uFillTx/>
                <a:latin typeface="Source Sans Pro" panose="020B0503030403020204" pitchFamily="34" charset="0"/>
                <a:ea typeface="Source Sans Pro" panose="020B0503030403020204" pitchFamily="34" charset="0"/>
                <a:cs typeface="+mn-cs"/>
                <a:hlinkClick r:id="rId6"/>
              </a:rPr>
              <a:t>IEG Video - Trusts: Financial Disclosure and Conflicts Analysis</a:t>
            </a:r>
            <a:endParaRPr kumimoji="0" lang="en-US" sz="2400" b="1" u="none" strike="noStrike" kern="1200" cap="none" spc="0" normalizeH="0" baseline="0" noProof="0" dirty="0">
              <a:ln>
                <a:noFill/>
              </a:ln>
              <a:solidFill>
                <a:srgbClr val="0075AB"/>
              </a:solidFill>
              <a:effectLst/>
              <a:uLnTx/>
              <a:uFillTx/>
              <a:latin typeface="Source Sans Pro" panose="020B0503030403020204" pitchFamily="34" charset="0"/>
              <a:ea typeface="Source Sans Pro" panose="020B0503030403020204" pitchFamily="34" charset="0"/>
              <a:cs typeface="+mn-cs"/>
            </a:endParaRPr>
          </a:p>
        </p:txBody>
      </p:sp>
    </p:spTree>
    <p:extLst>
      <p:ext uri="{BB962C8B-B14F-4D97-AF65-F5344CB8AC3E}">
        <p14:creationId xmlns:p14="http://schemas.microsoft.com/office/powerpoint/2010/main" val="130151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BE774-8055-BD7D-04A2-F2A366D25A07}"/>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85186F63-CB90-D129-F34F-4F2762A03E85}"/>
              </a:ext>
            </a:extLst>
          </p:cNvPr>
          <p:cNvSpPr>
            <a:spLocks noGrp="1"/>
          </p:cNvSpPr>
          <p:nvPr>
            <p:ph type="title"/>
          </p:nvPr>
        </p:nvSpPr>
        <p:spPr>
          <a:xfrm>
            <a:off x="0" y="-1336729"/>
            <a:ext cx="10515600" cy="1325563"/>
          </a:xfrm>
        </p:spPr>
        <p:txBody>
          <a:bodyPr>
            <a:normAutofit/>
          </a:bodyPr>
          <a:lstStyle/>
          <a:p>
            <a:r>
              <a:rPr lang="en-US" sz="3200" b="1" kern="100" dirty="0">
                <a:solidFill>
                  <a:srgbClr val="112E51"/>
                </a:solidFill>
                <a:latin typeface="Source Sans Pro" panose="020B0503030403020204" pitchFamily="34" charset="0"/>
                <a:ea typeface="Source Sans Pro" panose="020B0503030403020204" pitchFamily="34" charset="0"/>
                <a:cs typeface="Times New Roman" panose="02020603050405020304" pitchFamily="18" charset="0"/>
              </a:rPr>
              <a:t>The 2-2-2 Approach Recap</a:t>
            </a:r>
          </a:p>
        </p:txBody>
      </p:sp>
      <p:sp>
        <p:nvSpPr>
          <p:cNvPr id="4" name="Rectangle 3">
            <a:extLst>
              <a:ext uri="{FF2B5EF4-FFF2-40B4-BE49-F238E27FC236}">
                <a16:creationId xmlns:a16="http://schemas.microsoft.com/office/drawing/2014/main" id="{5D58FB2B-175E-B7F0-60E8-498FF04D045E}"/>
              </a:ext>
              <a:ext uri="{C183D7F6-B498-43B3-948B-1728B52AA6E4}">
                <adec:decorative xmlns:adec="http://schemas.microsoft.com/office/drawing/2017/decorative" val="1"/>
              </a:ext>
            </a:extLst>
          </p:cNvPr>
          <p:cNvSpPr/>
          <p:nvPr/>
        </p:nvSpPr>
        <p:spPr>
          <a:xfrm>
            <a:off x="2281084" y="6233651"/>
            <a:ext cx="10046878" cy="518737"/>
          </a:xfrm>
          <a:prstGeom prst="rect">
            <a:avLst/>
          </a:prstGeom>
          <a:solidFill>
            <a:srgbClr val="0075A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dirty="0">
                <a:latin typeface="Source Sans Pro" panose="020B0503030403020204" pitchFamily="34" charset="0"/>
                <a:ea typeface="Source Sans Pro" panose="020B0503030403020204" pitchFamily="34" charset="0"/>
              </a:rPr>
              <a:t>Institute for Ethics in Government</a:t>
            </a:r>
          </a:p>
        </p:txBody>
      </p:sp>
      <p:sp>
        <p:nvSpPr>
          <p:cNvPr id="3" name="TextBox 2">
            <a:extLst>
              <a:ext uri="{FF2B5EF4-FFF2-40B4-BE49-F238E27FC236}">
                <a16:creationId xmlns:a16="http://schemas.microsoft.com/office/drawing/2014/main" id="{1B388C3C-DEDA-ADE4-EE72-4BB19B67C2D7}"/>
              </a:ext>
            </a:extLst>
          </p:cNvPr>
          <p:cNvSpPr txBox="1"/>
          <p:nvPr/>
        </p:nvSpPr>
        <p:spPr>
          <a:xfrm>
            <a:off x="304800" y="302881"/>
            <a:ext cx="4434227" cy="557589"/>
          </a:xfrm>
          <a:prstGeom prst="rect">
            <a:avLst/>
          </a:prstGeom>
          <a:noFill/>
        </p:spPr>
        <p:txBody>
          <a:bodyPr wrap="none" rtlCol="0">
            <a:spAutoFit/>
          </a:bodyPr>
          <a:lstStyle/>
          <a:p>
            <a:pPr>
              <a:lnSpc>
                <a:spcPct val="115000"/>
              </a:lnSpc>
              <a:spcAft>
                <a:spcPts val="800"/>
              </a:spcAft>
            </a:pPr>
            <a:r>
              <a:rPr lang="en-US" sz="2800" b="1" kern="100" dirty="0">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rPr>
              <a:t>Two Pieces of Information:</a:t>
            </a:r>
            <a:endParaRPr lang="en-US" sz="2800" kern="100" dirty="0">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D3B59608-5081-879C-4C34-217D52D1942D}"/>
              </a:ext>
            </a:extLst>
          </p:cNvPr>
          <p:cNvSpPr txBox="1"/>
          <p:nvPr/>
        </p:nvSpPr>
        <p:spPr>
          <a:xfrm>
            <a:off x="2281084" y="871963"/>
            <a:ext cx="8691716" cy="830997"/>
          </a:xfrm>
          <a:prstGeom prst="rect">
            <a:avLst/>
          </a:prstGeom>
          <a:noFill/>
        </p:spPr>
        <p:txBody>
          <a:bodyPr wrap="square" rtlCol="0">
            <a:spAutoFit/>
          </a:bodyPr>
          <a:lstStyle/>
          <a:p>
            <a:pPr marL="457200" indent="-457200">
              <a:buAutoNum type="arabicPeriod"/>
            </a:pPr>
            <a:r>
              <a:rPr lang="en-US" sz="2400" dirty="0">
                <a:solidFill>
                  <a:srgbClr val="112E51"/>
                </a:solidFill>
                <a:latin typeface="Source Sans Pro" panose="020B0503030403020204" pitchFamily="34" charset="0"/>
                <a:ea typeface="Source Sans Pro" panose="020B0503030403020204" pitchFamily="34" charset="0"/>
              </a:rPr>
              <a:t>Financial holdings reported on the OGE form 450</a:t>
            </a:r>
          </a:p>
          <a:p>
            <a:pPr marL="457200" indent="-457200">
              <a:buAutoNum type="arabicPeriod"/>
            </a:pPr>
            <a:r>
              <a:rPr lang="en-US" sz="2400" dirty="0">
                <a:solidFill>
                  <a:srgbClr val="112E51"/>
                </a:solidFill>
                <a:latin typeface="Source Sans Pro" panose="020B0503030403020204" pitchFamily="34" charset="0"/>
                <a:ea typeface="Source Sans Pro" panose="020B0503030403020204" pitchFamily="34" charset="0"/>
              </a:rPr>
              <a:t>Duties and responsibilities of the filer’s position </a:t>
            </a:r>
          </a:p>
        </p:txBody>
      </p:sp>
      <p:sp>
        <p:nvSpPr>
          <p:cNvPr id="6" name="TextBox 5">
            <a:extLst>
              <a:ext uri="{FF2B5EF4-FFF2-40B4-BE49-F238E27FC236}">
                <a16:creationId xmlns:a16="http://schemas.microsoft.com/office/drawing/2014/main" id="{3F4FD62A-5A53-405E-05B9-7646429C7FC1}"/>
              </a:ext>
            </a:extLst>
          </p:cNvPr>
          <p:cNvSpPr txBox="1"/>
          <p:nvPr/>
        </p:nvSpPr>
        <p:spPr>
          <a:xfrm>
            <a:off x="304800" y="1690725"/>
            <a:ext cx="4926349" cy="557589"/>
          </a:xfrm>
          <a:prstGeom prst="rect">
            <a:avLst/>
          </a:prstGeom>
          <a:noFill/>
        </p:spPr>
        <p:txBody>
          <a:bodyPr wrap="none" rtlCol="0">
            <a:spAutoFit/>
          </a:bodyPr>
          <a:lstStyle/>
          <a:p>
            <a:pPr>
              <a:lnSpc>
                <a:spcPct val="115000"/>
              </a:lnSpc>
              <a:spcAft>
                <a:spcPts val="800"/>
              </a:spcAft>
            </a:pPr>
            <a:r>
              <a:rPr lang="en-US" sz="2800" b="1" kern="100" dirty="0">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rPr>
              <a:t>Two Resources for Reviewing:</a:t>
            </a:r>
            <a:endParaRPr lang="en-US" sz="2800" kern="100" dirty="0">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2269A00-BFDC-56A7-4760-4887312A8D13}"/>
              </a:ext>
            </a:extLst>
          </p:cNvPr>
          <p:cNvSpPr txBox="1"/>
          <p:nvPr/>
        </p:nvSpPr>
        <p:spPr>
          <a:xfrm>
            <a:off x="2281084" y="2306451"/>
            <a:ext cx="8691716" cy="830997"/>
          </a:xfrm>
          <a:prstGeom prst="rect">
            <a:avLst/>
          </a:prstGeom>
          <a:noFill/>
        </p:spPr>
        <p:txBody>
          <a:bodyPr wrap="square" rtlCol="0">
            <a:spAutoFit/>
          </a:bodyPr>
          <a:lstStyle/>
          <a:p>
            <a:pPr marL="457200" indent="-457200">
              <a:buAutoNum type="arabicPeriod"/>
            </a:pPr>
            <a:r>
              <a:rPr lang="en-US" sz="2400" dirty="0">
                <a:solidFill>
                  <a:srgbClr val="112E51"/>
                </a:solidFill>
                <a:latin typeface="Source Sans Pro" panose="020B0503030403020204" pitchFamily="34" charset="0"/>
                <a:ea typeface="Source Sans Pro" panose="020B0503030403020204" pitchFamily="34" charset="0"/>
              </a:rPr>
              <a:t>Confidential Financial Disclosure Guide</a:t>
            </a:r>
          </a:p>
          <a:p>
            <a:pPr marL="457200" indent="-457200">
              <a:buAutoNum type="arabicPeriod"/>
            </a:pPr>
            <a:r>
              <a:rPr lang="en-US" sz="2400" dirty="0">
                <a:solidFill>
                  <a:srgbClr val="112E51"/>
                </a:solidFill>
                <a:latin typeface="Source Sans Pro" panose="020B0503030403020204" pitchFamily="34" charset="0"/>
                <a:ea typeface="Source Sans Pro" panose="020B0503030403020204" pitchFamily="34" charset="0"/>
              </a:rPr>
              <a:t>Analyzing Potential Conflicts of Interest Collection</a:t>
            </a:r>
          </a:p>
        </p:txBody>
      </p:sp>
      <p:sp>
        <p:nvSpPr>
          <p:cNvPr id="7" name="TextBox 6">
            <a:extLst>
              <a:ext uri="{FF2B5EF4-FFF2-40B4-BE49-F238E27FC236}">
                <a16:creationId xmlns:a16="http://schemas.microsoft.com/office/drawing/2014/main" id="{5C9CD492-73EA-ACC8-317A-E14BA80069B2}"/>
              </a:ext>
            </a:extLst>
          </p:cNvPr>
          <p:cNvSpPr txBox="1"/>
          <p:nvPr/>
        </p:nvSpPr>
        <p:spPr>
          <a:xfrm>
            <a:off x="304800" y="3181315"/>
            <a:ext cx="2635658" cy="557589"/>
          </a:xfrm>
          <a:prstGeom prst="rect">
            <a:avLst/>
          </a:prstGeom>
          <a:noFill/>
        </p:spPr>
        <p:txBody>
          <a:bodyPr wrap="none" rtlCol="0">
            <a:spAutoFit/>
          </a:bodyPr>
          <a:lstStyle/>
          <a:p>
            <a:pPr>
              <a:lnSpc>
                <a:spcPct val="115000"/>
              </a:lnSpc>
              <a:spcAft>
                <a:spcPts val="800"/>
              </a:spcAft>
            </a:pPr>
            <a:r>
              <a:rPr lang="en-US" sz="2800" b="1" kern="100" dirty="0">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rPr>
              <a:t>Two Questions:</a:t>
            </a:r>
            <a:endParaRPr lang="en-US" sz="2800" kern="100" dirty="0">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BE252A46-A4E8-A337-F89F-FE499CC3E363}"/>
              </a:ext>
            </a:extLst>
          </p:cNvPr>
          <p:cNvSpPr txBox="1"/>
          <p:nvPr/>
        </p:nvSpPr>
        <p:spPr>
          <a:xfrm>
            <a:off x="2281084" y="3785216"/>
            <a:ext cx="8691716" cy="2308324"/>
          </a:xfrm>
          <a:prstGeom prst="rect">
            <a:avLst/>
          </a:prstGeom>
          <a:noFill/>
        </p:spPr>
        <p:txBody>
          <a:bodyPr wrap="square" lIns="91440" tIns="45720" rIns="91440" bIns="45720" rtlCol="0" anchor="t">
            <a:spAutoFit/>
          </a:bodyPr>
          <a:lstStyle/>
          <a:p>
            <a:pPr marL="457200" indent="-457200">
              <a:buAutoNum type="arabicPeriod"/>
            </a:pPr>
            <a:r>
              <a:rPr lang="en-US" sz="2400" dirty="0">
                <a:solidFill>
                  <a:srgbClr val="112E51"/>
                </a:solidFill>
                <a:latin typeface="Source Sans Pro"/>
                <a:ea typeface="Source Sans Pro"/>
              </a:rPr>
              <a:t>Is there a nexus between the filer’s duties and the entries on the form?  </a:t>
            </a:r>
            <a:endParaRPr lang="en-US" sz="2400" i="1" dirty="0">
              <a:solidFill>
                <a:srgbClr val="112E51"/>
              </a:solidFill>
              <a:latin typeface="Source Sans Pro"/>
              <a:ea typeface="Source Sans Pro"/>
            </a:endParaRPr>
          </a:p>
          <a:p>
            <a:pPr marL="457200" indent="-457200" algn="ctr">
              <a:buAutoNum type="arabicPeriod"/>
            </a:pPr>
            <a:r>
              <a:rPr lang="en-US" sz="2400" dirty="0">
                <a:solidFill>
                  <a:srgbClr val="112E51"/>
                </a:solidFill>
                <a:latin typeface="Source Sans Pro"/>
                <a:ea typeface="Source Sans Pro"/>
              </a:rPr>
              <a:t>Do we have enough information to determine whether an entry </a:t>
            </a:r>
            <a:r>
              <a:rPr lang="en-US" sz="2400" i="1" dirty="0">
                <a:solidFill>
                  <a:srgbClr val="112E51"/>
                </a:solidFill>
                <a:latin typeface="Source Sans Pro"/>
                <a:ea typeface="Source Sans Pro"/>
              </a:rPr>
              <a:t>will</a:t>
            </a:r>
            <a:r>
              <a:rPr lang="en-US" sz="2400" dirty="0">
                <a:solidFill>
                  <a:srgbClr val="112E51"/>
                </a:solidFill>
                <a:latin typeface="Source Sans Pro"/>
                <a:ea typeface="Source Sans Pro"/>
              </a:rPr>
              <a:t> pose a potential conflict of interest, </a:t>
            </a:r>
          </a:p>
          <a:p>
            <a:pPr algn="ctr"/>
            <a:r>
              <a:rPr lang="en-US" sz="2400" dirty="0">
                <a:solidFill>
                  <a:srgbClr val="112E51"/>
                </a:solidFill>
                <a:latin typeface="Source Sans Pro"/>
                <a:ea typeface="Source Sans Pro"/>
              </a:rPr>
              <a:t>or</a:t>
            </a:r>
          </a:p>
          <a:p>
            <a:pPr algn="ctr"/>
            <a:r>
              <a:rPr lang="en-US" sz="2400" dirty="0">
                <a:solidFill>
                  <a:srgbClr val="112E51"/>
                </a:solidFill>
                <a:latin typeface="Source Sans Pro"/>
                <a:ea typeface="Source Sans Pro"/>
              </a:rPr>
              <a:t> that an entry </a:t>
            </a:r>
            <a:r>
              <a:rPr lang="en-US" sz="2400" i="1" dirty="0">
                <a:solidFill>
                  <a:srgbClr val="112E51"/>
                </a:solidFill>
                <a:latin typeface="Source Sans Pro"/>
                <a:ea typeface="Source Sans Pro"/>
              </a:rPr>
              <a:t>will definitely not </a:t>
            </a:r>
            <a:r>
              <a:rPr lang="en-US" sz="2400" dirty="0">
                <a:solidFill>
                  <a:srgbClr val="112E51"/>
                </a:solidFill>
                <a:latin typeface="Source Sans Pro"/>
                <a:ea typeface="Source Sans Pro"/>
              </a:rPr>
              <a:t>pose a potential conflict? </a:t>
            </a:r>
            <a:endParaRPr lang="en-US" sz="2400" i="1" dirty="0">
              <a:solidFill>
                <a:srgbClr val="112E51"/>
              </a:solidFill>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553355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D0200-9640-28B6-0EBA-94D6804979F1}"/>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840C0281-E443-6DBA-9EEF-55FB9EECB42C}"/>
              </a:ext>
            </a:extLst>
          </p:cNvPr>
          <p:cNvSpPr>
            <a:spLocks noGrp="1"/>
          </p:cNvSpPr>
          <p:nvPr>
            <p:ph type="title"/>
          </p:nvPr>
        </p:nvSpPr>
        <p:spPr>
          <a:xfrm>
            <a:off x="366793" y="301465"/>
            <a:ext cx="10515600" cy="1325563"/>
          </a:xfrm>
        </p:spPr>
        <p:txBody>
          <a:bodyPr>
            <a:normAutofit/>
          </a:bodyPr>
          <a:lstStyle/>
          <a:p>
            <a:r>
              <a:rPr lang="en-US" sz="3200" b="1" kern="100" dirty="0">
                <a:solidFill>
                  <a:srgbClr val="112E51"/>
                </a:solidFill>
                <a:latin typeface="Source Sans Pro" panose="020B0503030403020204" pitchFamily="34" charset="0"/>
                <a:ea typeface="Source Sans Pro" panose="020B0503030403020204" pitchFamily="34" charset="0"/>
                <a:cs typeface="Times New Roman" panose="02020603050405020304" pitchFamily="18" charset="0"/>
              </a:rPr>
              <a:t>Previous Sessions</a:t>
            </a:r>
          </a:p>
        </p:txBody>
      </p:sp>
      <p:sp>
        <p:nvSpPr>
          <p:cNvPr id="8" name="Content Placeholder 7">
            <a:extLst>
              <a:ext uri="{FF2B5EF4-FFF2-40B4-BE49-F238E27FC236}">
                <a16:creationId xmlns:a16="http://schemas.microsoft.com/office/drawing/2014/main" id="{938B5407-5E5D-2CD7-C8BF-6F94E30A3E49}"/>
              </a:ext>
            </a:extLst>
          </p:cNvPr>
          <p:cNvSpPr>
            <a:spLocks noGrp="1"/>
          </p:cNvSpPr>
          <p:nvPr>
            <p:ph idx="1"/>
          </p:nvPr>
        </p:nvSpPr>
        <p:spPr>
          <a:xfrm>
            <a:off x="366793" y="1421930"/>
            <a:ext cx="10515600" cy="4351338"/>
          </a:xfrm>
        </p:spPr>
        <p:txBody>
          <a:bodyPr/>
          <a:lstStyle/>
          <a:p>
            <a:pPr marL="0" marR="0" algn="l" rtl="0" eaLnBrk="1" fontAlgn="auto" latinLnBrk="0" hangingPunct="1">
              <a:spcBef>
                <a:spcPts val="1200"/>
              </a:spcBef>
              <a:spcAft>
                <a:spcPts val="1200"/>
              </a:spcAft>
              <a:buNone/>
            </a:pPr>
            <a:r>
              <a:rPr lang="en-US" sz="2400" dirty="0">
                <a:solidFill>
                  <a:srgbClr val="112E51"/>
                </a:solidFill>
                <a:latin typeface="Source Sans Pro" panose="020B0503030403020204" pitchFamily="34" charset="0"/>
                <a:ea typeface="Source Sans Pro" panose="020B0503030403020204" pitchFamily="34" charset="0"/>
              </a:rPr>
              <a:t>Session One</a:t>
            </a:r>
          </a:p>
          <a:p>
            <a:pPr marL="571500" lvl="1" indent="-342900">
              <a:spcBef>
                <a:spcPts val="1200"/>
              </a:spcBef>
              <a:spcAft>
                <a:spcPts val="1200"/>
              </a:spcAft>
            </a:pPr>
            <a:r>
              <a:rPr lang="en-US" sz="2000" dirty="0">
                <a:solidFill>
                  <a:srgbClr val="112E51"/>
                </a:solidFill>
                <a:latin typeface="Source Sans Pro" panose="020B0503030403020204" pitchFamily="34" charset="0"/>
                <a:ea typeface="Source Sans Pro" panose="020B0503030403020204" pitchFamily="34" charset="0"/>
              </a:rPr>
              <a:t>Stocks</a:t>
            </a:r>
          </a:p>
          <a:p>
            <a:pPr marL="571500" lvl="1" indent="-342900">
              <a:spcBef>
                <a:spcPts val="1200"/>
              </a:spcBef>
              <a:spcAft>
                <a:spcPts val="1200"/>
              </a:spcAft>
            </a:pPr>
            <a:r>
              <a:rPr lang="en-US" sz="2000" dirty="0">
                <a:solidFill>
                  <a:srgbClr val="112E51"/>
                </a:solidFill>
                <a:latin typeface="Source Sans Pro" panose="020B0503030403020204" pitchFamily="34" charset="0"/>
                <a:ea typeface="Source Sans Pro" panose="020B0503030403020204" pitchFamily="34" charset="0"/>
              </a:rPr>
              <a:t>Exchange Traded Funds (ETF)</a:t>
            </a:r>
          </a:p>
          <a:p>
            <a:pPr marL="571500" lvl="1" indent="-342900">
              <a:spcBef>
                <a:spcPts val="1200"/>
              </a:spcBef>
              <a:spcAft>
                <a:spcPts val="1200"/>
              </a:spcAft>
            </a:pPr>
            <a:r>
              <a:rPr lang="en-US" sz="2000" dirty="0">
                <a:solidFill>
                  <a:srgbClr val="112E51"/>
                </a:solidFill>
                <a:latin typeface="Source Sans Pro" panose="020B0503030403020204" pitchFamily="34" charset="0"/>
                <a:ea typeface="Source Sans Pro" panose="020B0503030403020204" pitchFamily="34" charset="0"/>
              </a:rPr>
              <a:t>Virtual currency</a:t>
            </a:r>
          </a:p>
          <a:p>
            <a:pPr marL="0" marR="0" algn="l" rtl="0" eaLnBrk="1" fontAlgn="auto" latinLnBrk="0" hangingPunct="1">
              <a:spcBef>
                <a:spcPts val="1200"/>
              </a:spcBef>
              <a:spcAft>
                <a:spcPts val="1200"/>
              </a:spcAft>
              <a:buNone/>
            </a:pPr>
            <a:r>
              <a:rPr lang="en-US" sz="2400" dirty="0">
                <a:solidFill>
                  <a:srgbClr val="112E51"/>
                </a:solidFill>
                <a:latin typeface="Source Sans Pro" panose="020B0503030403020204" pitchFamily="34" charset="0"/>
                <a:ea typeface="Source Sans Pro" panose="020B0503030403020204" pitchFamily="34" charset="0"/>
              </a:rPr>
              <a:t>Session Two</a:t>
            </a:r>
          </a:p>
          <a:p>
            <a:pPr marL="571500" lvl="1" indent="-342900">
              <a:spcBef>
                <a:spcPts val="1200"/>
              </a:spcBef>
              <a:spcAft>
                <a:spcPts val="1200"/>
              </a:spcAft>
            </a:pPr>
            <a:r>
              <a:rPr lang="en-US" sz="2000" dirty="0">
                <a:solidFill>
                  <a:srgbClr val="112E51"/>
                </a:solidFill>
                <a:latin typeface="Source Sans Pro" panose="020B0503030403020204" pitchFamily="34" charset="0"/>
                <a:ea typeface="Source Sans Pro" panose="020B0503030403020204" pitchFamily="34" charset="0"/>
              </a:rPr>
              <a:t>College Savings Plans (529s)</a:t>
            </a:r>
          </a:p>
          <a:p>
            <a:pPr marL="571500" lvl="1" indent="-342900">
              <a:spcBef>
                <a:spcPts val="1200"/>
              </a:spcBef>
              <a:spcAft>
                <a:spcPts val="1200"/>
              </a:spcAft>
            </a:pPr>
            <a:r>
              <a:rPr lang="en-US" sz="2000" dirty="0">
                <a:solidFill>
                  <a:srgbClr val="112E51"/>
                </a:solidFill>
                <a:latin typeface="Source Sans Pro" panose="020B0503030403020204" pitchFamily="34" charset="0"/>
                <a:ea typeface="Source Sans Pro" panose="020B0503030403020204" pitchFamily="34" charset="0"/>
              </a:rPr>
              <a:t>Retirement Plans</a:t>
            </a:r>
          </a:p>
        </p:txBody>
      </p:sp>
    </p:spTree>
    <p:extLst>
      <p:ext uri="{BB962C8B-B14F-4D97-AF65-F5344CB8AC3E}">
        <p14:creationId xmlns:p14="http://schemas.microsoft.com/office/powerpoint/2010/main" val="2337511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46B0C-5EE5-3586-A6AF-740DBEBD82F0}"/>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27B8510A-3441-E16D-3A54-604A107FFC0B}"/>
              </a:ext>
            </a:extLst>
          </p:cNvPr>
          <p:cNvSpPr>
            <a:spLocks noGrp="1"/>
          </p:cNvSpPr>
          <p:nvPr>
            <p:ph type="title"/>
          </p:nvPr>
        </p:nvSpPr>
        <p:spPr>
          <a:xfrm>
            <a:off x="0" y="-1336729"/>
            <a:ext cx="10515600" cy="1325563"/>
          </a:xfrm>
        </p:spPr>
        <p:txBody>
          <a:bodyPr>
            <a:normAutofit/>
          </a:bodyPr>
          <a:lstStyle/>
          <a:p>
            <a:r>
              <a:rPr lang="en-US" sz="3200" b="1" kern="100" dirty="0">
                <a:solidFill>
                  <a:srgbClr val="112E51"/>
                </a:solidFill>
                <a:latin typeface="Source Sans Pro" panose="020B0503030403020204" pitchFamily="34" charset="0"/>
                <a:ea typeface="Source Sans Pro" panose="020B0503030403020204" pitchFamily="34" charset="0"/>
                <a:cs typeface="Times New Roman" panose="02020603050405020304" pitchFamily="18" charset="0"/>
              </a:rPr>
              <a:t>The 2-2-2 Approach</a:t>
            </a:r>
          </a:p>
        </p:txBody>
      </p:sp>
      <p:sp>
        <p:nvSpPr>
          <p:cNvPr id="4" name="Rectangle 3">
            <a:extLst>
              <a:ext uri="{FF2B5EF4-FFF2-40B4-BE49-F238E27FC236}">
                <a16:creationId xmlns:a16="http://schemas.microsoft.com/office/drawing/2014/main" id="{36C32420-7A8D-AC31-8250-7D3004B38234}"/>
              </a:ext>
              <a:ext uri="{C183D7F6-B498-43B3-948B-1728B52AA6E4}">
                <adec:decorative xmlns:adec="http://schemas.microsoft.com/office/drawing/2017/decorative" val="1"/>
              </a:ext>
            </a:extLst>
          </p:cNvPr>
          <p:cNvSpPr/>
          <p:nvPr/>
        </p:nvSpPr>
        <p:spPr>
          <a:xfrm>
            <a:off x="2281084" y="6233651"/>
            <a:ext cx="10046878" cy="518737"/>
          </a:xfrm>
          <a:prstGeom prst="rect">
            <a:avLst/>
          </a:prstGeom>
          <a:solidFill>
            <a:srgbClr val="0075A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dirty="0">
                <a:latin typeface="Source Sans Pro" panose="020B0503030403020204" pitchFamily="34" charset="0"/>
                <a:ea typeface="Source Sans Pro" panose="020B0503030403020204" pitchFamily="34" charset="0"/>
              </a:rPr>
              <a:t>Institute for Ethics in Government</a:t>
            </a:r>
          </a:p>
        </p:txBody>
      </p:sp>
      <p:sp>
        <p:nvSpPr>
          <p:cNvPr id="3" name="TextBox 2">
            <a:extLst>
              <a:ext uri="{FF2B5EF4-FFF2-40B4-BE49-F238E27FC236}">
                <a16:creationId xmlns:a16="http://schemas.microsoft.com/office/drawing/2014/main" id="{640DD3A0-297F-237D-36EC-F2CB154EC443}"/>
              </a:ext>
            </a:extLst>
          </p:cNvPr>
          <p:cNvSpPr txBox="1"/>
          <p:nvPr/>
        </p:nvSpPr>
        <p:spPr>
          <a:xfrm>
            <a:off x="304800" y="302881"/>
            <a:ext cx="4434227" cy="557589"/>
          </a:xfrm>
          <a:prstGeom prst="rect">
            <a:avLst/>
          </a:prstGeom>
          <a:noFill/>
        </p:spPr>
        <p:txBody>
          <a:bodyPr wrap="none" rtlCol="0">
            <a:spAutoFit/>
          </a:bodyPr>
          <a:lstStyle/>
          <a:p>
            <a:pPr>
              <a:lnSpc>
                <a:spcPct val="115000"/>
              </a:lnSpc>
              <a:spcAft>
                <a:spcPts val="800"/>
              </a:spcAft>
            </a:pPr>
            <a:r>
              <a:rPr lang="en-US" sz="2800" b="1" kern="100" dirty="0">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rPr>
              <a:t>Two Pieces of Information:</a:t>
            </a:r>
            <a:endParaRPr lang="en-US" sz="2800" kern="100" dirty="0">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97D351D3-2907-2BC2-335D-D9EEAB11AF5A}"/>
              </a:ext>
            </a:extLst>
          </p:cNvPr>
          <p:cNvSpPr txBox="1"/>
          <p:nvPr/>
        </p:nvSpPr>
        <p:spPr>
          <a:xfrm>
            <a:off x="2281084" y="871963"/>
            <a:ext cx="8691716" cy="830997"/>
          </a:xfrm>
          <a:prstGeom prst="rect">
            <a:avLst/>
          </a:prstGeom>
          <a:noFill/>
        </p:spPr>
        <p:txBody>
          <a:bodyPr wrap="square" rtlCol="0">
            <a:spAutoFit/>
          </a:bodyPr>
          <a:lstStyle/>
          <a:p>
            <a:pPr marL="457200" indent="-457200">
              <a:buAutoNum type="arabicPeriod"/>
            </a:pPr>
            <a:r>
              <a:rPr lang="en-US" sz="2400" dirty="0">
                <a:solidFill>
                  <a:srgbClr val="112E51"/>
                </a:solidFill>
                <a:latin typeface="Source Sans Pro" panose="020B0503030403020204" pitchFamily="34" charset="0"/>
                <a:ea typeface="Source Sans Pro" panose="020B0503030403020204" pitchFamily="34" charset="0"/>
              </a:rPr>
              <a:t>Financial holdings reported on the OGE form 450</a:t>
            </a:r>
          </a:p>
          <a:p>
            <a:pPr marL="457200" indent="-457200">
              <a:buAutoNum type="arabicPeriod"/>
            </a:pPr>
            <a:r>
              <a:rPr lang="en-US" sz="2400" dirty="0">
                <a:solidFill>
                  <a:srgbClr val="112E51"/>
                </a:solidFill>
                <a:latin typeface="Source Sans Pro" panose="020B0503030403020204" pitchFamily="34" charset="0"/>
                <a:ea typeface="Source Sans Pro" panose="020B0503030403020204" pitchFamily="34" charset="0"/>
              </a:rPr>
              <a:t>Duties and responsibilities of the filer’s position </a:t>
            </a:r>
          </a:p>
        </p:txBody>
      </p:sp>
      <p:sp>
        <p:nvSpPr>
          <p:cNvPr id="6" name="TextBox 5">
            <a:extLst>
              <a:ext uri="{FF2B5EF4-FFF2-40B4-BE49-F238E27FC236}">
                <a16:creationId xmlns:a16="http://schemas.microsoft.com/office/drawing/2014/main" id="{763BE9DC-8FA4-C007-4D6F-0054B72068F5}"/>
              </a:ext>
            </a:extLst>
          </p:cNvPr>
          <p:cNvSpPr txBox="1"/>
          <p:nvPr/>
        </p:nvSpPr>
        <p:spPr>
          <a:xfrm>
            <a:off x="304800" y="1690725"/>
            <a:ext cx="4926349" cy="557589"/>
          </a:xfrm>
          <a:prstGeom prst="rect">
            <a:avLst/>
          </a:prstGeom>
          <a:noFill/>
        </p:spPr>
        <p:txBody>
          <a:bodyPr wrap="none" rtlCol="0">
            <a:spAutoFit/>
          </a:bodyPr>
          <a:lstStyle/>
          <a:p>
            <a:pPr>
              <a:lnSpc>
                <a:spcPct val="115000"/>
              </a:lnSpc>
              <a:spcAft>
                <a:spcPts val="800"/>
              </a:spcAft>
            </a:pPr>
            <a:r>
              <a:rPr lang="en-US" sz="2800" b="1" kern="100" dirty="0">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rPr>
              <a:t>Two Resources for Reviewing:</a:t>
            </a:r>
            <a:endParaRPr lang="en-US" sz="2800" kern="100" dirty="0">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7E774C1E-97AC-E111-C81C-94896CDFF96A}"/>
              </a:ext>
            </a:extLst>
          </p:cNvPr>
          <p:cNvSpPr txBox="1"/>
          <p:nvPr/>
        </p:nvSpPr>
        <p:spPr>
          <a:xfrm>
            <a:off x="2281084" y="2306451"/>
            <a:ext cx="8691716" cy="830997"/>
          </a:xfrm>
          <a:prstGeom prst="rect">
            <a:avLst/>
          </a:prstGeom>
          <a:noFill/>
        </p:spPr>
        <p:txBody>
          <a:bodyPr wrap="square" rtlCol="0">
            <a:spAutoFit/>
          </a:bodyPr>
          <a:lstStyle/>
          <a:p>
            <a:pPr marL="457200" indent="-457200">
              <a:buAutoNum type="arabicPeriod"/>
            </a:pPr>
            <a:r>
              <a:rPr lang="en-US" sz="2400" dirty="0">
                <a:solidFill>
                  <a:srgbClr val="112E51"/>
                </a:solidFill>
                <a:latin typeface="Source Sans Pro" panose="020B0503030403020204" pitchFamily="34" charset="0"/>
                <a:ea typeface="Source Sans Pro" panose="020B0503030403020204" pitchFamily="34" charset="0"/>
              </a:rPr>
              <a:t>Confidential Financial Disclosure Guide</a:t>
            </a:r>
          </a:p>
          <a:p>
            <a:pPr marL="457200" indent="-457200">
              <a:buAutoNum type="arabicPeriod"/>
            </a:pPr>
            <a:r>
              <a:rPr lang="en-US" sz="2400" dirty="0">
                <a:solidFill>
                  <a:srgbClr val="112E51"/>
                </a:solidFill>
                <a:latin typeface="Source Sans Pro" panose="020B0503030403020204" pitchFamily="34" charset="0"/>
                <a:ea typeface="Source Sans Pro" panose="020B0503030403020204" pitchFamily="34" charset="0"/>
              </a:rPr>
              <a:t>Analyzing Potential Conflicts of Interest Collection</a:t>
            </a:r>
          </a:p>
        </p:txBody>
      </p:sp>
      <p:sp>
        <p:nvSpPr>
          <p:cNvPr id="7" name="TextBox 6">
            <a:extLst>
              <a:ext uri="{FF2B5EF4-FFF2-40B4-BE49-F238E27FC236}">
                <a16:creationId xmlns:a16="http://schemas.microsoft.com/office/drawing/2014/main" id="{0331CD38-4CFF-BE20-B733-50D8A18F1C61}"/>
              </a:ext>
            </a:extLst>
          </p:cNvPr>
          <p:cNvSpPr txBox="1"/>
          <p:nvPr/>
        </p:nvSpPr>
        <p:spPr>
          <a:xfrm>
            <a:off x="304800" y="3181315"/>
            <a:ext cx="2635658" cy="557589"/>
          </a:xfrm>
          <a:prstGeom prst="rect">
            <a:avLst/>
          </a:prstGeom>
          <a:noFill/>
        </p:spPr>
        <p:txBody>
          <a:bodyPr wrap="none" rtlCol="0">
            <a:spAutoFit/>
          </a:bodyPr>
          <a:lstStyle/>
          <a:p>
            <a:pPr>
              <a:lnSpc>
                <a:spcPct val="115000"/>
              </a:lnSpc>
              <a:spcAft>
                <a:spcPts val="800"/>
              </a:spcAft>
            </a:pPr>
            <a:r>
              <a:rPr lang="en-US" sz="2800" b="1" kern="100" dirty="0">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rPr>
              <a:t>Two Questions:</a:t>
            </a:r>
            <a:endParaRPr lang="en-US" sz="2800" kern="100" dirty="0">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7235B3B9-7DEA-8BC3-6F59-3DB8CAB89859}"/>
              </a:ext>
            </a:extLst>
          </p:cNvPr>
          <p:cNvSpPr txBox="1"/>
          <p:nvPr/>
        </p:nvSpPr>
        <p:spPr>
          <a:xfrm>
            <a:off x="2281084" y="3785216"/>
            <a:ext cx="8691716" cy="2308324"/>
          </a:xfrm>
          <a:prstGeom prst="rect">
            <a:avLst/>
          </a:prstGeom>
          <a:noFill/>
        </p:spPr>
        <p:txBody>
          <a:bodyPr wrap="square" lIns="91440" tIns="45720" rIns="91440" bIns="45720" rtlCol="0" anchor="t">
            <a:spAutoFit/>
          </a:bodyPr>
          <a:lstStyle/>
          <a:p>
            <a:pPr marL="457200" indent="-457200">
              <a:buAutoNum type="arabicPeriod"/>
            </a:pPr>
            <a:r>
              <a:rPr lang="en-US" sz="2400" dirty="0">
                <a:solidFill>
                  <a:srgbClr val="112E51"/>
                </a:solidFill>
                <a:latin typeface="Source Sans Pro"/>
                <a:ea typeface="Source Sans Pro"/>
              </a:rPr>
              <a:t>Is there a nexus between the filer’s duties and the entries on the form?  </a:t>
            </a:r>
            <a:endParaRPr lang="en-US" sz="2400" i="1" dirty="0">
              <a:solidFill>
                <a:srgbClr val="112E51"/>
              </a:solidFill>
              <a:latin typeface="Source Sans Pro"/>
              <a:ea typeface="Source Sans Pro"/>
            </a:endParaRPr>
          </a:p>
          <a:p>
            <a:pPr marL="457200" indent="-457200" algn="ctr">
              <a:buAutoNum type="arabicPeriod"/>
            </a:pPr>
            <a:r>
              <a:rPr lang="en-US" sz="2400" dirty="0">
                <a:solidFill>
                  <a:srgbClr val="112E51"/>
                </a:solidFill>
                <a:latin typeface="Source Sans Pro"/>
                <a:ea typeface="Source Sans Pro"/>
              </a:rPr>
              <a:t>Do we have enough information to determine whether an entry </a:t>
            </a:r>
            <a:r>
              <a:rPr lang="en-US" sz="2400" i="1" dirty="0">
                <a:solidFill>
                  <a:srgbClr val="112E51"/>
                </a:solidFill>
                <a:latin typeface="Source Sans Pro"/>
                <a:ea typeface="Source Sans Pro"/>
              </a:rPr>
              <a:t>will</a:t>
            </a:r>
            <a:r>
              <a:rPr lang="en-US" sz="2400" dirty="0">
                <a:solidFill>
                  <a:srgbClr val="112E51"/>
                </a:solidFill>
                <a:latin typeface="Source Sans Pro"/>
                <a:ea typeface="Source Sans Pro"/>
              </a:rPr>
              <a:t> pose a potential conflict of interest, </a:t>
            </a:r>
          </a:p>
          <a:p>
            <a:pPr algn="ctr"/>
            <a:r>
              <a:rPr lang="en-US" sz="2400" dirty="0">
                <a:solidFill>
                  <a:srgbClr val="112E51"/>
                </a:solidFill>
                <a:latin typeface="Source Sans Pro"/>
                <a:ea typeface="Source Sans Pro"/>
              </a:rPr>
              <a:t>or</a:t>
            </a:r>
          </a:p>
          <a:p>
            <a:pPr algn="ctr"/>
            <a:r>
              <a:rPr lang="en-US" sz="2400" dirty="0">
                <a:solidFill>
                  <a:srgbClr val="112E51"/>
                </a:solidFill>
                <a:latin typeface="Source Sans Pro"/>
                <a:ea typeface="Source Sans Pro"/>
              </a:rPr>
              <a:t> that an entry </a:t>
            </a:r>
            <a:r>
              <a:rPr lang="en-US" sz="2400" i="1" dirty="0">
                <a:solidFill>
                  <a:srgbClr val="112E51"/>
                </a:solidFill>
                <a:latin typeface="Source Sans Pro"/>
                <a:ea typeface="Source Sans Pro"/>
              </a:rPr>
              <a:t>will definitely not </a:t>
            </a:r>
            <a:r>
              <a:rPr lang="en-US" sz="2400" dirty="0">
                <a:solidFill>
                  <a:srgbClr val="112E51"/>
                </a:solidFill>
                <a:latin typeface="Source Sans Pro"/>
                <a:ea typeface="Source Sans Pro"/>
              </a:rPr>
              <a:t>pose a potential conflict? </a:t>
            </a:r>
            <a:endParaRPr lang="en-US" sz="2400" i="1" dirty="0">
              <a:solidFill>
                <a:srgbClr val="112E51"/>
              </a:solidFill>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823167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EB11E-2A7D-6428-5894-1D42438564B4}"/>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12305515-FF75-97CB-956F-834BB0D71B17}"/>
              </a:ext>
            </a:extLst>
          </p:cNvPr>
          <p:cNvSpPr>
            <a:spLocks noGrp="1"/>
          </p:cNvSpPr>
          <p:nvPr>
            <p:ph type="title"/>
          </p:nvPr>
        </p:nvSpPr>
        <p:spPr>
          <a:xfrm>
            <a:off x="0" y="-1310596"/>
            <a:ext cx="10515600" cy="1325563"/>
          </a:xfrm>
        </p:spPr>
        <p:txBody>
          <a:bodyPr/>
          <a:lstStyle/>
          <a:p>
            <a:pPr rtl="0" eaLnBrk="1" fontAlgn="auto" latinLnBrk="0" hangingPunct="1"/>
            <a:r>
              <a:rPr lang="en-US" sz="2800" b="1" i="0" kern="100" spc="0" baseline="0" dirty="0">
                <a:ln>
                  <a:noFill/>
                </a:ln>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rPr>
              <a:t>Part I</a:t>
            </a:r>
            <a:endParaRPr lang="en-US" dirty="0">
              <a:effectLst/>
            </a:endParaRPr>
          </a:p>
        </p:txBody>
      </p:sp>
      <p:sp>
        <p:nvSpPr>
          <p:cNvPr id="4" name="Rectangle 3">
            <a:extLst>
              <a:ext uri="{FF2B5EF4-FFF2-40B4-BE49-F238E27FC236}">
                <a16:creationId xmlns:a16="http://schemas.microsoft.com/office/drawing/2014/main" id="{8296A0E3-291D-58A2-3414-47D3F49E8142}"/>
              </a:ext>
              <a:ext uri="{C183D7F6-B498-43B3-948B-1728B52AA6E4}">
                <adec:decorative xmlns:adec="http://schemas.microsoft.com/office/drawing/2017/decorative" val="1"/>
              </a:ext>
            </a:extLst>
          </p:cNvPr>
          <p:cNvSpPr/>
          <p:nvPr/>
        </p:nvSpPr>
        <p:spPr>
          <a:xfrm>
            <a:off x="2281084" y="6233651"/>
            <a:ext cx="9910916" cy="518737"/>
          </a:xfrm>
          <a:prstGeom prst="rect">
            <a:avLst/>
          </a:prstGeom>
          <a:solidFill>
            <a:srgbClr val="0075AB"/>
          </a:solidFill>
          <a:ln>
            <a:solidFill>
              <a:srgbClr val="112E5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white"/>
                </a:solidFill>
                <a:effectLst/>
                <a:uLnTx/>
                <a:uFillTx/>
                <a:latin typeface="Source Sans Pro" panose="020B0503030403020204" pitchFamily="34" charset="0"/>
                <a:ea typeface="Source Sans Pro" panose="020B0503030403020204" pitchFamily="34" charset="0"/>
                <a:cs typeface="+mn-cs"/>
              </a:rPr>
              <a:t> Institute for Ethics in Government</a:t>
            </a:r>
          </a:p>
        </p:txBody>
      </p:sp>
      <p:pic>
        <p:nvPicPr>
          <p:cNvPr id="3" name="Picture 2" descr="This show's Part I of an OGE Form 450 with a &quot;Charles Schwab Joint Account&quot; reported.">
            <a:extLst>
              <a:ext uri="{FF2B5EF4-FFF2-40B4-BE49-F238E27FC236}">
                <a16:creationId xmlns:a16="http://schemas.microsoft.com/office/drawing/2014/main" id="{0334CEE1-B7FE-6E1F-0290-6C77A4C5BCE6}"/>
              </a:ext>
            </a:extLst>
          </p:cNvPr>
          <p:cNvPicPr>
            <a:picLocks noChangeAspect="1"/>
          </p:cNvPicPr>
          <p:nvPr/>
        </p:nvPicPr>
        <p:blipFill>
          <a:blip r:embed="rId3">
            <a:extLst>
              <a:ext uri="{28A0092B-C50C-407E-A947-70E740481C1C}">
                <a14:useLocalDpi xmlns:a14="http://schemas.microsoft.com/office/drawing/2010/main" val="0"/>
              </a:ext>
            </a:extLst>
          </a:blip>
          <a:srcRect l="196" t="1281" r="949" b="1929"/>
          <a:stretch/>
        </p:blipFill>
        <p:spPr>
          <a:xfrm>
            <a:off x="69850" y="498584"/>
            <a:ext cx="12052300" cy="5251450"/>
          </a:xfrm>
          <a:prstGeom prst="rect">
            <a:avLst/>
          </a:prstGeom>
        </p:spPr>
      </p:pic>
      <p:sp>
        <p:nvSpPr>
          <p:cNvPr id="2" name="TextBox 1">
            <a:extLst>
              <a:ext uri="{FF2B5EF4-FFF2-40B4-BE49-F238E27FC236}">
                <a16:creationId xmlns:a16="http://schemas.microsoft.com/office/drawing/2014/main" id="{59B84E73-9708-C940-0258-9BB06AB10572}"/>
              </a:ext>
              <a:ext uri="{C183D7F6-B498-43B3-948B-1728B52AA6E4}">
                <adec:decorative xmlns:adec="http://schemas.microsoft.com/office/drawing/2017/decorative" val="1"/>
              </a:ext>
            </a:extLst>
          </p:cNvPr>
          <p:cNvSpPr txBox="1"/>
          <p:nvPr/>
        </p:nvSpPr>
        <p:spPr>
          <a:xfrm>
            <a:off x="527050" y="3397250"/>
            <a:ext cx="3502510" cy="369332"/>
          </a:xfrm>
          <a:prstGeom prst="rect">
            <a:avLst/>
          </a:prstGeom>
          <a:solidFill>
            <a:srgbClr val="DDE4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12E51"/>
                </a:solidFill>
                <a:effectLst/>
                <a:uLnTx/>
                <a:uFillTx/>
                <a:latin typeface="Aptos" panose="02110004020202020204"/>
                <a:ea typeface="+mn-ea"/>
                <a:cs typeface="+mn-cs"/>
              </a:rPr>
              <a:t>Charles Schwab Joint Account</a:t>
            </a:r>
          </a:p>
        </p:txBody>
      </p:sp>
      <p:sp>
        <p:nvSpPr>
          <p:cNvPr id="5" name="TextBox 4">
            <a:extLst>
              <a:ext uri="{FF2B5EF4-FFF2-40B4-BE49-F238E27FC236}">
                <a16:creationId xmlns:a16="http://schemas.microsoft.com/office/drawing/2014/main" id="{F40145AC-7B07-B9F1-6134-4723097E9F14}"/>
              </a:ext>
              <a:ext uri="{C183D7F6-B498-43B3-948B-1728B52AA6E4}">
                <adec:decorative xmlns:adec="http://schemas.microsoft.com/office/drawing/2017/decorative" val="1"/>
              </a:ext>
            </a:extLst>
          </p:cNvPr>
          <p:cNvSpPr txBox="1"/>
          <p:nvPr/>
        </p:nvSpPr>
        <p:spPr>
          <a:xfrm>
            <a:off x="527050" y="3908534"/>
            <a:ext cx="2724150" cy="369332"/>
          </a:xfrm>
          <a:prstGeom prst="rect">
            <a:avLst/>
          </a:prstGeom>
          <a:solidFill>
            <a:srgbClr val="DDE4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112E51"/>
              </a:solidFill>
              <a:effectLst/>
              <a:uLnTx/>
              <a:uFillTx/>
              <a:latin typeface="Aptos" panose="02110004020202020204"/>
              <a:ea typeface="+mn-ea"/>
              <a:cs typeface="+mn-cs"/>
            </a:endParaRPr>
          </a:p>
        </p:txBody>
      </p:sp>
      <p:sp>
        <p:nvSpPr>
          <p:cNvPr id="7" name="TextBox 6">
            <a:extLst>
              <a:ext uri="{FF2B5EF4-FFF2-40B4-BE49-F238E27FC236}">
                <a16:creationId xmlns:a16="http://schemas.microsoft.com/office/drawing/2014/main" id="{EF7C8305-06BE-20C4-EA2F-8A70A4A906E7}"/>
              </a:ext>
              <a:ext uri="{C183D7F6-B498-43B3-948B-1728B52AA6E4}">
                <adec:decorative xmlns:adec="http://schemas.microsoft.com/office/drawing/2017/decorative" val="1"/>
              </a:ext>
            </a:extLst>
          </p:cNvPr>
          <p:cNvSpPr txBox="1"/>
          <p:nvPr/>
        </p:nvSpPr>
        <p:spPr>
          <a:xfrm>
            <a:off x="527049" y="4419818"/>
            <a:ext cx="2622550" cy="369332"/>
          </a:xfrm>
          <a:prstGeom prst="rect">
            <a:avLst/>
          </a:prstGeom>
          <a:solidFill>
            <a:srgbClr val="DDE4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112E51"/>
              </a:solidFill>
              <a:effectLst/>
              <a:uLnTx/>
              <a:uFillTx/>
              <a:latin typeface="Aptos" panose="02110004020202020204"/>
              <a:ea typeface="+mn-ea"/>
              <a:cs typeface="+mn-cs"/>
            </a:endParaRPr>
          </a:p>
        </p:txBody>
      </p:sp>
    </p:spTree>
    <p:extLst>
      <p:ext uri="{BB962C8B-B14F-4D97-AF65-F5344CB8AC3E}">
        <p14:creationId xmlns:p14="http://schemas.microsoft.com/office/powerpoint/2010/main" val="441109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F7C8F-B916-9496-3C95-A56F78BB263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AA6FDCF-FC02-79AC-877E-D4E27A71D738}"/>
              </a:ext>
            </a:extLst>
          </p:cNvPr>
          <p:cNvSpPr>
            <a:spLocks noGrp="1"/>
          </p:cNvSpPr>
          <p:nvPr>
            <p:ph type="title"/>
          </p:nvPr>
        </p:nvSpPr>
        <p:spPr>
          <a:xfrm>
            <a:off x="0" y="-1325563"/>
            <a:ext cx="10515600" cy="1325563"/>
          </a:xfrm>
        </p:spPr>
        <p:txBody>
          <a:bodyPr>
            <a:normAutofit/>
          </a:bodyPr>
          <a:lstStyle/>
          <a:p>
            <a:r>
              <a:rPr lang="en-US" sz="2800" b="1" i="0" kern="100" spc="0" baseline="0" dirty="0">
                <a:ln>
                  <a:noFill/>
                </a:ln>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rPr>
              <a:t>Other Investment Accounts</a:t>
            </a:r>
          </a:p>
        </p:txBody>
      </p:sp>
      <p:sp>
        <p:nvSpPr>
          <p:cNvPr id="4" name="Rectangle 3">
            <a:extLst>
              <a:ext uri="{FF2B5EF4-FFF2-40B4-BE49-F238E27FC236}">
                <a16:creationId xmlns:a16="http://schemas.microsoft.com/office/drawing/2014/main" id="{95CB320C-1147-A4A1-5AD8-B11838CA3712}"/>
              </a:ext>
              <a:ext uri="{C183D7F6-B498-43B3-948B-1728B52AA6E4}">
                <adec:decorative xmlns:adec="http://schemas.microsoft.com/office/drawing/2017/decorative" val="1"/>
              </a:ext>
            </a:extLst>
          </p:cNvPr>
          <p:cNvSpPr/>
          <p:nvPr/>
        </p:nvSpPr>
        <p:spPr>
          <a:xfrm>
            <a:off x="2281084" y="6233651"/>
            <a:ext cx="9910916" cy="518737"/>
          </a:xfrm>
          <a:prstGeom prst="rect">
            <a:avLst/>
          </a:prstGeom>
          <a:solidFill>
            <a:srgbClr val="0075AB"/>
          </a:solidFill>
          <a:ln>
            <a:solidFill>
              <a:srgbClr val="112E5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white"/>
                </a:solidFill>
                <a:effectLst/>
                <a:uLnTx/>
                <a:uFillTx/>
                <a:latin typeface="Source Sans Pro" panose="020B0503030403020204" pitchFamily="34" charset="0"/>
                <a:ea typeface="Source Sans Pro" panose="020B0503030403020204" pitchFamily="34" charset="0"/>
                <a:cs typeface="+mn-cs"/>
              </a:rPr>
              <a:t> Institute for Ethics in Government</a:t>
            </a:r>
          </a:p>
        </p:txBody>
      </p:sp>
      <p:sp>
        <p:nvSpPr>
          <p:cNvPr id="6" name="TextBox 5">
            <a:extLst>
              <a:ext uri="{FF2B5EF4-FFF2-40B4-BE49-F238E27FC236}">
                <a16:creationId xmlns:a16="http://schemas.microsoft.com/office/drawing/2014/main" id="{A3B619AB-794D-24A9-C505-DAB85DE61BED}"/>
              </a:ext>
              <a:ext uri="{C183D7F6-B498-43B3-948B-1728B52AA6E4}">
                <adec:decorative xmlns:adec="http://schemas.microsoft.com/office/drawing/2017/decorative" val="1"/>
              </a:ext>
            </a:extLst>
          </p:cNvPr>
          <p:cNvSpPr txBox="1"/>
          <p:nvPr/>
        </p:nvSpPr>
        <p:spPr>
          <a:xfrm>
            <a:off x="304800" y="2006974"/>
            <a:ext cx="4511171" cy="557589"/>
          </a:xfrm>
          <a:prstGeom prst="rect">
            <a:avLst/>
          </a:prstGeom>
          <a:noFill/>
        </p:spPr>
        <p:txBody>
          <a:bodyPr wrap="none" rtlCol="0">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b="1" i="0" u="none" strike="noStrike" kern="100" cap="none" spc="0" normalizeH="0" baseline="0" noProof="0">
                <a:ln>
                  <a:noFill/>
                </a:ln>
                <a:solidFill>
                  <a:srgbClr val="112E51"/>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t>Other Investment Accounts</a:t>
            </a:r>
            <a:endParaRPr kumimoji="0" lang="en-US" sz="2800" b="0" i="0" u="none" strike="noStrike" kern="100" cap="none" spc="0" normalizeH="0" baseline="0" noProof="0">
              <a:ln>
                <a:noFill/>
              </a:ln>
              <a:solidFill>
                <a:srgbClr val="112E51"/>
              </a:solidFill>
              <a:effectLst/>
              <a:uLnTx/>
              <a:uFillTx/>
              <a:latin typeface="Source Sans Pro" panose="020B0503030403020204" pitchFamily="34" charset="0"/>
              <a:ea typeface="Source Sans Pro" panose="020B0503030403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A6CCF798-A484-6D94-2BA3-FC5DE641080A}"/>
              </a:ext>
            </a:extLst>
          </p:cNvPr>
          <p:cNvSpPr txBox="1"/>
          <p:nvPr/>
        </p:nvSpPr>
        <p:spPr>
          <a:xfrm>
            <a:off x="2281084" y="3057833"/>
            <a:ext cx="9575636" cy="224676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Retirement Accounts</a:t>
            </a:r>
          </a:p>
          <a:p>
            <a:pPr marL="0" marR="0" lvl="0" indent="0" algn="l" defTabSz="914400" rtl="0" eaLnBrk="1" fontAlgn="auto" latinLnBrk="0" hangingPunct="1">
              <a:lnSpc>
                <a:spcPct val="100000"/>
              </a:lnSpc>
              <a:spcBef>
                <a:spcPts val="0"/>
              </a:spcBef>
              <a:spcAft>
                <a:spcPts val="0"/>
              </a:spcAft>
              <a:buClrTx/>
              <a:buSzTx/>
              <a:buFontTx/>
              <a:buNone/>
              <a:tabLst>
                <a:tab pos="457200" algn="l"/>
              </a:tabLst>
              <a:defRPr/>
            </a:pPr>
            <a:r>
              <a:rPr kumimoji="0" lang="pt-BR" sz="2400" b="0" i="1"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	Individual Retirement Accounts (IRAs), Roth IRAs, Simplified Employee 	Pension (SEP IRA), or Keogh Plan </a:t>
            </a:r>
            <a:endParaRPr kumimoji="0" lang="en-US" sz="2400" b="0" i="1"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endParaRPr>
          </a:p>
          <a:p>
            <a:pPr marL="0" marR="0" lvl="0" indent="0" algn="l" defTabSz="914400" rtl="0" eaLnBrk="1" fontAlgn="auto" latinLnBrk="0" hangingPunct="1">
              <a:lnSpc>
                <a:spcPct val="100000"/>
              </a:lnSpc>
              <a:spcBef>
                <a:spcPts val="2400"/>
              </a:spcBef>
              <a:spcAft>
                <a:spcPts val="0"/>
              </a:spcAft>
              <a:buClrTx/>
              <a:buSzTx/>
              <a:buFontTx/>
              <a:buNone/>
              <a:tabLst/>
              <a:defRPr/>
            </a:pPr>
            <a:r>
              <a:rPr kumimoji="0" lang="en-US" sz="2400" b="0" i="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Brokerage Accounts</a:t>
            </a:r>
          </a:p>
          <a:p>
            <a:pPr marL="0" marR="0" lvl="0" indent="0" algn="l" defTabSz="914400" rtl="0" eaLnBrk="1" fontAlgn="auto" latinLnBrk="0" hangingPunct="1">
              <a:lnSpc>
                <a:spcPct val="100000"/>
              </a:lnSpc>
              <a:spcBef>
                <a:spcPts val="0"/>
              </a:spcBef>
              <a:spcAft>
                <a:spcPts val="0"/>
              </a:spcAft>
              <a:buClrTx/>
              <a:buSzTx/>
              <a:buFontTx/>
              <a:buNone/>
              <a:tabLst>
                <a:tab pos="457200" algn="l"/>
              </a:tabLst>
              <a:defRPr/>
            </a:pPr>
            <a:r>
              <a:rPr kumimoji="0" lang="en-US" sz="2400" b="0" i="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	</a:t>
            </a:r>
            <a:r>
              <a:rPr kumimoji="0" lang="en-US" sz="2400" b="0" i="1"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Asset Management Accounts</a:t>
            </a:r>
          </a:p>
        </p:txBody>
      </p:sp>
    </p:spTree>
    <p:extLst>
      <p:ext uri="{BB962C8B-B14F-4D97-AF65-F5344CB8AC3E}">
        <p14:creationId xmlns:p14="http://schemas.microsoft.com/office/powerpoint/2010/main" val="98454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72B45-31DA-FDE9-539B-23EAEB2E70E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5BE7B64-4C72-40FD-9BC5-2267D8AE109A}"/>
              </a:ext>
            </a:extLst>
          </p:cNvPr>
          <p:cNvSpPr>
            <a:spLocks noGrp="1"/>
          </p:cNvSpPr>
          <p:nvPr>
            <p:ph type="title"/>
          </p:nvPr>
        </p:nvSpPr>
        <p:spPr>
          <a:xfrm>
            <a:off x="0" y="-1324942"/>
            <a:ext cx="10515600" cy="1325563"/>
          </a:xfrm>
        </p:spPr>
        <p:txBody>
          <a:bodyPr>
            <a:normAutofit/>
          </a:bodyPr>
          <a:lstStyle/>
          <a:p>
            <a:r>
              <a:rPr lang="en-US" sz="2800" b="1" i="0" kern="100" spc="0" baseline="0" dirty="0">
                <a:ln>
                  <a:noFill/>
                </a:ln>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rPr>
              <a:t>Brokerage Account Follow-Up</a:t>
            </a:r>
            <a:r>
              <a:rPr lang="en-US" sz="2800" b="1" i="0" kern="100" spc="0" dirty="0">
                <a:ln>
                  <a:noFill/>
                </a:ln>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rPr>
              <a:t> Questions</a:t>
            </a:r>
            <a:endParaRPr lang="en-US" sz="2800" b="1" i="0" kern="100" spc="0" baseline="0" dirty="0">
              <a:ln>
                <a:noFill/>
              </a:ln>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E8193A63-6848-396C-7B52-CCAE9CC9F85C}"/>
              </a:ext>
              <a:ext uri="{C183D7F6-B498-43B3-948B-1728B52AA6E4}">
                <adec:decorative xmlns:adec="http://schemas.microsoft.com/office/drawing/2017/decorative" val="1"/>
              </a:ext>
            </a:extLst>
          </p:cNvPr>
          <p:cNvSpPr txBox="1"/>
          <p:nvPr/>
        </p:nvSpPr>
        <p:spPr>
          <a:xfrm>
            <a:off x="366793" y="457821"/>
            <a:ext cx="3589444" cy="557589"/>
          </a:xfrm>
          <a:prstGeom prst="rect">
            <a:avLst/>
          </a:prstGeom>
          <a:noFill/>
        </p:spPr>
        <p:txBody>
          <a:bodyPr wrap="none" rtlCol="0">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b="1" i="0" u="none" strike="noStrike" kern="100" cap="none" spc="0" normalizeH="0" baseline="0" noProof="0">
                <a:ln>
                  <a:noFill/>
                </a:ln>
                <a:solidFill>
                  <a:srgbClr val="112E51"/>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t>Follow-Up Questions:</a:t>
            </a:r>
            <a:endParaRPr kumimoji="0" lang="en-US" sz="2800" b="0" i="0" u="none" strike="noStrike" kern="100" cap="none" spc="0" normalizeH="0" baseline="0" noProof="0">
              <a:ln>
                <a:noFill/>
              </a:ln>
              <a:solidFill>
                <a:srgbClr val="112E51"/>
              </a:solidFill>
              <a:effectLst/>
              <a:uLnTx/>
              <a:uFillTx/>
              <a:latin typeface="Source Sans Pro" panose="020B0503030403020204" pitchFamily="34" charset="0"/>
              <a:ea typeface="Source Sans Pro" panose="020B0503030403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86CC26C0-94C1-FE00-4749-836B726B967B}"/>
              </a:ext>
            </a:extLst>
          </p:cNvPr>
          <p:cNvSpPr txBox="1"/>
          <p:nvPr/>
        </p:nvSpPr>
        <p:spPr>
          <a:xfrm>
            <a:off x="359044" y="1410617"/>
            <a:ext cx="11473912" cy="4832092"/>
          </a:xfrm>
          <a:prstGeom prst="rect">
            <a:avLst/>
          </a:prstGeom>
          <a:noFill/>
        </p:spPr>
        <p:txBody>
          <a:bodyPr wrap="square" rtlCol="0">
            <a:spAutoFit/>
          </a:bodyPr>
          <a:lstStyle/>
          <a:p>
            <a:pPr marL="457200" marR="0" lvl="0" indent="-457200" algn="l" defTabSz="914400" rtl="0" eaLnBrk="1" fontAlgn="auto" latinLnBrk="0" hangingPunct="1">
              <a:lnSpc>
                <a:spcPct val="100000"/>
              </a:lnSpc>
              <a:spcBef>
                <a:spcPts val="1200"/>
              </a:spcBef>
              <a:spcAft>
                <a:spcPts val="1200"/>
              </a:spcAft>
              <a:buClrTx/>
              <a:buSzTx/>
              <a:buFontTx/>
              <a:buAutoNum type="arabicPeriod"/>
              <a:tabLst/>
              <a:defRPr/>
            </a:pPr>
            <a:r>
              <a:rPr kumimoji="0" lang="en-US" sz="2400" b="1" i="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What does your Charles Schwab Joint Account contain that was valued at more than $1,000 at the end of the reporting period? </a:t>
            </a:r>
            <a:r>
              <a:rPr kumimoji="0" lang="en-US" sz="2400" b="0" i="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Please list those underlying assets (e.g., mutual funds, stocks) for us. Note: You do not need to report cash or underlying assets that qualify as diversified mutual funds within the meaning of </a:t>
            </a:r>
            <a:r>
              <a:rPr kumimoji="0" lang="en-US" sz="2400" b="0" i="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hlinkClick r:id="rId3">
                  <a:extLst>
                    <a:ext uri="{A12FA001-AC4F-418D-AE19-62706E023703}">
                      <ahyp:hlinkClr xmlns:ahyp="http://schemas.microsoft.com/office/drawing/2018/hyperlinkcolor" val="tx"/>
                    </a:ext>
                  </a:extLst>
                </a:hlinkClick>
              </a:rPr>
              <a:t>5 C.F.R. Section 2640.201(a)</a:t>
            </a:r>
            <a:r>
              <a:rPr kumimoji="0" lang="en-US" sz="2400" b="0" i="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 The Confidential Financial Disclosure Guide defines a diversified mutual fund as “a mutual fund that does not have a stated policy of concentrating its investments in any industry, business, single country other than the United States, or bonds of a single state within the United States,” and notes that it must also be registered with the SEC as a management company or unit investment trust under the Investment Company Act of 1940, which can be found in its prospectus.</a:t>
            </a:r>
          </a:p>
          <a:p>
            <a:pPr marL="457200" marR="0" lvl="0" indent="-457200" algn="l" defTabSz="914400" rtl="0" eaLnBrk="1" fontAlgn="auto" latinLnBrk="0" hangingPunct="1">
              <a:lnSpc>
                <a:spcPct val="100000"/>
              </a:lnSpc>
              <a:spcBef>
                <a:spcPts val="1200"/>
              </a:spcBef>
              <a:spcAft>
                <a:spcPts val="1200"/>
              </a:spcAft>
              <a:buClrTx/>
              <a:buSzTx/>
              <a:buFontTx/>
              <a:buAutoNum type="arabicPeriod"/>
              <a:tabLst/>
              <a:defRPr/>
            </a:pPr>
            <a:r>
              <a:rPr kumimoji="0" lang="en-US" sz="2400" b="1" i="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Please also list underlying assets from which you received more than $1,000 in income during the reporting period (e.g., dividends), if any.</a:t>
            </a:r>
            <a:endParaRPr kumimoji="0" lang="en-US" sz="2400" b="1" i="1" u="none" strike="noStrike" kern="1200" cap="none" spc="0" normalizeH="0" baseline="0" noProof="0" dirty="0">
              <a:ln>
                <a:noFill/>
              </a:ln>
              <a:solidFill>
                <a:srgbClr val="0075AB"/>
              </a:solidFill>
              <a:effectLst/>
              <a:uLnTx/>
              <a:uFillTx/>
              <a:latin typeface="Source Sans Pro" panose="020B0503030403020204" pitchFamily="34" charset="0"/>
              <a:ea typeface="Source Sans Pro" panose="020B0503030403020204" pitchFamily="34" charset="0"/>
              <a:cs typeface="+mn-cs"/>
            </a:endParaRPr>
          </a:p>
        </p:txBody>
      </p:sp>
    </p:spTree>
    <p:extLst>
      <p:ext uri="{BB962C8B-B14F-4D97-AF65-F5344CB8AC3E}">
        <p14:creationId xmlns:p14="http://schemas.microsoft.com/office/powerpoint/2010/main" val="4214339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74432-4F88-62F1-D0CB-BAA17F56307E}"/>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47E7B2F-9719-6C73-A446-30F001382077}"/>
              </a:ext>
            </a:extLst>
          </p:cNvPr>
          <p:cNvSpPr>
            <a:spLocks noGrp="1"/>
          </p:cNvSpPr>
          <p:nvPr>
            <p:ph type="title"/>
          </p:nvPr>
        </p:nvSpPr>
        <p:spPr>
          <a:xfrm>
            <a:off x="359044" y="202670"/>
            <a:ext cx="10515600" cy="1325563"/>
          </a:xfrm>
        </p:spPr>
        <p:txBody>
          <a:bodyPr>
            <a:normAutofit/>
          </a:bodyPr>
          <a:lstStyle/>
          <a:p>
            <a:r>
              <a:rPr lang="en-US" sz="3200" b="1" kern="100" dirty="0">
                <a:solidFill>
                  <a:srgbClr val="112E51"/>
                </a:solidFill>
                <a:latin typeface="Source Sans Pro" panose="020B0503030403020204" pitchFamily="34" charset="0"/>
                <a:ea typeface="Source Sans Pro" panose="020B0503030403020204" pitchFamily="34" charset="0"/>
                <a:cs typeface="Times New Roman" panose="02020603050405020304" pitchFamily="18" charset="0"/>
              </a:rPr>
              <a:t>Diversified Mutual Fund</a:t>
            </a:r>
          </a:p>
        </p:txBody>
      </p:sp>
      <p:sp>
        <p:nvSpPr>
          <p:cNvPr id="2" name="TextBox 1">
            <a:extLst>
              <a:ext uri="{FF2B5EF4-FFF2-40B4-BE49-F238E27FC236}">
                <a16:creationId xmlns:a16="http://schemas.microsoft.com/office/drawing/2014/main" id="{2F58D2C9-52C5-D669-82CA-8AE5D0A5B1AC}"/>
              </a:ext>
            </a:extLst>
          </p:cNvPr>
          <p:cNvSpPr txBox="1"/>
          <p:nvPr/>
        </p:nvSpPr>
        <p:spPr>
          <a:xfrm>
            <a:off x="359044" y="1182130"/>
            <a:ext cx="11473912" cy="5509200"/>
          </a:xfrm>
          <a:prstGeom prst="rect">
            <a:avLst/>
          </a:prstGeom>
          <a:noFill/>
        </p:spPr>
        <p:txBody>
          <a:bodyPr wrap="square" rtlCol="0">
            <a:spAutoFit/>
          </a:bodyPr>
          <a:lstStyle/>
          <a:p>
            <a:pPr marR="0" lvl="0" algn="l" defTabSz="914400" rtl="0" eaLnBrk="1" fontAlgn="auto" latinLnBrk="0" hangingPunct="1">
              <a:lnSpc>
                <a:spcPct val="100000"/>
              </a:lnSpc>
              <a:spcBef>
                <a:spcPts val="1200"/>
              </a:spcBef>
              <a:spcAft>
                <a:spcPts val="1200"/>
              </a:spcAft>
              <a:buClrTx/>
              <a:buSzTx/>
              <a:tabLst/>
              <a:defRPr/>
            </a:pPr>
            <a:r>
              <a:rPr kumimoji="0" lang="en-US" sz="2400" b="0" i="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Looking at the investment strategy or objective to determine if one of the regulatory exemptions at 5 CFR 2640.201 applies</a:t>
            </a:r>
          </a:p>
          <a:p>
            <a:pPr marL="342900" marR="0" lvl="0" indent="-342900" algn="l" defTabSz="914400" rtl="0" eaLnBrk="1" fontAlgn="auto" latinLnBrk="0" hangingPunct="1">
              <a:lnSpc>
                <a:spcPct val="100000"/>
              </a:lnSpc>
              <a:spcBef>
                <a:spcPts val="1200"/>
              </a:spcBef>
              <a:spcAft>
                <a:spcPts val="1200"/>
              </a:spcAft>
              <a:buClrTx/>
              <a:buSzTx/>
              <a:buFont typeface="Arial" panose="020B0604020202020204" pitchFamily="34" charset="0"/>
              <a:buChar char="•"/>
              <a:tabLst/>
              <a:defRPr/>
            </a:pPr>
            <a:r>
              <a:rPr lang="en-US" sz="2000" dirty="0">
                <a:solidFill>
                  <a:srgbClr val="112E51"/>
                </a:solidFill>
                <a:latin typeface="Source Sans Pro" panose="020B0503030403020204" pitchFamily="34" charset="0"/>
                <a:ea typeface="Source Sans Pro" panose="020B0503030403020204" pitchFamily="34" charset="0"/>
              </a:rPr>
              <a:t>Diversified – 5 CFR 2640.201(a)</a:t>
            </a:r>
          </a:p>
          <a:p>
            <a:pPr marL="342900" marR="0" lvl="0" indent="-342900" algn="l" defTabSz="914400" rtl="0" eaLnBrk="1" fontAlgn="auto" latinLnBrk="0" hangingPunct="1">
              <a:lnSpc>
                <a:spcPct val="100000"/>
              </a:lnSpc>
              <a:spcBef>
                <a:spcPts val="120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Sector – </a:t>
            </a:r>
            <a:r>
              <a:rPr lang="en-US" sz="2000" dirty="0">
                <a:solidFill>
                  <a:srgbClr val="112E51"/>
                </a:solidFill>
                <a:latin typeface="Source Sans Pro" panose="020B0503030403020204" pitchFamily="34" charset="0"/>
                <a:ea typeface="Source Sans Pro" panose="020B0503030403020204" pitchFamily="34" charset="0"/>
              </a:rPr>
              <a:t>5 CFR 2640.201</a:t>
            </a:r>
            <a:r>
              <a:rPr kumimoji="0" lang="en-US" sz="2000" b="0" i="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(b) </a:t>
            </a:r>
          </a:p>
          <a:p>
            <a:pPr marR="0" lvl="0" algn="l" defTabSz="914400" rtl="0" eaLnBrk="1" fontAlgn="auto" latinLnBrk="0" hangingPunct="1">
              <a:lnSpc>
                <a:spcPct val="100000"/>
              </a:lnSpc>
              <a:spcBef>
                <a:spcPts val="1200"/>
              </a:spcBef>
              <a:spcAft>
                <a:spcPts val="1200"/>
              </a:spcAft>
              <a:buClrTx/>
              <a:buSzTx/>
              <a:tabLst/>
              <a:defRPr/>
            </a:pPr>
            <a:r>
              <a:rPr lang="en-US" sz="2400" dirty="0">
                <a:solidFill>
                  <a:srgbClr val="112E51"/>
                </a:solidFill>
                <a:latin typeface="Source Sans Pro" panose="020B0503030403020204" pitchFamily="34" charset="0"/>
                <a:ea typeface="Source Sans Pro" panose="020B0503030403020204" pitchFamily="34" charset="0"/>
              </a:rPr>
              <a:t>Further reading:</a:t>
            </a:r>
          </a:p>
          <a:p>
            <a:pPr marL="342900" marR="0" lvl="0" indent="-342900" algn="l" defTabSz="914400" rtl="0" eaLnBrk="1" fontAlgn="auto" latinLnBrk="0" hangingPunct="1">
              <a:lnSpc>
                <a:spcPct val="100000"/>
              </a:lnSpc>
              <a:spcBef>
                <a:spcPts val="1200"/>
              </a:spcBef>
              <a:spcAft>
                <a:spcPts val="1200"/>
              </a:spcAft>
              <a:buClrTx/>
              <a:buSzTx/>
              <a:buFont typeface="Arial" panose="020B0604020202020204" pitchFamily="34" charset="0"/>
              <a:buChar char="•"/>
              <a:tabLst/>
              <a:defRPr/>
            </a:pPr>
            <a:r>
              <a:rPr lang="en-US" sz="2000" dirty="0">
                <a:solidFill>
                  <a:srgbClr val="112E51"/>
                </a:solidFill>
                <a:latin typeface="Source Sans Pro" panose="020B0503030403020204" pitchFamily="34" charset="0"/>
                <a:ea typeface="Source Sans Pro" panose="020B0503030403020204" pitchFamily="34" charset="0"/>
                <a:hlinkClick r:id="rId3"/>
              </a:rPr>
              <a:t>Job Aid</a:t>
            </a:r>
            <a:r>
              <a:rPr lang="en-US" sz="2000" dirty="0">
                <a:solidFill>
                  <a:srgbClr val="112E51"/>
                </a:solidFill>
                <a:latin typeface="Source Sans Pro" panose="020B0503030403020204" pitchFamily="34" charset="0"/>
                <a:ea typeface="Source Sans Pro" panose="020B0503030403020204" pitchFamily="34" charset="0"/>
              </a:rPr>
              <a:t>	Determining if an Investment Fund is registered under the 1940 Act</a:t>
            </a:r>
          </a:p>
          <a:p>
            <a:pPr marL="342900" marR="0" lvl="0" indent="-342900" algn="l" defTabSz="914400" rtl="0" eaLnBrk="1" fontAlgn="auto" latinLnBrk="0" hangingPunct="1">
              <a:lnSpc>
                <a:spcPct val="100000"/>
              </a:lnSpc>
              <a:spcBef>
                <a:spcPts val="1200"/>
              </a:spcBef>
              <a:spcAft>
                <a:spcPts val="1200"/>
              </a:spcAft>
              <a:buClrTx/>
              <a:buSzTx/>
              <a:buFont typeface="Arial" panose="020B0604020202020204" pitchFamily="34" charset="0"/>
              <a:buChar char="•"/>
              <a:tabLst/>
              <a:defRPr/>
            </a:pPr>
            <a:r>
              <a:rPr kumimoji="0" lang="en-US" sz="200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hlinkClick r:id="rId4"/>
              </a:rPr>
              <a:t>DO-00-030</a:t>
            </a:r>
            <a:r>
              <a:rPr kumimoji="0" lang="en-US" sz="200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 	Differentiating between diversified and sector mutual funds</a:t>
            </a:r>
          </a:p>
          <a:p>
            <a:pPr marL="342900" marR="0" lvl="0" indent="-342900" algn="l" defTabSz="914400" rtl="0" eaLnBrk="1" fontAlgn="auto" latinLnBrk="0" hangingPunct="1">
              <a:lnSpc>
                <a:spcPct val="100000"/>
              </a:lnSpc>
              <a:spcBef>
                <a:spcPts val="1200"/>
              </a:spcBef>
              <a:spcAft>
                <a:spcPts val="1200"/>
              </a:spcAft>
              <a:buClrTx/>
              <a:buSzTx/>
              <a:buFont typeface="Arial" panose="020B0604020202020204" pitchFamily="34" charset="0"/>
              <a:buChar char="•"/>
              <a:tabLst/>
              <a:defRPr/>
            </a:pPr>
            <a:r>
              <a:rPr kumimoji="0" lang="en-US" sz="200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hlinkClick r:id="rId5"/>
              </a:rPr>
              <a:t>LA-15-09</a:t>
            </a:r>
            <a:r>
              <a:rPr kumimoji="0" lang="en-US" sz="200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 	Identifying Diversified and Sector Real Estate Fund</a:t>
            </a:r>
          </a:p>
          <a:p>
            <a:pPr marL="342900" marR="0" lvl="0" indent="-342900" algn="l" defTabSz="914400" rtl="0" eaLnBrk="1" fontAlgn="auto" latinLnBrk="0" hangingPunct="1">
              <a:lnSpc>
                <a:spcPct val="100000"/>
              </a:lnSpc>
              <a:spcBef>
                <a:spcPts val="1200"/>
              </a:spcBef>
              <a:spcAft>
                <a:spcPts val="1200"/>
              </a:spcAft>
              <a:buClrTx/>
              <a:buSzTx/>
              <a:buFont typeface="Arial" panose="020B0604020202020204" pitchFamily="34" charset="0"/>
              <a:buChar char="•"/>
              <a:tabLst/>
              <a:defRPr/>
            </a:pPr>
            <a:r>
              <a:rPr kumimoji="0" lang="en-US" sz="200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hlinkClick r:id="rId6"/>
              </a:rPr>
              <a:t>LA-24-10 </a:t>
            </a:r>
            <a:r>
              <a:rPr kumimoji="0" lang="en-US" sz="200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	Determining Whether a “Thematic” Fund is a Sector or Diversified Fund for Purposes of 		the Regulatory Exemptions Applicable to Mutual Funds</a:t>
            </a:r>
          </a:p>
        </p:txBody>
      </p:sp>
    </p:spTree>
    <p:extLst>
      <p:ext uri="{BB962C8B-B14F-4D97-AF65-F5344CB8AC3E}">
        <p14:creationId xmlns:p14="http://schemas.microsoft.com/office/powerpoint/2010/main" val="2522256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742B3-D94D-A56A-483A-744C84EC4B3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2C562A8-01E3-E092-24AB-A832926040A6}"/>
              </a:ext>
            </a:extLst>
          </p:cNvPr>
          <p:cNvSpPr>
            <a:spLocks noGrp="1"/>
          </p:cNvSpPr>
          <p:nvPr>
            <p:ph type="title"/>
          </p:nvPr>
        </p:nvSpPr>
        <p:spPr>
          <a:xfrm>
            <a:off x="0" y="-1325563"/>
            <a:ext cx="10515600" cy="1325563"/>
          </a:xfrm>
        </p:spPr>
        <p:txBody>
          <a:bodyPr>
            <a:normAutofit/>
          </a:bodyPr>
          <a:lstStyle/>
          <a:p>
            <a:r>
              <a:rPr lang="en-US" sz="2800" b="1" i="0" kern="100" spc="0" baseline="0" dirty="0">
                <a:ln>
                  <a:noFill/>
                </a:ln>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rPr>
              <a:t>Brokerage Account Follow-Up</a:t>
            </a:r>
            <a:r>
              <a:rPr lang="en-US" sz="2800" b="1" i="0" kern="100" spc="0" dirty="0">
                <a:ln>
                  <a:noFill/>
                </a:ln>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rPr>
              <a:t> Questions with</a:t>
            </a:r>
            <a:r>
              <a:rPr lang="en-US" sz="2800" b="1" i="0" kern="100" spc="0" baseline="0" dirty="0">
                <a:ln>
                  <a:noFill/>
                </a:ln>
                <a:solidFill>
                  <a:srgbClr val="112E51"/>
                </a:solidFill>
                <a:effectLst/>
                <a:latin typeface="Source Sans Pro" panose="020B0503030403020204" pitchFamily="34" charset="0"/>
                <a:ea typeface="Source Sans Pro" panose="020B0503030403020204" pitchFamily="34" charset="0"/>
                <a:cs typeface="Times New Roman" panose="02020603050405020304" pitchFamily="18" charset="0"/>
              </a:rPr>
              <a:t> Responses</a:t>
            </a:r>
          </a:p>
        </p:txBody>
      </p:sp>
      <p:sp>
        <p:nvSpPr>
          <p:cNvPr id="6" name="TextBox 5">
            <a:extLst>
              <a:ext uri="{FF2B5EF4-FFF2-40B4-BE49-F238E27FC236}">
                <a16:creationId xmlns:a16="http://schemas.microsoft.com/office/drawing/2014/main" id="{A5A3A6AE-917D-4CD1-F2FD-CC3DB2F41F6C}"/>
              </a:ext>
              <a:ext uri="{C183D7F6-B498-43B3-948B-1728B52AA6E4}">
                <adec:decorative xmlns:adec="http://schemas.microsoft.com/office/drawing/2017/decorative" val="1"/>
              </a:ext>
            </a:extLst>
          </p:cNvPr>
          <p:cNvSpPr txBox="1"/>
          <p:nvPr/>
        </p:nvSpPr>
        <p:spPr>
          <a:xfrm>
            <a:off x="366793" y="457821"/>
            <a:ext cx="3589444" cy="557589"/>
          </a:xfrm>
          <a:prstGeom prst="rect">
            <a:avLst/>
          </a:prstGeom>
          <a:noFill/>
        </p:spPr>
        <p:txBody>
          <a:bodyPr wrap="none" rtlCol="0">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800" b="1" i="0" u="none" strike="noStrike" kern="100" cap="none" spc="0" normalizeH="0" baseline="0" noProof="0">
                <a:ln>
                  <a:noFill/>
                </a:ln>
                <a:solidFill>
                  <a:srgbClr val="112E51"/>
                </a:solidFill>
                <a:effectLst/>
                <a:uLnTx/>
                <a:uFillTx/>
                <a:latin typeface="Source Sans Pro" panose="020B0503030403020204" pitchFamily="34" charset="0"/>
                <a:ea typeface="Source Sans Pro" panose="020B0503030403020204" pitchFamily="34" charset="0"/>
                <a:cs typeface="Times New Roman" panose="02020603050405020304" pitchFamily="18" charset="0"/>
              </a:rPr>
              <a:t>Follow-Up Questions:</a:t>
            </a:r>
            <a:endParaRPr kumimoji="0" lang="en-US" sz="2800" b="0" i="0" u="none" strike="noStrike" kern="100" cap="none" spc="0" normalizeH="0" baseline="0" noProof="0">
              <a:ln>
                <a:noFill/>
              </a:ln>
              <a:solidFill>
                <a:srgbClr val="112E51"/>
              </a:solidFill>
              <a:effectLst/>
              <a:uLnTx/>
              <a:uFillTx/>
              <a:latin typeface="Source Sans Pro" panose="020B0503030403020204" pitchFamily="34" charset="0"/>
              <a:ea typeface="Source Sans Pro" panose="020B0503030403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3CCC3A69-C001-F080-065F-AD89A7A2CD86}"/>
              </a:ext>
            </a:extLst>
          </p:cNvPr>
          <p:cNvSpPr txBox="1"/>
          <p:nvPr/>
        </p:nvSpPr>
        <p:spPr>
          <a:xfrm>
            <a:off x="366793" y="1483688"/>
            <a:ext cx="11473912" cy="3724096"/>
          </a:xfrm>
          <a:prstGeom prst="rect">
            <a:avLst/>
          </a:prstGeom>
          <a:noFill/>
        </p:spPr>
        <p:txBody>
          <a:bodyPr wrap="square" rtlCol="0">
            <a:spAutoFit/>
          </a:bodyPr>
          <a:lstStyle/>
          <a:p>
            <a:pPr marL="457200" marR="0" lvl="0" indent="-457200" algn="l" defTabSz="914400" rtl="0" eaLnBrk="1" fontAlgn="auto" latinLnBrk="0" hangingPunct="1">
              <a:lnSpc>
                <a:spcPct val="100000"/>
              </a:lnSpc>
              <a:spcBef>
                <a:spcPts val="1200"/>
              </a:spcBef>
              <a:spcAft>
                <a:spcPts val="1200"/>
              </a:spcAft>
              <a:buClrTx/>
              <a:buSzTx/>
              <a:buFontTx/>
              <a:buAutoNum type="arabicPeriod"/>
              <a:tabLst/>
              <a:defRPr/>
            </a:pPr>
            <a:r>
              <a:rPr kumimoji="0" lang="en-US" sz="2400" b="1" i="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What does your Charles Schwab Joint Account contain that was valued at more than $1,000 at the end of the reporting period? </a:t>
            </a:r>
            <a:r>
              <a:rPr kumimoji="0" lang="en-US" sz="2400" b="0" i="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Please list those underlying assets (e.g., mutual funds, stocks) for us. Note: You do not need to report cash or underlying assets that qualify as diversified mutual funds within the meaning of </a:t>
            </a:r>
            <a:r>
              <a:rPr kumimoji="0" lang="en-US" sz="2400" b="0" i="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hlinkClick r:id="rId3">
                  <a:extLst>
                    <a:ext uri="{A12FA001-AC4F-418D-AE19-62706E023703}">
                      <ahyp:hlinkClr xmlns:ahyp="http://schemas.microsoft.com/office/drawing/2018/hyperlinkcolor" val="tx"/>
                    </a:ext>
                  </a:extLst>
                </a:hlinkClick>
              </a:rPr>
              <a:t>5 C.F.R. Section 2640.201(a)</a:t>
            </a:r>
            <a:r>
              <a:rPr kumimoji="0" lang="en-US" sz="2400" b="0" i="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 </a:t>
            </a:r>
            <a:r>
              <a:rPr kumimoji="0" lang="en-US" sz="2400" b="1" i="1" u="none" strike="noStrike" kern="1200" cap="none" spc="0" normalizeH="0" baseline="0" noProof="0" dirty="0">
                <a:ln>
                  <a:noFill/>
                </a:ln>
                <a:solidFill>
                  <a:srgbClr val="0075AB"/>
                </a:solidFill>
                <a:effectLst/>
                <a:uLnTx/>
                <a:uFillTx/>
                <a:latin typeface="Source Sans Pro" panose="020B0503030403020204" pitchFamily="34" charset="0"/>
                <a:ea typeface="Source Sans Pro" panose="020B0503030403020204" pitchFamily="34" charset="0"/>
                <a:cs typeface="+mn-cs"/>
              </a:rPr>
              <a:t>iShares U.S. Aerospace &amp; Defense ETF (ITA) and Boeing (BA) are reportable.</a:t>
            </a:r>
          </a:p>
          <a:p>
            <a:pPr marL="457200" marR="0" lvl="0" indent="-457200" algn="l" defTabSz="914400" rtl="0" eaLnBrk="1" fontAlgn="auto" latinLnBrk="0" hangingPunct="1">
              <a:lnSpc>
                <a:spcPct val="100000"/>
              </a:lnSpc>
              <a:spcBef>
                <a:spcPts val="1200"/>
              </a:spcBef>
              <a:spcAft>
                <a:spcPts val="1200"/>
              </a:spcAft>
              <a:buClrTx/>
              <a:buSzTx/>
              <a:buFontTx/>
              <a:buAutoNum type="arabicPeriod"/>
              <a:tabLst/>
              <a:defRPr/>
            </a:pPr>
            <a:r>
              <a:rPr kumimoji="0" lang="en-US" sz="2400" b="1" i="0" u="none" strike="noStrike" kern="1200" cap="none" spc="0" normalizeH="0" baseline="0" noProof="0" dirty="0">
                <a:ln>
                  <a:noFill/>
                </a:ln>
                <a:solidFill>
                  <a:srgbClr val="112E51"/>
                </a:solidFill>
                <a:effectLst/>
                <a:uLnTx/>
                <a:uFillTx/>
                <a:latin typeface="Source Sans Pro" panose="020B0503030403020204" pitchFamily="34" charset="0"/>
                <a:ea typeface="Source Sans Pro" panose="020B0503030403020204" pitchFamily="34" charset="0"/>
                <a:cs typeface="+mn-cs"/>
              </a:rPr>
              <a:t>Please also list underlying assets from which you received more than $1,000 in income during the reporting period (e.g., dividends), if any.</a:t>
            </a:r>
            <a:r>
              <a:rPr kumimoji="0" lang="en-US" sz="2400" b="1" i="0" u="none" strike="noStrike" kern="1200" cap="none" spc="0" normalizeH="0" baseline="0" noProof="0" dirty="0">
                <a:ln>
                  <a:noFill/>
                </a:ln>
                <a:solidFill>
                  <a:srgbClr val="0075AB"/>
                </a:solidFill>
                <a:effectLst/>
                <a:uLnTx/>
                <a:uFillTx/>
                <a:latin typeface="Source Sans Pro" panose="020B0503030403020204" pitchFamily="34" charset="0"/>
                <a:ea typeface="Source Sans Pro" panose="020B0503030403020204" pitchFamily="34" charset="0"/>
                <a:cs typeface="+mn-cs"/>
              </a:rPr>
              <a:t> </a:t>
            </a:r>
            <a:br>
              <a:rPr kumimoji="0" lang="en-US" sz="2400" b="0" i="0" u="none" strike="noStrike" kern="1200" cap="none" spc="0" normalizeH="0" baseline="0" noProof="0" dirty="0">
                <a:ln>
                  <a:noFill/>
                </a:ln>
                <a:solidFill>
                  <a:srgbClr val="0075AB"/>
                </a:solidFill>
                <a:effectLst/>
                <a:uLnTx/>
                <a:uFillTx/>
                <a:latin typeface="Source Sans Pro" panose="020B0503030403020204" pitchFamily="34" charset="0"/>
                <a:ea typeface="Source Sans Pro" panose="020B0503030403020204" pitchFamily="34" charset="0"/>
                <a:cs typeface="+mn-cs"/>
              </a:rPr>
            </a:br>
            <a:r>
              <a:rPr kumimoji="0" lang="en-US" sz="2400" b="1" i="1" u="none" strike="noStrike" kern="1200" cap="none" spc="0" normalizeH="0" baseline="0" noProof="0" dirty="0">
                <a:ln>
                  <a:noFill/>
                </a:ln>
                <a:solidFill>
                  <a:srgbClr val="0075AB"/>
                </a:solidFill>
                <a:effectLst/>
                <a:uLnTx/>
                <a:uFillTx/>
                <a:latin typeface="Source Sans Pro" panose="020B0503030403020204" pitchFamily="34" charset="0"/>
                <a:ea typeface="Source Sans Pro" panose="020B0503030403020204" pitchFamily="34" charset="0"/>
                <a:cs typeface="+mn-cs"/>
              </a:rPr>
              <a:t>I received no income.</a:t>
            </a:r>
          </a:p>
        </p:txBody>
      </p:sp>
    </p:spTree>
    <p:extLst>
      <p:ext uri="{BB962C8B-B14F-4D97-AF65-F5344CB8AC3E}">
        <p14:creationId xmlns:p14="http://schemas.microsoft.com/office/powerpoint/2010/main" val="3321533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BE12D-071A-7C1C-2622-E732E42FA27A}"/>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78D19062-9804-1C51-9ABA-4C2D034C14CD}"/>
              </a:ext>
            </a:extLst>
          </p:cNvPr>
          <p:cNvSpPr>
            <a:spLocks noGrp="1"/>
          </p:cNvSpPr>
          <p:nvPr>
            <p:ph type="title"/>
          </p:nvPr>
        </p:nvSpPr>
        <p:spPr>
          <a:xfrm>
            <a:off x="0" y="-1310596"/>
            <a:ext cx="10515600" cy="1325563"/>
          </a:xfrm>
        </p:spPr>
        <p:txBody>
          <a:bodyPr/>
          <a:lstStyle/>
          <a:p>
            <a:pPr rtl="0" eaLnBrk="1" fontAlgn="auto" latinLnBrk="0" hangingPunct="1"/>
            <a:r>
              <a:rPr lang="en-US" sz="2800" b="1" kern="100" dirty="0">
                <a:solidFill>
                  <a:srgbClr val="112E51"/>
                </a:solidFill>
                <a:latin typeface="Source Sans Pro" panose="020B0503030403020204" pitchFamily="34" charset="0"/>
                <a:ea typeface="Source Sans Pro" panose="020B0503030403020204" pitchFamily="34" charset="0"/>
                <a:cs typeface="Times New Roman" panose="02020603050405020304" pitchFamily="18" charset="0"/>
              </a:rPr>
              <a:t>Revision to Brokerage Account Reported in Part 1</a:t>
            </a:r>
            <a:endParaRPr lang="en-US" dirty="0">
              <a:effectLst/>
            </a:endParaRPr>
          </a:p>
        </p:txBody>
      </p:sp>
      <p:sp>
        <p:nvSpPr>
          <p:cNvPr id="4" name="Rectangle 3">
            <a:extLst>
              <a:ext uri="{FF2B5EF4-FFF2-40B4-BE49-F238E27FC236}">
                <a16:creationId xmlns:a16="http://schemas.microsoft.com/office/drawing/2014/main" id="{69D48CCC-51DA-40AD-0396-7B7688B519D8}"/>
              </a:ext>
              <a:ext uri="{C183D7F6-B498-43B3-948B-1728B52AA6E4}">
                <adec:decorative xmlns:adec="http://schemas.microsoft.com/office/drawing/2017/decorative" val="1"/>
              </a:ext>
            </a:extLst>
          </p:cNvPr>
          <p:cNvSpPr/>
          <p:nvPr/>
        </p:nvSpPr>
        <p:spPr>
          <a:xfrm>
            <a:off x="2281084" y="6233651"/>
            <a:ext cx="9910916" cy="518737"/>
          </a:xfrm>
          <a:prstGeom prst="rect">
            <a:avLst/>
          </a:prstGeom>
          <a:solidFill>
            <a:srgbClr val="0075AB"/>
          </a:solidFill>
          <a:ln>
            <a:solidFill>
              <a:srgbClr val="112E5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white"/>
                </a:solidFill>
                <a:effectLst/>
                <a:uLnTx/>
                <a:uFillTx/>
                <a:latin typeface="Source Sans Pro" panose="020B0503030403020204" pitchFamily="34" charset="0"/>
                <a:ea typeface="Source Sans Pro" panose="020B0503030403020204" pitchFamily="34" charset="0"/>
                <a:cs typeface="+mn-cs"/>
              </a:rPr>
              <a:t> Institute for Ethics in Government</a:t>
            </a:r>
          </a:p>
        </p:txBody>
      </p:sp>
      <p:pic>
        <p:nvPicPr>
          <p:cNvPr id="3" name="Picture 2" descr="This show's Part I of an OGE Form 450 with all recent revisions made to correct the brokerage account entry.">
            <a:extLst>
              <a:ext uri="{FF2B5EF4-FFF2-40B4-BE49-F238E27FC236}">
                <a16:creationId xmlns:a16="http://schemas.microsoft.com/office/drawing/2014/main" id="{AB209981-5215-301A-1C41-73CE67977018}"/>
              </a:ext>
            </a:extLst>
          </p:cNvPr>
          <p:cNvPicPr>
            <a:picLocks noChangeAspect="1"/>
          </p:cNvPicPr>
          <p:nvPr/>
        </p:nvPicPr>
        <p:blipFill>
          <a:blip r:embed="rId3">
            <a:extLst>
              <a:ext uri="{28A0092B-C50C-407E-A947-70E740481C1C}">
                <a14:useLocalDpi xmlns:a14="http://schemas.microsoft.com/office/drawing/2010/main" val="0"/>
              </a:ext>
            </a:extLst>
          </a:blip>
          <a:srcRect l="196" t="1281" r="949" b="1929"/>
          <a:stretch/>
        </p:blipFill>
        <p:spPr>
          <a:xfrm>
            <a:off x="69850" y="498584"/>
            <a:ext cx="12052300" cy="5251450"/>
          </a:xfrm>
          <a:prstGeom prst="rect">
            <a:avLst/>
          </a:prstGeom>
        </p:spPr>
      </p:pic>
      <p:sp>
        <p:nvSpPr>
          <p:cNvPr id="2" name="TextBox 1">
            <a:extLst>
              <a:ext uri="{FF2B5EF4-FFF2-40B4-BE49-F238E27FC236}">
                <a16:creationId xmlns:a16="http://schemas.microsoft.com/office/drawing/2014/main" id="{9DAA73DD-4A67-1BEC-FCDF-213401869D50}"/>
              </a:ext>
              <a:ext uri="{C183D7F6-B498-43B3-948B-1728B52AA6E4}">
                <adec:decorative xmlns:adec="http://schemas.microsoft.com/office/drawing/2017/decorative" val="0"/>
              </a:ext>
            </a:extLst>
          </p:cNvPr>
          <p:cNvSpPr txBox="1"/>
          <p:nvPr/>
        </p:nvSpPr>
        <p:spPr>
          <a:xfrm>
            <a:off x="527050" y="3397250"/>
            <a:ext cx="6857892" cy="369332"/>
          </a:xfrm>
          <a:prstGeom prst="rect">
            <a:avLst/>
          </a:prstGeom>
          <a:solidFill>
            <a:srgbClr val="DDE4FF"/>
          </a:solidFill>
        </p:spPr>
        <p:txBody>
          <a:bodyPr wrap="square" rtlCol="0">
            <a:spAutoFit/>
          </a:bodyPr>
          <a:lstStyle/>
          <a:p>
            <a:pPr lvl="0">
              <a:defRPr/>
            </a:pPr>
            <a:r>
              <a:rPr kumimoji="0" lang="en-US" sz="1800" u="none" strike="noStrike" kern="1200" cap="none" spc="0" normalizeH="0" baseline="0" noProof="0" dirty="0">
                <a:ln>
                  <a:noFill/>
                </a:ln>
                <a:effectLst/>
                <a:uLnTx/>
                <a:uFillTx/>
                <a:ea typeface="+mn-ea"/>
                <a:cs typeface="+mn-cs"/>
              </a:rPr>
              <a:t>Brokerage Account #1: </a:t>
            </a:r>
            <a:r>
              <a:rPr lang="en-US" dirty="0">
                <a:ea typeface="Source Sans Pro" panose="020B0503030403020204" pitchFamily="34" charset="0"/>
              </a:rPr>
              <a:t>iShares U.S. Aerospace &amp; Defense ETF (ITA) </a:t>
            </a:r>
            <a:endParaRPr kumimoji="0" lang="en-US" sz="1800" u="none" strike="noStrike" kern="1200" cap="none" spc="0" normalizeH="0" baseline="0" noProof="0" dirty="0">
              <a:ln>
                <a:noFill/>
              </a:ln>
              <a:effectLst/>
              <a:uLnTx/>
              <a:uFillTx/>
              <a:ea typeface="+mn-ea"/>
              <a:cs typeface="+mn-cs"/>
            </a:endParaRPr>
          </a:p>
        </p:txBody>
      </p:sp>
      <p:sp>
        <p:nvSpPr>
          <p:cNvPr id="5" name="TextBox 4">
            <a:extLst>
              <a:ext uri="{FF2B5EF4-FFF2-40B4-BE49-F238E27FC236}">
                <a16:creationId xmlns:a16="http://schemas.microsoft.com/office/drawing/2014/main" id="{FB79DD1A-3BDB-4B5A-A865-163162B71F6E}"/>
              </a:ext>
              <a:ext uri="{C183D7F6-B498-43B3-948B-1728B52AA6E4}">
                <adec:decorative xmlns:adec="http://schemas.microsoft.com/office/drawing/2017/decorative" val="0"/>
              </a:ext>
            </a:extLst>
          </p:cNvPr>
          <p:cNvSpPr txBox="1"/>
          <p:nvPr/>
        </p:nvSpPr>
        <p:spPr>
          <a:xfrm>
            <a:off x="527050" y="3908534"/>
            <a:ext cx="7756794" cy="369332"/>
          </a:xfrm>
          <a:prstGeom prst="rect">
            <a:avLst/>
          </a:prstGeom>
          <a:solidFill>
            <a:srgbClr val="DDE4FF"/>
          </a:solidFill>
        </p:spPr>
        <p:txBody>
          <a:bodyPr wrap="square" rtlCol="0">
            <a:spAutoFit/>
          </a:bodyPr>
          <a:lstStyle/>
          <a:p>
            <a:pPr lvl="0">
              <a:defRPr/>
            </a:pPr>
            <a:r>
              <a:rPr lang="en-US"/>
              <a:t>Brokerage Account #1: </a:t>
            </a:r>
            <a:r>
              <a:rPr lang="en-US" dirty="0">
                <a:ea typeface="Source Sans Pro" panose="020B0503030403020204" pitchFamily="34" charset="0"/>
              </a:rPr>
              <a:t>Boeing (BA) </a:t>
            </a:r>
            <a:endParaRPr lang="en-US" dirty="0"/>
          </a:p>
        </p:txBody>
      </p:sp>
      <p:sp>
        <p:nvSpPr>
          <p:cNvPr id="7" name="TextBox 6">
            <a:extLst>
              <a:ext uri="{FF2B5EF4-FFF2-40B4-BE49-F238E27FC236}">
                <a16:creationId xmlns:a16="http://schemas.microsoft.com/office/drawing/2014/main" id="{0133DFD2-C009-7FEF-2F29-E9DF8D783DDB}"/>
              </a:ext>
              <a:ext uri="{C183D7F6-B498-43B3-948B-1728B52AA6E4}">
                <adec:decorative xmlns:adec="http://schemas.microsoft.com/office/drawing/2017/decorative" val="1"/>
              </a:ext>
            </a:extLst>
          </p:cNvPr>
          <p:cNvSpPr txBox="1"/>
          <p:nvPr/>
        </p:nvSpPr>
        <p:spPr>
          <a:xfrm>
            <a:off x="527049" y="4419818"/>
            <a:ext cx="2622550" cy="369332"/>
          </a:xfrm>
          <a:prstGeom prst="rect">
            <a:avLst/>
          </a:prstGeom>
          <a:solidFill>
            <a:srgbClr val="DDE4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112E51"/>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724541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3232</TotalTime>
  <Words>868</Words>
  <Application>Microsoft Office PowerPoint</Application>
  <PresentationFormat>Widescreen</PresentationFormat>
  <Paragraphs>99</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Aptos Display</vt:lpstr>
      <vt:lpstr>Arial</vt:lpstr>
      <vt:lpstr>Source Sans Pro</vt:lpstr>
      <vt:lpstr>Office Theme</vt:lpstr>
      <vt:lpstr>How-To Session 3 Analyzing Unfamiliar/Challenging Entries in Annual OGE Form 450s</vt:lpstr>
      <vt:lpstr>Previous Sessions</vt:lpstr>
      <vt:lpstr>The 2-2-2 Approach</vt:lpstr>
      <vt:lpstr>Part I</vt:lpstr>
      <vt:lpstr>Other Investment Accounts</vt:lpstr>
      <vt:lpstr>Brokerage Account Follow-Up Questions</vt:lpstr>
      <vt:lpstr>Diversified Mutual Fund</vt:lpstr>
      <vt:lpstr>Brokerage Account Follow-Up Questions with Responses</vt:lpstr>
      <vt:lpstr>Revision to Brokerage Account Reported in Part 1</vt:lpstr>
      <vt:lpstr>Farm Reported in Part I</vt:lpstr>
      <vt:lpstr>Revision to Farm Reported in Part I</vt:lpstr>
      <vt:lpstr>Other Considerations</vt:lpstr>
      <vt:lpstr>Farm Reported in Part III</vt:lpstr>
      <vt:lpstr>Trusts – Helpful Resources</vt:lpstr>
      <vt:lpstr>The 2-2-2 Approach Recap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Patrick Shepherd</dc:creator>
  <cp:lastModifiedBy>Megan Kunkle</cp:lastModifiedBy>
  <cp:revision>24</cp:revision>
  <cp:lastPrinted>2025-03-12T13:47:17Z</cp:lastPrinted>
  <dcterms:created xsi:type="dcterms:W3CDTF">2025-01-22T15:39:23Z</dcterms:created>
  <dcterms:modified xsi:type="dcterms:W3CDTF">2026-03-10T12:31:10Z</dcterms:modified>
</cp:coreProperties>
</file>