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1" r:id="rId3"/>
    <p:sldId id="295" r:id="rId4"/>
    <p:sldId id="311" r:id="rId5"/>
    <p:sldId id="307" r:id="rId6"/>
    <p:sldId id="320" r:id="rId7"/>
    <p:sldId id="322" r:id="rId8"/>
    <p:sldId id="312" r:id="rId9"/>
    <p:sldId id="331" r:id="rId10"/>
    <p:sldId id="305" r:id="rId11"/>
    <p:sldId id="314" r:id="rId12"/>
    <p:sldId id="315" r:id="rId13"/>
    <p:sldId id="323" r:id="rId14"/>
    <p:sldId id="324" r:id="rId15"/>
    <p:sldId id="313" r:id="rId16"/>
    <p:sldId id="333" r:id="rId17"/>
    <p:sldId id="334" r:id="rId18"/>
    <p:sldId id="332" r:id="rId19"/>
    <p:sldId id="316" r:id="rId20"/>
    <p:sldId id="329" r:id="rId21"/>
    <p:sldId id="330" r:id="rId2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2E51"/>
    <a:srgbClr val="DDE4FF"/>
    <a:srgbClr val="0075AB"/>
    <a:srgbClr val="6DA1E1"/>
    <a:srgbClr val="F0F0F0"/>
    <a:srgbClr val="97BCE9"/>
    <a:srgbClr val="B6D0F0"/>
    <a:srgbClr val="99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9FA43A-D8C5-3058-8BE7-A37D25149C21}" v="16" dt="2026-02-26T16:55:18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Kunkle" userId="S::mkunkle@oge.gov::dddbce3b-2b89-44ac-b5bd-f1b088a6269b" providerId="AD" clId="Web-{D09FA43A-D8C5-3058-8BE7-A37D25149C21}"/>
    <pc:docChg chg="modSld">
      <pc:chgData name="Megan Kunkle" userId="S::mkunkle@oge.gov::dddbce3b-2b89-44ac-b5bd-f1b088a6269b" providerId="AD" clId="Web-{D09FA43A-D8C5-3058-8BE7-A37D25149C21}" dt="2026-02-26T16:55:18.653" v="7" actId="20577"/>
      <pc:docMkLst>
        <pc:docMk/>
      </pc:docMkLst>
      <pc:sldChg chg="modSp">
        <pc:chgData name="Megan Kunkle" userId="S::mkunkle@oge.gov::dddbce3b-2b89-44ac-b5bd-f1b088a6269b" providerId="AD" clId="Web-{D09FA43A-D8C5-3058-8BE7-A37D25149C21}" dt="2026-02-26T16:55:18.653" v="7" actId="20577"/>
        <pc:sldMkLst>
          <pc:docMk/>
          <pc:sldMk cId="3552344355" sldId="329"/>
        </pc:sldMkLst>
        <pc:spChg chg="mod">
          <ac:chgData name="Megan Kunkle" userId="S::mkunkle@oge.gov::dddbce3b-2b89-44ac-b5bd-f1b088a6269b" providerId="AD" clId="Web-{D09FA43A-D8C5-3058-8BE7-A37D25149C21}" dt="2026-02-26T16:55:18.653" v="7" actId="20577"/>
          <ac:spMkLst>
            <pc:docMk/>
            <pc:sldMk cId="3552344355" sldId="329"/>
            <ac:spMk id="7" creationId="{D22479D6-E7C1-4E2F-346B-DDCFFA3D26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F577E39-85F9-4EE7-BDBD-DF24EABF377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B3A667-3900-4BA2-9F23-237FF9BC1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57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3A667-3900-4BA2-9F23-237FF9BC14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64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3A667-3900-4BA2-9F23-237FF9BC142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938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B42EB-B412-4140-F097-7C61C1940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7C8FAD-B8FE-CA71-686D-30E2718FFB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0252E9-9CD0-D8FC-8A72-5502D12C77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i="1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FF4C-1AF3-FDB5-F486-2A8DF3AC95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11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19580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26587-2AD3-6F6E-8650-E814B79F7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128B59-26FA-76A1-2999-BC411F0794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6D839-508F-5014-F34B-0C2180E0AA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12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2799429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64DDE-A9DA-6546-58E0-3EEA7E4DE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AD9224-15E4-688F-F391-9C4BE076BE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A7A47-5DA9-97EF-A7F4-8B7CB059F3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13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5822793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21971-74A1-D142-59FE-8745173E2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38D8A0-69AB-3172-F264-5CD61E635A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C1181-935E-5196-2D1E-7BC331153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14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2377870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EE766-4CD1-13DA-50EA-913EEFE69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229264-D732-999F-0D38-535A1DC7D8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88950-5ACD-D600-9D4D-41ECBE4DF7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15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8681480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F2C74-32A2-B40A-B2D7-A4F81CB7C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113E4F-49F6-A878-B5D2-6D0EA90CDB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5D6CD-61F2-B34D-3DC8-AFF318C768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16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8182384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85900-48D4-DED8-A772-58F1F62EE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6D148D-0EB7-7C78-599F-EBC3042453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3FCCB5-38C5-E212-C6C2-76438E679D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17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3115447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835DC-28EF-6D66-4743-F6859FE63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BD4029-961F-8205-1262-1F86BC43C9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861B32-5608-EA77-1E21-56385EBC7B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18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325492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7B2BF-6EC2-1E7D-385E-E4B2E5858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B9E4B0-8F17-1C55-C76C-B7AA6FE718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F02B7-CC36-8DF1-33FC-6EA0FEB12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19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291679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3A667-3900-4BA2-9F23-237FF9BC14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141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E1F23-D065-370F-70FF-243EB9B7B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0DE349-DB3B-EC53-AD17-807FD84DEA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9FFEC0-A8BB-67C6-FC5F-ABC54EBF71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20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1177776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DF00B-C6EC-AB7F-585A-DC79EDB6F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424AF0-3AFF-AED2-4FB4-E18F0BE041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0752B-56F8-B064-FC4B-0D3AA4214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21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475333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3A667-3900-4BA2-9F23-237FF9BC14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81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160A5-1981-B168-3195-103856C96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3855AE-9985-B577-822A-17399D578A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7865E-B1AA-616F-E45B-F5CE948479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4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5623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3A667-3900-4BA2-9F23-237FF9BC14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7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15968-A8A3-12E7-B780-838C558EA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CA390B-532C-7C17-17F9-44E20FDFF3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22797B-937D-08D0-4307-67F48C8EAE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3A667-3900-4BA2-9F23-237FF9BC14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92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AA032-8F8B-338F-4B44-3AA2CA9FF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795CBB-92E0-5A99-8CC2-EB82968F10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B6B7A-57A3-7DDD-3928-0643B2A937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7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608871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55CD4-4087-0A28-2A40-3A0D64694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D21E19-0A14-1F65-2215-BA4629FF59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16B84-7C8B-2D67-B008-09720CBB26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8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57256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A0243-ED26-544A-9BE4-229F837D4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F67E9B-03D6-E867-57DA-1428D8A879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C4C8F-08B6-7B00-C458-27EE724A81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52B3A667-3900-4BA2-9F23-237FF9BC142F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>
                <a:defRPr/>
              </a:pPr>
              <a:t>9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02037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0A04E-8838-E406-6884-4D7481DCAE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077DC4-3FD0-9D10-CFF9-729494309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01F8F-DC4C-1F92-4454-5B086F8AD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4CE22-9712-587B-953D-998580C85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968F8-AB46-90AE-41AC-3481B3A9D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7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68676-A9AF-5B09-9F26-B3F791101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D5E67-EC92-CB32-B2B8-1D19670CF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1177-3AD3-9FF3-0579-FFD90582C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8AA9E-20F4-4ED5-5A5D-562A1FB1D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AA5BD-385C-CC50-8891-1FF80D796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9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2DBA32-7B81-83F1-1306-80C415CD3E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F6AF56-C11B-A64D-D63A-F56FB3061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DA7AF-ED79-DAA1-BC1F-AD833236F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3624D-40EA-D5F1-4F67-D412B133A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3F06A-B832-7901-6667-DFE576E9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50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752E9-1BE0-038D-172F-658A09901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F841D-B395-F5A5-9A30-CA153A3DD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A90BE-FC75-BA84-4788-A5C447A44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AD706-3215-3490-2116-4A65D250F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D0A75-1EE1-A3F2-1F97-E91AFD07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27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CA558-5758-4F38-89C7-0AF835745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3995D-38CA-D7AA-AD8B-6B6BC0E17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AF57D-5434-C106-E8B9-503309F75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5B876-5803-43D4-2D96-E17EE4B80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9E8AA-7761-A1BF-2D03-A85834213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05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7A87-6646-9360-8118-E63C8D090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C356C-ED37-1C9D-F322-073FDCAFB7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A3414-970B-AE48-9324-0622D09F5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CBEC7-FD5C-F9FA-809F-C94FB2619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B5FC0-454E-45A7-EF5B-D1432520A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8A47C-9B8B-FE91-F66D-E1721C9ED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4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707AF-11B7-45E7-7109-AB0B83044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AE6C3-1DED-D03E-3702-D84E58AF1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9D3A21-CFC4-EAAD-B2AE-2B6744643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7FDB86-59A2-097B-E894-B3C6BEF3C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F16980-F5B8-7B67-F3F4-F7C87236AF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4CD7EA-07A3-12F3-E0BE-ADBB4D0F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0ABDB5-A05F-12EE-AADE-5BB4BE261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F18D3F-DEE1-4DF1-185C-93BBFEED9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07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844D3-8027-C186-EC8E-BFE7F2ECC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4C5CC1-44C7-AEAD-EB5D-91A8123BA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8BACE5-BBD8-4DAB-20BF-6F83274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CDFF69-C6C1-126F-A592-2AB8358ED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93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6F516F-D607-017B-7CB7-88531396F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CC196C-7D67-A10F-7FDF-4A75F3EA6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0A27F-AB71-FDB6-B465-FC8E879D5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8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70EA5-BF28-D8EE-2EFB-A86648D8B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E7C32-E699-3865-F9D7-159F4FEDA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5A595-F52C-FCFE-54D2-5A0897F07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63E01A-C7E7-0088-5A9A-53FFEE8C5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E59AA-5DFD-C490-4CFC-8F1021DE4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556A2-2818-D5FF-61AB-22FE1AB06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6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2F8CC-245C-48B3-74AF-BD8F91967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C7F0EF-F82A-5098-918A-03DEFC4CC9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068D2-27FB-FE24-FDFE-342B7C812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064AAA-E22B-21C7-EF2A-1082F6E6F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12B81-5E00-70E3-D015-3D727F34C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8661D-6EBE-239A-64A7-87814E10A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41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FF763E-C426-0FF5-2311-D52E772EC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64A54-A7C4-DD5C-0E65-048452E2B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94C59-0CDF-5B01-F56C-E23B0F847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476D3-123E-4D7F-8F16-92C1F7F73D6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5A0E2-1C94-40EE-7FC5-4DE1381F9B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485F5-DA61-474E-DEAF-042BF18189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0B883B-96BB-48CD-BCE9-2EFFA929D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04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5/part-2640/section-2640.201#p-2640.201(a)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cfr.gov/current/title-5/part-2640/section-2640.201#p-2640.201(c)(1)(iii)" TargetMode="External"/><Relationship Id="rId4" Type="http://schemas.openxmlformats.org/officeDocument/2006/relationships/hyperlink" Target="https://www.ecfr.gov/current/title-5/part-2640/section-2640.201#p-2640.201(c)(1)(ii)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5/part-2640/section-2640.201#p-2640.201(a)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cfr.gov/current/title-5/part-2640/section-2640.201#p-2640.201(c)(1)(iii)" TargetMode="External"/><Relationship Id="rId4" Type="http://schemas.openxmlformats.org/officeDocument/2006/relationships/hyperlink" Target="https://www.ecfr.gov/current/title-5/part-2640/section-2640.201#p-2640.201(c)(1)(ii)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rveymonkey.com/r/RNMY8PT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xtapps2.oge.gov/Training/OGETraining.nsf/0/07FDC1DBA977EC1785258D94005FD752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E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D2402-0D24-78E0-8B40-9F85A42D9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4447" y="1904823"/>
            <a:ext cx="8183105" cy="2387600"/>
          </a:xfrm>
        </p:spPr>
        <p:txBody>
          <a:bodyPr>
            <a:normAutofit/>
          </a:bodyPr>
          <a:lstStyle/>
          <a:p>
            <a:r>
              <a:rPr lang="en-US" sz="7500" b="1">
                <a:solidFill>
                  <a:schemeClr val="bg1"/>
                </a:solidFill>
                <a:latin typeface="+mn-lt"/>
                <a:ea typeface="Source Sans Pro" panose="020B0503030403020204" pitchFamily="34" charset="0"/>
              </a:rPr>
              <a:t>How-To Session 2 </a:t>
            </a:r>
            <a:r>
              <a:rPr lang="en-US" sz="30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for Analyzing Entries in Annual OGE Form 450s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B6F232-2AE4-9AF1-0228-74BBE556F991}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>
                <a:latin typeface="Source Sans Pro" panose="020B0503030403020204" pitchFamily="34" charset="0"/>
                <a:ea typeface="Source Sans Pro" panose="020B0503030403020204" pitchFamily="34" charset="0"/>
              </a:rPr>
              <a:t> Institute for Ethics in Government</a:t>
            </a:r>
          </a:p>
        </p:txBody>
      </p:sp>
    </p:spTree>
    <p:extLst>
      <p:ext uri="{BB962C8B-B14F-4D97-AF65-F5344CB8AC3E}">
        <p14:creationId xmlns:p14="http://schemas.microsoft.com/office/powerpoint/2010/main" val="7218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C55FF-EB50-35EA-CD4C-DA85B7006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CE0763-3049-4E6A-FB2E-8ADA36744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kern="100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Retirement Plans Slide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542B5-A852-83E3-7643-4260BC7BE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>
                <a:latin typeface="Source Sans Pro" panose="020B0503030403020204" pitchFamily="34" charset="0"/>
                <a:ea typeface="Source Sans Pro" panose="020B0503030403020204" pitchFamily="34" charset="0"/>
              </a:rPr>
              <a:t> Institute for Ethics in Government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251D07-0769-1269-332B-284C9A754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04800" y="2006974"/>
            <a:ext cx="2935419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Retirement Plans</a:t>
            </a:r>
            <a:endParaRPr lang="en-US" sz="2800" kern="100">
              <a:solidFill>
                <a:srgbClr val="112E51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CD4C09-A9B0-E915-596D-ACFA840914ED}"/>
              </a:ext>
            </a:extLst>
          </p:cNvPr>
          <p:cNvSpPr txBox="1"/>
          <p:nvPr/>
        </p:nvSpPr>
        <p:spPr>
          <a:xfrm>
            <a:off x="2281084" y="3057833"/>
            <a:ext cx="8691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Defined Benefit Plans</a:t>
            </a:r>
          </a:p>
          <a:p>
            <a:pPr lvl="1"/>
            <a:r>
              <a:rPr lang="en-US" sz="2400" i="1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Pension Plans or Qualified-Benefit Plans</a:t>
            </a:r>
          </a:p>
        </p:txBody>
      </p:sp>
    </p:spTree>
    <p:extLst>
      <p:ext uri="{BB962C8B-B14F-4D97-AF65-F5344CB8AC3E}">
        <p14:creationId xmlns:p14="http://schemas.microsoft.com/office/powerpoint/2010/main" val="1015994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F536A-5891-FDA9-4625-6DCD18D53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3EDC1A-2B4F-DD61-ADB9-2F2041D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04464"/>
            <a:ext cx="10515600" cy="1325563"/>
          </a:xfrm>
        </p:spPr>
        <p:txBody>
          <a:bodyPr/>
          <a:lstStyle/>
          <a:p>
            <a:pPr rtl="0" eaLnBrk="1" fontAlgn="auto" latinLnBrk="0" hangingPunct="1"/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Part I</a:t>
            </a:r>
            <a:r>
              <a:rPr lang="en-US" sz="2800" b="1" kern="100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Revision 2</a:t>
            </a:r>
            <a:endParaRPr lang="en-US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842AF6-F583-5BC7-418D-18EC581C8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pic>
        <p:nvPicPr>
          <p:cNvPr id="3" name="Picture 2" descr="This shows a correction to Edward T. Ethical's entries in Part I of his OGE Form 450. &quot;UPS Retirement Accounts&quot; has been revised as &quot;UPS, Defined Benefit Plan.&quot;">
            <a:extLst>
              <a:ext uri="{FF2B5EF4-FFF2-40B4-BE49-F238E27FC236}">
                <a16:creationId xmlns:a16="http://schemas.microsoft.com/office/drawing/2014/main" id="{B4BCD990-DD63-0F2C-DDAB-4CD1C115F4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" t="1281" r="949" b="1929"/>
          <a:stretch/>
        </p:blipFill>
        <p:spPr>
          <a:xfrm>
            <a:off x="63500" y="501650"/>
            <a:ext cx="12052300" cy="52514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5BC9E66-FC03-81A3-1C77-C7FF32D6C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27049" y="3397250"/>
            <a:ext cx="4917017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MD 529 College Investment Plan: Portfolio 2036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320630-4103-E093-ABB2-65F970487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27050" y="3908534"/>
            <a:ext cx="2724150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UPS, Defined Benefit Plan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D818C3-B8A4-6C46-1A03-88F0B5F92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2514" y="4431323"/>
            <a:ext cx="2662813" cy="311499"/>
          </a:xfrm>
          <a:prstGeom prst="rect">
            <a:avLst/>
          </a:prstGeom>
          <a:solidFill>
            <a:srgbClr val="DDE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34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DA5E6-80D1-9E03-772B-156DB37FD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72284E-FC1C-B427-D992-BB78B7E7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kern="100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Retirement Plans Slide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DD7729-DB86-425B-49D6-70DF40041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C1AE2F-2142-C202-88C2-AE608359C6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04800" y="2006974"/>
            <a:ext cx="2935419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Retirement Plans</a:t>
            </a:r>
            <a:endParaRPr kumimoji="0" lang="en-US" sz="2800" b="0" i="0" u="none" strike="noStrike" kern="1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CC2B6C-15D1-C2CC-1D1A-59AB84F9DB9A}"/>
              </a:ext>
            </a:extLst>
          </p:cNvPr>
          <p:cNvSpPr txBox="1"/>
          <p:nvPr/>
        </p:nvSpPr>
        <p:spPr>
          <a:xfrm>
            <a:off x="2281084" y="3057833"/>
            <a:ext cx="86917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Defined Benefit Plans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Pension Plans or Qualified-Benefit Plans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Defined Contribution Plans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401(k), 403(b), and 457 Plans</a:t>
            </a:r>
          </a:p>
        </p:txBody>
      </p:sp>
    </p:spTree>
    <p:extLst>
      <p:ext uri="{BB962C8B-B14F-4D97-AF65-F5344CB8AC3E}">
        <p14:creationId xmlns:p14="http://schemas.microsoft.com/office/powerpoint/2010/main" val="848357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F8632-8F01-A6EA-56AA-BC91E2948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522399-1844-E5F2-5045-0A2113AFD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0674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401(k) Follow-Up</a:t>
            </a:r>
            <a:r>
              <a:rPr lang="en-US" sz="2800" b="1" i="0" kern="100" spc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Questions</a:t>
            </a:r>
            <a:endParaRPr lang="en-US" sz="2800" b="1" i="0" kern="100" spc="0" baseline="0">
              <a:ln>
                <a:noFill/>
              </a:ln>
              <a:solidFill>
                <a:srgbClr val="112E51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54D7B0-6505-9E05-3E60-F720BB9C9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6793" y="457821"/>
            <a:ext cx="3589444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Follow-Up Questions:</a:t>
            </a:r>
            <a:endParaRPr kumimoji="0" lang="en-US" sz="2800" b="0" i="0" u="none" strike="noStrike" kern="1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48145C-182C-363A-CD61-A272C6917690}"/>
              </a:ext>
            </a:extLst>
          </p:cNvPr>
          <p:cNvSpPr txBox="1"/>
          <p:nvPr/>
        </p:nvSpPr>
        <p:spPr>
          <a:xfrm>
            <a:off x="366793" y="1468342"/>
            <a:ext cx="11243805" cy="33547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What does your 401(k) contain that was valued at more than $1,000 at the end of the reporting period? Please list those underlying assets (e.g., mutual funds, stocks) for us. Note: You do not need to report underlying assets that qualify as diversified mutual funds within the meaning of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 C.F.R. Section 2640.201(a)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 or underlying assets that qualify as diversified investment funds of a bona fide employee benefit plan within the meaning of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 C.F.R. Sections 2640.201(c)(1)(ii)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 or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2640.201(c)(1)(iii)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. </a:t>
            </a:r>
            <a:endParaRPr lang="en-US" sz="2400" b="0" i="0" u="none" strike="noStrike" kern="12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/>
              <a:ea typeface="Source Sans Pro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Please also indicate if more than $1,000 was distributed from the 401(k) during the reporting period.</a:t>
            </a:r>
            <a:endParaRPr kumimoji="0" lang="en-US" sz="2400" b="0" i="1" u="none" strike="noStrike" kern="1200" cap="none" spc="0" normalizeH="0" baseline="0" noProof="0">
              <a:ln>
                <a:noFill/>
              </a:ln>
              <a:solidFill>
                <a:srgbClr val="0075AB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5326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F50D3-8589-ED98-8CF8-55F294AC3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C4C509F-0C09-97CA-1E7A-C882B718A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401(k) Follow-Up</a:t>
            </a:r>
            <a:r>
              <a:rPr lang="en-US" sz="2800" b="1" i="0" kern="100" spc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Question</a:t>
            </a:r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s with Responses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F51758-73B5-57DB-9A87-129C024A24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6793" y="457821"/>
            <a:ext cx="3589444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Follow-Up Questions:</a:t>
            </a:r>
            <a:endParaRPr kumimoji="0" lang="en-US" sz="2800" b="0" i="0" u="none" strike="noStrike" kern="1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EB29EC-6707-6EB9-85FD-2C6EC284F46A}"/>
              </a:ext>
            </a:extLst>
          </p:cNvPr>
          <p:cNvSpPr txBox="1"/>
          <p:nvPr/>
        </p:nvSpPr>
        <p:spPr>
          <a:xfrm>
            <a:off x="366793" y="1483688"/>
            <a:ext cx="11473912" cy="37240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What does your 401(k) contain that was valued at more than $1,000 at the end of the reporting period? Please list those underlying assets (e.g., mutual funds, stocks) for us. Note: You do not need to report underlying assets that qualify as diversified mutual funds within the meaning of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 C.F.R. Section 2640.201(a)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 or underlying assets that qualify as diversified investment funds of a bona fide employee benefit plan within the meaning of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 C.F.R. Sections 2640.201(c)(1)(ii)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 or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2640.201(c)(1)(iii)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. </a:t>
            </a:r>
            <a:b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</a:b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75AB"/>
                </a:solidFill>
                <a:effectLst/>
                <a:uLnTx/>
                <a:uFillTx/>
                <a:latin typeface="Source Sans Pro"/>
                <a:ea typeface="Source Sans Pro"/>
              </a:rPr>
              <a:t>Only UPS Stock is reportable.</a:t>
            </a:r>
            <a:endParaRPr lang="en-US" sz="2400" b="1" i="1" u="none" strike="noStrike" kern="1200" cap="none" spc="0" normalizeH="0" baseline="0" noProof="0">
              <a:ln>
                <a:noFill/>
              </a:ln>
              <a:solidFill>
                <a:srgbClr val="0075AB"/>
              </a:solidFill>
              <a:effectLst/>
              <a:uLnTx/>
              <a:uFillTx/>
              <a:latin typeface="Source Sans Pro"/>
              <a:ea typeface="Source Sans Pro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Please also indicate if more than $1,000 was distributed from the 401(k) during the reporting period. </a:t>
            </a: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75AB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I received no distributions.</a:t>
            </a:r>
          </a:p>
        </p:txBody>
      </p:sp>
    </p:spTree>
    <p:extLst>
      <p:ext uri="{BB962C8B-B14F-4D97-AF65-F5344CB8AC3E}">
        <p14:creationId xmlns:p14="http://schemas.microsoft.com/office/powerpoint/2010/main" val="2427309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B1B9C-2AFA-9D03-895A-A06EE95EB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B76A8025-0AC3-9873-8ACE-9B4EE1D08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/>
          <a:lstStyle/>
          <a:p>
            <a:pPr rtl="0" eaLnBrk="1" fontAlgn="auto" latinLnBrk="0" hangingPunct="1"/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Part I Revision 3</a:t>
            </a:r>
            <a:endParaRPr lang="en-US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385052-ACDB-01F2-3653-402500C27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grpSp>
        <p:nvGrpSpPr>
          <p:cNvPr id="12" name="Group 11" descr="Part I has been further revised to include Ed's UPS 401(k) Savings Plan and/or its UPS stock.">
            <a:extLst>
              <a:ext uri="{FF2B5EF4-FFF2-40B4-BE49-F238E27FC236}">
                <a16:creationId xmlns:a16="http://schemas.microsoft.com/office/drawing/2014/main" id="{2DB130EC-A08A-90BC-497F-59BBB7F8A5D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63500" y="501650"/>
            <a:ext cx="12052300" cy="5251450"/>
            <a:chOff x="63500" y="501650"/>
            <a:chExt cx="12052300" cy="5251450"/>
          </a:xfrm>
        </p:grpSpPr>
        <p:pic>
          <p:nvPicPr>
            <p:cNvPr id="3" name="Picture 2" descr="Part I has been further revised to include Ed's UPS 401(k) Savings Plan and/or its UPS stock.">
              <a:extLst>
                <a:ext uri="{FF2B5EF4-FFF2-40B4-BE49-F238E27FC236}">
                  <a16:creationId xmlns:a16="http://schemas.microsoft.com/office/drawing/2014/main" id="{D53894CB-23F9-F90B-A6A4-8198EC1BE3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" t="1281" r="949" b="1929"/>
            <a:stretch/>
          </p:blipFill>
          <p:spPr>
            <a:xfrm>
              <a:off x="63500" y="501650"/>
              <a:ext cx="12052300" cy="5251450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09BD877-002F-B568-C9DC-1C6E6E9A2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27050" y="3397250"/>
              <a:ext cx="4908550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112E51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MD 529 College Investment Plan: Portfolio 2036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BD1D6AF-A62C-E111-76AF-2D07C0D30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27050" y="3908534"/>
              <a:ext cx="2724150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>
                  <a:solidFill>
                    <a:srgbClr val="112E51"/>
                  </a:solidFill>
                  <a:latin typeface="Aptos" panose="02110004020202020204"/>
                </a:rPr>
                <a:t>UPS, Defined Benefit Plan</a:t>
              </a: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B2DA55B-E8F4-7A41-4318-29A93404B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22514" y="4389085"/>
              <a:ext cx="2622550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>
                  <a:solidFill>
                    <a:srgbClr val="112E51"/>
                  </a:solidFill>
                  <a:latin typeface="Aptos" panose="02110004020202020204"/>
                </a:rPr>
                <a:t>UPS 401(k) Savings Plan: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1791850-2C68-0551-3F9C-3730D47534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22514" y="4869636"/>
              <a:ext cx="1377950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>
                  <a:solidFill>
                    <a:srgbClr val="112E51"/>
                  </a:solidFill>
                  <a:latin typeface="Aptos" panose="02110004020202020204"/>
                </a:rPr>
                <a:t>– UPS Stock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394153C-24AF-257B-79F4-F4BF1AE230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4345214" y="4389085"/>
              <a:ext cx="1274456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i="1">
                  <a:solidFill>
                    <a:srgbClr val="C00000"/>
                  </a:solidFill>
                  <a:latin typeface="Aptos" panose="02110004020202020204"/>
                </a:rPr>
                <a:t>UPS Stock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C80CDC7-0930-A913-B2B7-A3557133D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3405414" y="4389085"/>
              <a:ext cx="666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u="sng">
                  <a:solidFill>
                    <a:srgbClr val="C00000"/>
                  </a:solidFill>
                  <a:latin typeface="Aptos" panose="02110004020202020204"/>
                </a:rPr>
                <a:t>or</a:t>
              </a:r>
              <a:endParaRPr lang="en-US" i="1" u="sng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8730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A5009-D5F7-825B-D616-3E36C4355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F29FD2-CC80-F8F3-5311-D7AC47AE3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401(k) Additional Follow-Up</a:t>
            </a:r>
            <a:r>
              <a:rPr lang="en-US" sz="2800" b="1" i="0" kern="100" spc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Question and Answer</a:t>
            </a:r>
            <a:endParaRPr lang="en-US" sz="2800" b="1" i="0" kern="100" spc="0" baseline="0">
              <a:ln>
                <a:noFill/>
              </a:ln>
              <a:solidFill>
                <a:srgbClr val="112E51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DD0682-82C6-E02D-1B3E-036941F6C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F975D9-329C-8CC5-4C0E-7628FEC1B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6793" y="2074811"/>
            <a:ext cx="3430747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Follow-Up Question:</a:t>
            </a:r>
            <a:endParaRPr kumimoji="0" lang="en-US" sz="2800" b="0" i="0" u="none" strike="noStrike" kern="1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4F094-7373-BFAE-B17A-8B09E8C42237}"/>
              </a:ext>
            </a:extLst>
          </p:cNvPr>
          <p:cNvSpPr txBox="1"/>
          <p:nvPr/>
        </p:nvSpPr>
        <p:spPr>
          <a:xfrm>
            <a:off x="366793" y="2967335"/>
            <a:ext cx="11473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Does UPS still make contributions to your 401(k) Savings Plan? </a:t>
            </a: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75AB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No.</a:t>
            </a:r>
          </a:p>
        </p:txBody>
      </p:sp>
    </p:spTree>
    <p:extLst>
      <p:ext uri="{BB962C8B-B14F-4D97-AF65-F5344CB8AC3E}">
        <p14:creationId xmlns:p14="http://schemas.microsoft.com/office/powerpoint/2010/main" val="1378735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530FA-9727-E690-8109-9ECBC9E96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3E84-D3FF-5F39-7E44-23D2D39B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/>
          <a:lstStyle/>
          <a:p>
            <a:pPr rtl="0" eaLnBrk="1" fontAlgn="auto" latinLnBrk="0" hangingPunct="1"/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Part IV: Agreements or Arrangements Revisited</a:t>
            </a:r>
            <a:endParaRPr lang="en-US">
              <a:effectLst/>
            </a:endParaRPr>
          </a:p>
        </p:txBody>
      </p:sp>
      <p:pic>
        <p:nvPicPr>
          <p:cNvPr id="16" name="Picture 15" descr="This shows Part IV of Ed's OGE Form 450, which is correct as-is.">
            <a:extLst>
              <a:ext uri="{FF2B5EF4-FFF2-40B4-BE49-F238E27FC236}">
                <a16:creationId xmlns:a16="http://schemas.microsoft.com/office/drawing/2014/main" id="{D44C8D3C-6FB7-2649-8363-27E001D868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" t="821" r="1090"/>
          <a:stretch/>
        </p:blipFill>
        <p:spPr>
          <a:xfrm>
            <a:off x="1238250" y="202362"/>
            <a:ext cx="9823450" cy="680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28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55F77-6752-7E54-732D-DCDB67982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D2AC0C60-FDB6-6581-060D-27C80883F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/>
          <a:lstStyle/>
          <a:p>
            <a:pPr rtl="0" eaLnBrk="1" fontAlgn="auto" latinLnBrk="0" hangingPunct="1"/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Part I Revision 3 Revisited</a:t>
            </a:r>
            <a:endParaRPr lang="en-US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82968E-E0BC-C92E-F3E2-D61F58B2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grpSp>
        <p:nvGrpSpPr>
          <p:cNvPr id="6" name="Group 5" descr="This shows Part I of Ed's OGE Form 450 with all recent revisions made.">
            <a:extLst>
              <a:ext uri="{FF2B5EF4-FFF2-40B4-BE49-F238E27FC236}">
                <a16:creationId xmlns:a16="http://schemas.microsoft.com/office/drawing/2014/main" id="{E4C27F2F-F123-46AF-9DC8-0402D4B9F4B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63500" y="501650"/>
            <a:ext cx="12052300" cy="5251450"/>
            <a:chOff x="63500" y="501650"/>
            <a:chExt cx="12052300" cy="5251450"/>
          </a:xfrm>
        </p:grpSpPr>
        <p:pic>
          <p:nvPicPr>
            <p:cNvPr id="12" name="Picture 11" descr="Part I has been further revised to include Ed's UPS 401(k) Savings Plan and/or its UPS stock.">
              <a:extLst>
                <a:ext uri="{FF2B5EF4-FFF2-40B4-BE49-F238E27FC236}">
                  <a16:creationId xmlns:a16="http://schemas.microsoft.com/office/drawing/2014/main" id="{BF1CE8BF-F3DF-F8BB-1600-D473860102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" t="1281" r="949" b="1929"/>
            <a:stretch/>
          </p:blipFill>
          <p:spPr>
            <a:xfrm>
              <a:off x="63500" y="501650"/>
              <a:ext cx="12052300" cy="525145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19CC386-1DC6-E30E-A071-05F6B683CD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27050" y="3397250"/>
              <a:ext cx="4908550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112E51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MD 529 College Investment Plan: Portfolio 2036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D396888-4C10-C9DC-4FFB-FEE15926D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27050" y="3908534"/>
              <a:ext cx="2724150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>
                  <a:solidFill>
                    <a:srgbClr val="112E51"/>
                  </a:solidFill>
                  <a:latin typeface="Aptos" panose="02110004020202020204"/>
                </a:rPr>
                <a:t>UPS, Defined Benefit Plan</a:t>
              </a: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09FEB6E-D403-A5D0-795C-39F5EBEF1D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22514" y="4389085"/>
              <a:ext cx="2622550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>
                  <a:solidFill>
                    <a:srgbClr val="112E51"/>
                  </a:solidFill>
                  <a:latin typeface="Aptos" panose="02110004020202020204"/>
                </a:rPr>
                <a:t>UPS 401(k) Savings Plan: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5290606-BAFF-599B-2BAF-60AA0177B3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22514" y="4869636"/>
              <a:ext cx="1377950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>
                  <a:solidFill>
                    <a:srgbClr val="112E51"/>
                  </a:solidFill>
                  <a:latin typeface="Aptos" panose="02110004020202020204"/>
                </a:rPr>
                <a:t>– UPS Stock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C38CA2A-A668-99D2-9239-07E88D3661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4345214" y="4389085"/>
              <a:ext cx="1274456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i="1">
                  <a:solidFill>
                    <a:srgbClr val="C00000"/>
                  </a:solidFill>
                  <a:latin typeface="Aptos" panose="02110004020202020204"/>
                </a:rPr>
                <a:t>UPS Stock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C45739F-29F2-7C32-55DF-87242566A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3405414" y="4389085"/>
              <a:ext cx="666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u="sng">
                  <a:solidFill>
                    <a:srgbClr val="C00000"/>
                  </a:solidFill>
                  <a:latin typeface="Aptos" panose="02110004020202020204"/>
                </a:rPr>
                <a:t>or</a:t>
              </a:r>
              <a:endParaRPr lang="en-US" i="1" u="sng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255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BE7BB-6A2B-C4AD-14DC-D97247931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256058-243E-061F-B256-001368E41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Key Take Aways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32B4BA-3A2F-2E2E-2C2F-29CB0F662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1E7AC4-2D7C-DB1D-8834-CF3C84922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04800" y="2006974"/>
            <a:ext cx="2715808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Key Take Aways</a:t>
            </a:r>
            <a:endParaRPr kumimoji="0" lang="en-US" sz="2800" b="0" i="0" u="none" strike="noStrike" kern="1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FBA683-1DAB-EF58-4D96-7C0BB12B0BF9}"/>
              </a:ext>
            </a:extLst>
          </p:cNvPr>
          <p:cNvSpPr txBox="1"/>
          <p:nvPr/>
        </p:nvSpPr>
        <p:spPr>
          <a:xfrm>
            <a:off x="2281084" y="3057833"/>
            <a:ext cx="9218766" cy="30777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Rely on the Guide and </a:t>
            </a: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the Analyzing Potential Conflicts of Interest Analysis Collection. 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Decide what form(s) of communication work best for you and your filers to share and record information and build rapport.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Review </a:t>
            </a:r>
            <a:r>
              <a:rPr kumimoji="0" lang="en-US" sz="2400" b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OGE Form 450s in their entirety.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u="none" strike="noStrike" kern="12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5783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EBF33-02F8-3365-0D61-A7B33E74D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8E1EA76-3FD1-84C6-DFA2-0C350DE4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Ultimate Goal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8A39A8-38CF-EADE-0218-CCEFAC3F7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>
                <a:latin typeface="Source Sans Pro" panose="020B0503030403020204" pitchFamily="34" charset="0"/>
                <a:ea typeface="Source Sans Pro" panose="020B0503030403020204" pitchFamily="34" charset="0"/>
              </a:rPr>
              <a:t> Institute for Ethics in Government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193F6F-99D7-7C76-565C-851950CBD257}"/>
              </a:ext>
            </a:extLst>
          </p:cNvPr>
          <p:cNvSpPr txBox="1"/>
          <p:nvPr/>
        </p:nvSpPr>
        <p:spPr>
          <a:xfrm>
            <a:off x="304800" y="2006974"/>
            <a:ext cx="8438529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Reviewing Confidential Financial Disclosure Reports</a:t>
            </a:r>
            <a:endParaRPr lang="en-US" sz="2800" kern="100">
              <a:solidFill>
                <a:srgbClr val="112E51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60D986-DD62-ABC8-409D-936F9B4611B5}"/>
              </a:ext>
            </a:extLst>
          </p:cNvPr>
          <p:cNvSpPr txBox="1"/>
          <p:nvPr/>
        </p:nvSpPr>
        <p:spPr>
          <a:xfrm>
            <a:off x="2281084" y="3057833"/>
            <a:ext cx="8691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Goal: Prevent conflicts of interest.</a:t>
            </a:r>
          </a:p>
        </p:txBody>
      </p:sp>
    </p:spTree>
    <p:extLst>
      <p:ext uri="{BB962C8B-B14F-4D97-AF65-F5344CB8AC3E}">
        <p14:creationId xmlns:p14="http://schemas.microsoft.com/office/powerpoint/2010/main" val="25441853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1FC41-B340-A149-5B48-87490A14B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25039F7-06E7-4E49-D09B-276A7B5B8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Reminders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6DEA89-90E2-7FA5-D8EF-9E72BF696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93628" y="1190269"/>
            <a:ext cx="2002471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Reminders:</a:t>
            </a:r>
            <a:endParaRPr kumimoji="0" lang="en-US" sz="2800" b="0" i="0" u="none" strike="noStrike" kern="1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2479D6-E7C1-4E2F-346B-DDCFFA3D268B}"/>
              </a:ext>
            </a:extLst>
          </p:cNvPr>
          <p:cNvSpPr txBox="1"/>
          <p:nvPr/>
        </p:nvSpPr>
        <p:spPr>
          <a:xfrm>
            <a:off x="393628" y="1977183"/>
            <a:ext cx="11404744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Continue to submit unfamiliar/challenging entries. You can do so through the end of this week by completing this </a:t>
            </a:r>
            <a:r>
              <a:rPr lang="en-US" sz="2400" u="sng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one-question survey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>
              <a:solidFill>
                <a:srgbClr val="112E5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The third and final How-To Session is scheduled for Tuesday, March 10 from 1 to 2pm EST. Stay tuned for an announcement with more details soon.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>
              <a:solidFill>
                <a:srgbClr val="112E5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These How-To Sessions are recorded and made available on the </a:t>
            </a:r>
            <a:r>
              <a:rPr lang="en-US" sz="2400" u="sng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page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>
              <a:solidFill>
                <a:srgbClr val="112E5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defRPr/>
            </a:pP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Each is </a:t>
            </a:r>
            <a:r>
              <a:rPr kumimoji="0" lang="en-US" sz="240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eligible for Professional Ethics Practitioner (PEP) credit</a:t>
            </a: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. If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 you are working towards your PEP certificate for 2026</a:t>
            </a: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, the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 new application will launch in March.</a:t>
            </a:r>
            <a:endParaRPr lang="en-US" sz="2400">
              <a:solidFill>
                <a:srgbClr val="112E51"/>
              </a:solidFill>
              <a:latin typeface="Source Sans Pro"/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552344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E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DE2E28-50E9-A667-FB06-E79C20E70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D28CE-7F70-E5D3-A072-C0FDFC5D6B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11833"/>
            <a:ext cx="12192000" cy="2387600"/>
          </a:xfrm>
        </p:spPr>
        <p:txBody>
          <a:bodyPr>
            <a:normAutofit/>
          </a:bodyPr>
          <a:lstStyle/>
          <a:p>
            <a:r>
              <a:rPr lang="en-US" sz="7500" b="1">
                <a:solidFill>
                  <a:schemeClr val="bg1"/>
                </a:solidFill>
                <a:latin typeface="+mn-lt"/>
                <a:ea typeface="Source Sans Pro" panose="020B0503030403020204" pitchFamily="34" charset="0"/>
              </a:rPr>
              <a:t>Thank You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EF9282-8B50-779A-3C19-B809863BE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01745-9EB9-95ED-FD77-8EE0795B2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0493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z="3000">
                <a:solidFill>
                  <a:schemeClr val="bg1"/>
                </a:solidFill>
                <a:latin typeface="Source Sans Pro"/>
                <a:ea typeface="Source Sans Pro"/>
              </a:rPr>
              <a:t>Contact the IEG at trainingregistration@oge.gov.</a:t>
            </a:r>
            <a:endParaRPr lang="en-US">
              <a:solidFill>
                <a:schemeClr val="bg1"/>
              </a:solidFill>
              <a:latin typeface="Source Sans Pro"/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87618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BE774-8055-BD7D-04A2-F2A366D25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0D572B8-BC1A-AE72-BC9E-2760F7F7C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4334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The 2-2-2 Approach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388C3C-DEDA-ADE4-EE72-4BB19B67C2D7}"/>
              </a:ext>
            </a:extLst>
          </p:cNvPr>
          <p:cNvSpPr txBox="1"/>
          <p:nvPr/>
        </p:nvSpPr>
        <p:spPr>
          <a:xfrm>
            <a:off x="304800" y="302881"/>
            <a:ext cx="4434227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Two Pieces of Information:</a:t>
            </a:r>
            <a:endParaRPr lang="en-US" sz="2800" kern="100">
              <a:solidFill>
                <a:srgbClr val="112E51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B59608-5081-879C-4C34-217D52D1942D}"/>
              </a:ext>
            </a:extLst>
          </p:cNvPr>
          <p:cNvSpPr txBox="1"/>
          <p:nvPr/>
        </p:nvSpPr>
        <p:spPr>
          <a:xfrm>
            <a:off x="2281084" y="871963"/>
            <a:ext cx="869171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Financial Holdings Reported on the OGE Form 450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Duties and Responsibilities of the Filer’s Position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4FD62A-5A53-405E-05B9-7646429C7FC1}"/>
              </a:ext>
            </a:extLst>
          </p:cNvPr>
          <p:cNvSpPr txBox="1"/>
          <p:nvPr/>
        </p:nvSpPr>
        <p:spPr>
          <a:xfrm>
            <a:off x="304800" y="2107912"/>
            <a:ext cx="4926349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Two Resources for Reviewing:</a:t>
            </a:r>
            <a:endParaRPr lang="en-US" sz="2800" kern="100">
              <a:solidFill>
                <a:srgbClr val="112E51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269A00-BFDC-56A7-4760-4887312A8D13}"/>
              </a:ext>
            </a:extLst>
          </p:cNvPr>
          <p:cNvSpPr txBox="1"/>
          <p:nvPr/>
        </p:nvSpPr>
        <p:spPr>
          <a:xfrm>
            <a:off x="2281084" y="2723638"/>
            <a:ext cx="869171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Confidential Financial Disclosure Guide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Analyzing Potential Conflicts of Interest Collection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9CD492-73EA-ACC8-317A-E14BA80069B2}"/>
              </a:ext>
            </a:extLst>
          </p:cNvPr>
          <p:cNvSpPr txBox="1"/>
          <p:nvPr/>
        </p:nvSpPr>
        <p:spPr>
          <a:xfrm>
            <a:off x="304800" y="3885654"/>
            <a:ext cx="2635658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Two Questions:</a:t>
            </a:r>
            <a:endParaRPr lang="en-US" sz="2800" kern="100">
              <a:solidFill>
                <a:srgbClr val="112E51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252A46-A4E8-A337-F89F-FE499CC3E363}"/>
              </a:ext>
            </a:extLst>
          </p:cNvPr>
          <p:cNvSpPr txBox="1"/>
          <p:nvPr/>
        </p:nvSpPr>
        <p:spPr>
          <a:xfrm>
            <a:off x="2281084" y="4489555"/>
            <a:ext cx="9598060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AutoNum type="arabicPeriod"/>
            </a:pP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Is there a nexus between the filer’s duties and the entries on the form?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Do we have enough information to determine that an entry</a:t>
            </a:r>
          </a:p>
          <a:p>
            <a:pPr algn="ctr">
              <a:spcBef>
                <a:spcPts val="600"/>
              </a:spcBef>
            </a:pPr>
            <a:r>
              <a:rPr lang="en-US" sz="2400" i="1">
                <a:solidFill>
                  <a:srgbClr val="112E51"/>
                </a:solidFill>
                <a:latin typeface="Source Sans Pro"/>
                <a:ea typeface="Source Sans Pro"/>
              </a:rPr>
              <a:t>will</a:t>
            </a: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 pose a potential conflict of interest </a:t>
            </a:r>
          </a:p>
          <a:p>
            <a:pPr algn="ctr"/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or</a:t>
            </a:r>
          </a:p>
          <a:p>
            <a:pPr algn="ctr"/>
            <a:r>
              <a:rPr lang="en-US" sz="2400" i="1">
                <a:solidFill>
                  <a:srgbClr val="112E51"/>
                </a:solidFill>
                <a:latin typeface="Source Sans Pro"/>
                <a:ea typeface="Source Sans Pro"/>
              </a:rPr>
              <a:t>will definitely not </a:t>
            </a: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pose a potential conflict? </a:t>
            </a:r>
            <a:endParaRPr lang="en-US" sz="2400" i="1">
              <a:solidFill>
                <a:srgbClr val="112E5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35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714A1-6447-AAC9-FB5D-D6C9B54E3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370B-22D2-3431-287F-96C080C29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/>
          <a:lstStyle/>
          <a:p>
            <a:pPr rtl="0" eaLnBrk="1" fontAlgn="auto" latinLnBrk="0" hangingPunct="1"/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Part I: Assets and Income</a:t>
            </a:r>
            <a:endParaRPr lang="en-US">
              <a:effectLst/>
            </a:endParaRPr>
          </a:p>
        </p:txBody>
      </p:sp>
      <p:pic>
        <p:nvPicPr>
          <p:cNvPr id="3" name="Picture 2" descr="This shows some of Edward T. Ethical's entries in Part I of his OGE Form 450. ">
            <a:extLst>
              <a:ext uri="{FF2B5EF4-FFF2-40B4-BE49-F238E27FC236}">
                <a16:creationId xmlns:a16="http://schemas.microsoft.com/office/drawing/2014/main" id="{73CB71F8-68B0-7E14-C346-EDFC66F179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" t="1281" r="949" b="1929"/>
          <a:stretch/>
        </p:blipFill>
        <p:spPr>
          <a:xfrm>
            <a:off x="69850" y="536575"/>
            <a:ext cx="12052300" cy="52514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292F00B-1C69-D496-267A-868372E59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B1D521-B01C-2CE6-FFAF-83FC2269C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2514" y="4431323"/>
            <a:ext cx="2662813" cy="311499"/>
          </a:xfrm>
          <a:prstGeom prst="rect">
            <a:avLst/>
          </a:prstGeom>
          <a:solidFill>
            <a:srgbClr val="DDE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21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EA326-03C2-24B8-90BA-23E780B34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1B3F04B-363D-CE6C-E981-DB207F899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529 Plans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DD6517-A2FF-7B24-8BA7-BBD73897E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D2DD1-1815-5588-43AE-B7A23B8D7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04800" y="2006974"/>
            <a:ext cx="1694695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529 Plans</a:t>
            </a:r>
            <a:endParaRPr kumimoji="0" lang="en-US" sz="2800" b="0" i="0" u="none" strike="noStrike" kern="1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6A5E67-6664-93AE-93E1-EB575E908E9D}"/>
              </a:ext>
            </a:extLst>
          </p:cNvPr>
          <p:cNvSpPr txBox="1"/>
          <p:nvPr/>
        </p:nvSpPr>
        <p:spPr>
          <a:xfrm>
            <a:off x="2281084" y="2783513"/>
            <a:ext cx="8691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College Savings Plans and Prepaid Tuition Plans</a:t>
            </a:r>
          </a:p>
        </p:txBody>
      </p:sp>
    </p:spTree>
    <p:extLst>
      <p:ext uri="{BB962C8B-B14F-4D97-AF65-F5344CB8AC3E}">
        <p14:creationId xmlns:p14="http://schemas.microsoft.com/office/powerpoint/2010/main" val="1028014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DFE78-3AF5-E10F-7DFF-5CD61ECF9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D2D2D97-7E0D-47DE-A840-3F1EA35EC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529 Plan Follow-Up</a:t>
            </a:r>
            <a:r>
              <a:rPr lang="en-US" sz="2800" b="1" i="0" kern="100" spc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Questions</a:t>
            </a:r>
            <a:endParaRPr lang="en-US" sz="2800" b="1" i="0" kern="100" spc="0" baseline="0">
              <a:ln>
                <a:noFill/>
              </a:ln>
              <a:solidFill>
                <a:srgbClr val="112E51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034CA1-F700-394D-441E-8A0AA9990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6793" y="457821"/>
            <a:ext cx="3589444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Follow-Up Questions:</a:t>
            </a:r>
            <a:endParaRPr kumimoji="0" lang="en-US" sz="2800" b="0" i="0" u="none" strike="noStrike" kern="1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92A6C3-D7BA-4D54-2420-34005870067D}"/>
              </a:ext>
            </a:extLst>
          </p:cNvPr>
          <p:cNvSpPr txBox="1"/>
          <p:nvPr/>
        </p:nvSpPr>
        <p:spPr>
          <a:xfrm>
            <a:off x="366793" y="1473231"/>
            <a:ext cx="10989806" cy="36625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Who sponsors it? Usually, college savings plans are state-sponsored.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What </a:t>
            </a:r>
            <a:r>
              <a:rPr lang="en-US" sz="2400" noProof="0">
                <a:solidFill>
                  <a:srgbClr val="112E51"/>
                </a:solidFill>
                <a:latin typeface="Source Sans Pro"/>
                <a:ea typeface="Source Sans Pro"/>
              </a:rPr>
              <a:t>does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it contain? </a:t>
            </a: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Most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college savings plans consist of portfolios that invest in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 mutual funds based on when your child is anticipated to attend college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. </a:t>
            </a: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If your plan contains a portfolio, or any individual mutual funds or other assets, that meet the reporting threshold – valued at more than $1,000 at the end of the reporting period – please list those for us.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Please also let us know if </a:t>
            </a: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more than $1,000 was withdrawn from the college savings plan during the reporting period.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6632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6F317-BB09-AA23-2F92-49B236F0B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11F6A1-8FA2-DCF5-30BB-EE59088EE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529 Plan Follow-Up</a:t>
            </a:r>
            <a:r>
              <a:rPr lang="en-US" sz="2800" b="1" i="0" kern="100" spc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Questions with</a:t>
            </a:r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Responses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E76336-279C-DB84-F099-DEC7528A9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6793" y="457821"/>
            <a:ext cx="3589444" cy="557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Follow-Up Questions:</a:t>
            </a:r>
            <a:endParaRPr kumimoji="0" lang="en-US" sz="2800" b="0" i="0" u="none" strike="noStrike" kern="100" cap="none" spc="0" normalizeH="0" baseline="0" noProof="0">
              <a:ln>
                <a:noFill/>
              </a:ln>
              <a:solidFill>
                <a:srgbClr val="112E5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481F4A-AD3D-E973-AF02-AE85A3A0857A}"/>
              </a:ext>
            </a:extLst>
          </p:cNvPr>
          <p:cNvSpPr txBox="1"/>
          <p:nvPr/>
        </p:nvSpPr>
        <p:spPr>
          <a:xfrm>
            <a:off x="366793" y="1473231"/>
            <a:ext cx="11103960" cy="36625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Who sponsors it? Usually, college savings </a:t>
            </a: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plans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are state-sponsored.</a:t>
            </a:r>
            <a:r>
              <a:rPr lang="en-US" sz="2400">
                <a:solidFill>
                  <a:srgbClr val="112E5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b="1" i="1">
                <a:solidFill>
                  <a:srgbClr val="0075AB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Maryland.</a:t>
            </a: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75AB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What does it contain? Most college savings plans consist of portfolios that invest in mutual funds based on when your child is anticipated to attend college. If your plan contains a portfolio, or any individual mutual funds or other assets, that meet the reporting threshold – valued at more </a:t>
            </a:r>
            <a:r>
              <a:rPr lang="en-US" sz="2400">
                <a:solidFill>
                  <a:srgbClr val="112E51"/>
                </a:solidFill>
                <a:latin typeface="Source Sans Pro"/>
                <a:ea typeface="Source Sans Pro"/>
              </a:rPr>
              <a:t>than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/>
                <a:ea typeface="Source Sans Pro"/>
              </a:rPr>
              <a:t> $1,000 at the end of the reporting period – please list those for us. </a:t>
            </a: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75AB"/>
                </a:solidFill>
                <a:effectLst/>
                <a:uLnTx/>
                <a:uFillTx/>
                <a:latin typeface="Source Sans Pro"/>
                <a:ea typeface="Source Sans Pro"/>
              </a:rPr>
              <a:t>Portfolio 2036.</a:t>
            </a:r>
            <a:endParaRPr lang="en-US" sz="2400" b="1" i="1" u="none" strike="noStrike" kern="1200" cap="none" spc="0" normalizeH="0" baseline="0" noProof="0">
              <a:ln>
                <a:noFill/>
              </a:ln>
              <a:solidFill>
                <a:srgbClr val="0075AB"/>
              </a:solidFill>
              <a:effectLst/>
              <a:uLnTx/>
              <a:uFillTx/>
              <a:latin typeface="Source Sans Pro"/>
              <a:ea typeface="Source Sans Pro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12E5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Please also let us know if more than $1,000 was withdrawn from the college savings plan during the reporting period. </a:t>
            </a: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75AB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No funds were withdrawn.</a:t>
            </a:r>
          </a:p>
        </p:txBody>
      </p:sp>
    </p:spTree>
    <p:extLst>
      <p:ext uri="{BB962C8B-B14F-4D97-AF65-F5344CB8AC3E}">
        <p14:creationId xmlns:p14="http://schemas.microsoft.com/office/powerpoint/2010/main" val="2814722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39399-9296-576D-9D40-63BC379C5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32EDE3-6DA2-F12D-0B2C-BA4D4DE14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/>
          <a:lstStyle/>
          <a:p>
            <a:pPr rtl="0" eaLnBrk="1" fontAlgn="auto" latinLnBrk="0" hangingPunct="1"/>
            <a:r>
              <a:rPr lang="en-US" sz="2800" b="1" kern="100"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Part I Revision 1</a:t>
            </a:r>
            <a:endParaRPr lang="en-US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805BCD-6066-F2AE-071F-43C2CB7C5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1084" y="6233651"/>
            <a:ext cx="9910916" cy="518737"/>
          </a:xfrm>
          <a:prstGeom prst="rect">
            <a:avLst/>
          </a:prstGeom>
          <a:solidFill>
            <a:srgbClr val="0075AB"/>
          </a:solidFill>
          <a:ln>
            <a:solidFill>
              <a:srgbClr val="112E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Institute for Ethics in Government</a:t>
            </a:r>
          </a:p>
        </p:txBody>
      </p:sp>
      <p:pic>
        <p:nvPicPr>
          <p:cNvPr id="3" name="Picture 2" descr="This shows a correction to Edward T. Ethical's entries in Part I of his OGE Form 450. &quot;529 Cynthia&quot; has been revised as &quot;MD 529 College Investment Plan: Portfolio 2036.&quot;">
            <a:extLst>
              <a:ext uri="{FF2B5EF4-FFF2-40B4-BE49-F238E27FC236}">
                <a16:creationId xmlns:a16="http://schemas.microsoft.com/office/drawing/2014/main" id="{87FC320C-4A6C-B84F-F6D4-C772272B3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" t="1281" r="949" b="1929"/>
          <a:stretch/>
        </p:blipFill>
        <p:spPr>
          <a:xfrm>
            <a:off x="63500" y="501650"/>
            <a:ext cx="12052300" cy="52514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C6B68E8-A8E6-CCB3-1661-5DB3A2817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27049" y="3397250"/>
            <a:ext cx="4874683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112E51"/>
                </a:solidFill>
              </a:rPr>
              <a:t>MD 529 College Investment Plan: Portfolio 2036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6633EC-5384-C239-3CF2-1B26D0C3F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2514" y="4431323"/>
            <a:ext cx="2662813" cy="311499"/>
          </a:xfrm>
          <a:prstGeom prst="rect">
            <a:avLst/>
          </a:prstGeom>
          <a:solidFill>
            <a:srgbClr val="DDE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19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53AA-E292-B145-0AD0-9C18315A8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18850-0D67-6519-0736-C9177756E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25563"/>
            <a:ext cx="10515600" cy="1325563"/>
          </a:xfrm>
        </p:spPr>
        <p:txBody>
          <a:bodyPr/>
          <a:lstStyle/>
          <a:p>
            <a:pPr rtl="0" eaLnBrk="1" fontAlgn="auto" latinLnBrk="0" hangingPunct="1"/>
            <a:r>
              <a:rPr lang="en-US" sz="2800" b="1" i="0" kern="100" spc="0" baseline="0">
                <a:ln>
                  <a:noFill/>
                </a:ln>
                <a:solidFill>
                  <a:srgbClr val="112E5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Part IV: Agreements or Arrangements</a:t>
            </a:r>
            <a:endParaRPr lang="en-US">
              <a:effectLst/>
            </a:endParaRPr>
          </a:p>
        </p:txBody>
      </p:sp>
      <p:pic>
        <p:nvPicPr>
          <p:cNvPr id="16" name="Picture 15" descr="This shows Edward T. Ethical's entry in Part IV of his OGE Form 450. ">
            <a:extLst>
              <a:ext uri="{FF2B5EF4-FFF2-40B4-BE49-F238E27FC236}">
                <a16:creationId xmlns:a16="http://schemas.microsoft.com/office/drawing/2014/main" id="{5D103CC3-A1D6-D66E-E46B-3D6300C3A7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" t="821" r="1090"/>
          <a:stretch/>
        </p:blipFill>
        <p:spPr>
          <a:xfrm>
            <a:off x="1238250" y="202362"/>
            <a:ext cx="9823450" cy="680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7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21</Slides>
  <Notes>21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How-To Session 2 for Analyzing Entries in Annual OGE Form 450s</vt:lpstr>
      <vt:lpstr>Ultimate Goal</vt:lpstr>
      <vt:lpstr>The 2-2-2 Approach</vt:lpstr>
      <vt:lpstr>Part I: Assets and Income</vt:lpstr>
      <vt:lpstr>529 Plans</vt:lpstr>
      <vt:lpstr>529 Plan Follow-Up Questions</vt:lpstr>
      <vt:lpstr>529 Plan Follow-Up Questions with Responses</vt:lpstr>
      <vt:lpstr>Part I Revision 1</vt:lpstr>
      <vt:lpstr>Part IV: Agreements or Arrangements</vt:lpstr>
      <vt:lpstr>Retirement Plans Slide 1</vt:lpstr>
      <vt:lpstr>Part I Revision 2</vt:lpstr>
      <vt:lpstr>Retirement Plans Slide 2</vt:lpstr>
      <vt:lpstr>401(k) Follow-Up Questions</vt:lpstr>
      <vt:lpstr>401(k) Follow-Up Questions with Responses</vt:lpstr>
      <vt:lpstr>Part I Revision 3</vt:lpstr>
      <vt:lpstr>401(k) Additional Follow-Up Question and Answer</vt:lpstr>
      <vt:lpstr>Part IV: Agreements or Arrangements Revisited</vt:lpstr>
      <vt:lpstr>Part I Revision 3 Revisited</vt:lpstr>
      <vt:lpstr>Key Take Aways</vt:lpstr>
      <vt:lpstr>Reminders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Shepherd</dc:creator>
  <cp:revision>1</cp:revision>
  <cp:lastPrinted>2025-03-12T13:47:17Z</cp:lastPrinted>
  <dcterms:created xsi:type="dcterms:W3CDTF">2025-01-22T15:39:23Z</dcterms:created>
  <dcterms:modified xsi:type="dcterms:W3CDTF">2026-02-26T16:56:00Z</dcterms:modified>
</cp:coreProperties>
</file>