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0" r:id="rId3"/>
    <p:sldId id="262" r:id="rId4"/>
    <p:sldId id="263" r:id="rId5"/>
    <p:sldId id="264" r:id="rId6"/>
    <p:sldId id="265" r:id="rId7"/>
    <p:sldId id="266" r:id="rId8"/>
    <p:sldId id="269" r:id="rId9"/>
    <p:sldId id="270" r:id="rId10"/>
    <p:sldId id="271" r:id="rId11"/>
    <p:sldId id="295" r:id="rId12"/>
    <p:sldId id="296" r:id="rId13"/>
    <p:sldId id="297" r:id="rId14"/>
    <p:sldId id="298" r:id="rId15"/>
    <p:sldId id="299" r:id="rId16"/>
    <p:sldId id="302" r:id="rId17"/>
    <p:sldId id="303" r:id="rId18"/>
    <p:sldId id="3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4FF"/>
    <a:srgbClr val="FFFFFF"/>
    <a:srgbClr val="112E51"/>
    <a:srgbClr val="0075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022" autoAdjust="0"/>
  </p:normalViewPr>
  <p:slideViewPr>
    <p:cSldViewPr snapToGrid="0">
      <p:cViewPr varScale="1">
        <p:scale>
          <a:sx n="150" d="100"/>
          <a:sy n="150" d="100"/>
        </p:scale>
        <p:origin x="636" y="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9" d="100"/>
          <a:sy n="89" d="100"/>
        </p:scale>
        <p:origin x="411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AF553-D9D2-4B35-840D-710E0AC8F0DD}" type="datetimeFigureOut">
              <a:rPr lang="en-US" smtClean="0"/>
              <a:t>2/18/2026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52C19-DD5A-4604-AD53-AC2A398950F9}" type="slidenum">
              <a:rPr lang="en-US" smtClean="0"/>
              <a:t>‹#›</a:t>
            </a:fld>
            <a:endParaRPr lang="en-US"/>
          </a:p>
        </p:txBody>
      </p:sp>
    </p:spTree>
    <p:extLst>
      <p:ext uri="{BB962C8B-B14F-4D97-AF65-F5344CB8AC3E}">
        <p14:creationId xmlns:p14="http://schemas.microsoft.com/office/powerpoint/2010/main" val="242271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1</a:t>
            </a:fld>
            <a:endParaRPr lang="en-US"/>
          </a:p>
        </p:txBody>
      </p:sp>
    </p:spTree>
    <p:extLst>
      <p:ext uri="{BB962C8B-B14F-4D97-AF65-F5344CB8AC3E}">
        <p14:creationId xmlns:p14="http://schemas.microsoft.com/office/powerpoint/2010/main" val="301630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10</a:t>
            </a:fld>
            <a:endParaRPr lang="en-US"/>
          </a:p>
        </p:txBody>
      </p:sp>
    </p:spTree>
    <p:extLst>
      <p:ext uri="{BB962C8B-B14F-4D97-AF65-F5344CB8AC3E}">
        <p14:creationId xmlns:p14="http://schemas.microsoft.com/office/powerpoint/2010/main" val="123385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11</a:t>
            </a:fld>
            <a:endParaRPr lang="en-US"/>
          </a:p>
        </p:txBody>
      </p:sp>
    </p:spTree>
    <p:extLst>
      <p:ext uri="{BB962C8B-B14F-4D97-AF65-F5344CB8AC3E}">
        <p14:creationId xmlns:p14="http://schemas.microsoft.com/office/powerpoint/2010/main" val="4201592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12</a:t>
            </a:fld>
            <a:endParaRPr lang="en-US"/>
          </a:p>
        </p:txBody>
      </p:sp>
    </p:spTree>
    <p:extLst>
      <p:ext uri="{BB962C8B-B14F-4D97-AF65-F5344CB8AC3E}">
        <p14:creationId xmlns:p14="http://schemas.microsoft.com/office/powerpoint/2010/main" val="10471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13</a:t>
            </a:fld>
            <a:endParaRPr lang="en-US"/>
          </a:p>
        </p:txBody>
      </p:sp>
    </p:spTree>
    <p:extLst>
      <p:ext uri="{BB962C8B-B14F-4D97-AF65-F5344CB8AC3E}">
        <p14:creationId xmlns:p14="http://schemas.microsoft.com/office/powerpoint/2010/main" val="828179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14</a:t>
            </a:fld>
            <a:endParaRPr lang="en-US"/>
          </a:p>
        </p:txBody>
      </p:sp>
    </p:spTree>
    <p:extLst>
      <p:ext uri="{BB962C8B-B14F-4D97-AF65-F5344CB8AC3E}">
        <p14:creationId xmlns:p14="http://schemas.microsoft.com/office/powerpoint/2010/main" val="3383975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15</a:t>
            </a:fld>
            <a:endParaRPr lang="en-US"/>
          </a:p>
        </p:txBody>
      </p:sp>
    </p:spTree>
    <p:extLst>
      <p:ext uri="{BB962C8B-B14F-4D97-AF65-F5344CB8AC3E}">
        <p14:creationId xmlns:p14="http://schemas.microsoft.com/office/powerpoint/2010/main" val="276330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16</a:t>
            </a:fld>
            <a:endParaRPr lang="en-US"/>
          </a:p>
        </p:txBody>
      </p:sp>
    </p:spTree>
    <p:extLst>
      <p:ext uri="{BB962C8B-B14F-4D97-AF65-F5344CB8AC3E}">
        <p14:creationId xmlns:p14="http://schemas.microsoft.com/office/powerpoint/2010/main" val="4113218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17</a:t>
            </a:fld>
            <a:endParaRPr lang="en-US"/>
          </a:p>
        </p:txBody>
      </p:sp>
    </p:spTree>
    <p:extLst>
      <p:ext uri="{BB962C8B-B14F-4D97-AF65-F5344CB8AC3E}">
        <p14:creationId xmlns:p14="http://schemas.microsoft.com/office/powerpoint/2010/main" val="1392538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18</a:t>
            </a:fld>
            <a:endParaRPr lang="en-US"/>
          </a:p>
        </p:txBody>
      </p:sp>
    </p:spTree>
    <p:extLst>
      <p:ext uri="{BB962C8B-B14F-4D97-AF65-F5344CB8AC3E}">
        <p14:creationId xmlns:p14="http://schemas.microsoft.com/office/powerpoint/2010/main" val="251980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2</a:t>
            </a:fld>
            <a:endParaRPr lang="en-US"/>
          </a:p>
        </p:txBody>
      </p:sp>
    </p:spTree>
    <p:extLst>
      <p:ext uri="{BB962C8B-B14F-4D97-AF65-F5344CB8AC3E}">
        <p14:creationId xmlns:p14="http://schemas.microsoft.com/office/powerpoint/2010/main" val="348193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3</a:t>
            </a:fld>
            <a:endParaRPr lang="en-US"/>
          </a:p>
        </p:txBody>
      </p:sp>
    </p:spTree>
    <p:extLst>
      <p:ext uri="{BB962C8B-B14F-4D97-AF65-F5344CB8AC3E}">
        <p14:creationId xmlns:p14="http://schemas.microsoft.com/office/powerpoint/2010/main" val="214307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4</a:t>
            </a:fld>
            <a:endParaRPr lang="en-US"/>
          </a:p>
        </p:txBody>
      </p:sp>
    </p:spTree>
    <p:extLst>
      <p:ext uri="{BB962C8B-B14F-4D97-AF65-F5344CB8AC3E}">
        <p14:creationId xmlns:p14="http://schemas.microsoft.com/office/powerpoint/2010/main" val="1840875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5</a:t>
            </a:fld>
            <a:endParaRPr lang="en-US"/>
          </a:p>
        </p:txBody>
      </p:sp>
    </p:spTree>
    <p:extLst>
      <p:ext uri="{BB962C8B-B14F-4D97-AF65-F5344CB8AC3E}">
        <p14:creationId xmlns:p14="http://schemas.microsoft.com/office/powerpoint/2010/main" val="332432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6</a:t>
            </a:fld>
            <a:endParaRPr lang="en-US"/>
          </a:p>
        </p:txBody>
      </p:sp>
    </p:spTree>
    <p:extLst>
      <p:ext uri="{BB962C8B-B14F-4D97-AF65-F5344CB8AC3E}">
        <p14:creationId xmlns:p14="http://schemas.microsoft.com/office/powerpoint/2010/main" val="364996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7</a:t>
            </a:fld>
            <a:endParaRPr lang="en-US"/>
          </a:p>
        </p:txBody>
      </p:sp>
    </p:spTree>
    <p:extLst>
      <p:ext uri="{BB962C8B-B14F-4D97-AF65-F5344CB8AC3E}">
        <p14:creationId xmlns:p14="http://schemas.microsoft.com/office/powerpoint/2010/main" val="239123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8</a:t>
            </a:fld>
            <a:endParaRPr lang="en-US"/>
          </a:p>
        </p:txBody>
      </p:sp>
    </p:spTree>
    <p:extLst>
      <p:ext uri="{BB962C8B-B14F-4D97-AF65-F5344CB8AC3E}">
        <p14:creationId xmlns:p14="http://schemas.microsoft.com/office/powerpoint/2010/main" val="2859933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52C19-DD5A-4604-AD53-AC2A398950F9}" type="slidenum">
              <a:rPr lang="en-US" smtClean="0"/>
              <a:t>9</a:t>
            </a:fld>
            <a:endParaRPr lang="en-US"/>
          </a:p>
        </p:txBody>
      </p:sp>
    </p:spTree>
    <p:extLst>
      <p:ext uri="{BB962C8B-B14F-4D97-AF65-F5344CB8AC3E}">
        <p14:creationId xmlns:p14="http://schemas.microsoft.com/office/powerpoint/2010/main" val="147715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A04E-8838-E406-6884-4D7481DCAE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077DC4-3FD0-9D10-CFF9-7294943093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B01F8F-DC4C-1F92-4454-5B086F8ADDAE}"/>
              </a:ext>
            </a:extLst>
          </p:cNvPr>
          <p:cNvSpPr>
            <a:spLocks noGrp="1"/>
          </p:cNvSpPr>
          <p:nvPr>
            <p:ph type="dt" sz="half" idx="10"/>
          </p:nvPr>
        </p:nvSpPr>
        <p:spPr/>
        <p:txBody>
          <a:bodyPr/>
          <a:lstStyle/>
          <a:p>
            <a:fld id="{2D2476D3-123E-4D7F-8F16-92C1F7F73D66}" type="datetimeFigureOut">
              <a:rPr lang="en-US" smtClean="0"/>
              <a:t>2/18/2026</a:t>
            </a:fld>
            <a:endParaRPr lang="en-US"/>
          </a:p>
        </p:txBody>
      </p:sp>
      <p:sp>
        <p:nvSpPr>
          <p:cNvPr id="5" name="Footer Placeholder 4">
            <a:extLst>
              <a:ext uri="{FF2B5EF4-FFF2-40B4-BE49-F238E27FC236}">
                <a16:creationId xmlns:a16="http://schemas.microsoft.com/office/drawing/2014/main" id="{DDF4CE22-9712-587B-953D-998580C85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968F8-AB46-90AE-41AC-3481B3A9DC56}"/>
              </a:ext>
            </a:extLst>
          </p:cNvPr>
          <p:cNvSpPr>
            <a:spLocks noGrp="1"/>
          </p:cNvSpPr>
          <p:nvPr>
            <p:ph type="sldNum" sz="quarter" idx="12"/>
          </p:nvPr>
        </p:nvSpPr>
        <p:spPr/>
        <p:txBody>
          <a:bodyPr/>
          <a:lstStyle/>
          <a:p>
            <a:fld id="{8F0B883B-96BB-48CD-BCE9-2EFFA929D15B}" type="slidenum">
              <a:rPr lang="en-US" smtClean="0"/>
              <a:t>‹#›</a:t>
            </a:fld>
            <a:endParaRPr lang="en-US"/>
          </a:p>
        </p:txBody>
      </p:sp>
    </p:spTree>
    <p:extLst>
      <p:ext uri="{BB962C8B-B14F-4D97-AF65-F5344CB8AC3E}">
        <p14:creationId xmlns:p14="http://schemas.microsoft.com/office/powerpoint/2010/main" val="91387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8676-A9AF-5B09-9F26-B3F791101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6D5E67-EC92-CB32-B2B8-1D19670CF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71177-3AD3-9FF3-0579-FFD90582CE0C}"/>
              </a:ext>
            </a:extLst>
          </p:cNvPr>
          <p:cNvSpPr>
            <a:spLocks noGrp="1"/>
          </p:cNvSpPr>
          <p:nvPr>
            <p:ph type="dt" sz="half" idx="10"/>
          </p:nvPr>
        </p:nvSpPr>
        <p:spPr/>
        <p:txBody>
          <a:bodyPr/>
          <a:lstStyle/>
          <a:p>
            <a:fld id="{2D2476D3-123E-4D7F-8F16-92C1F7F73D66}" type="datetimeFigureOut">
              <a:rPr lang="en-US" smtClean="0"/>
              <a:t>2/18/2026</a:t>
            </a:fld>
            <a:endParaRPr lang="en-US"/>
          </a:p>
        </p:txBody>
      </p:sp>
      <p:sp>
        <p:nvSpPr>
          <p:cNvPr id="5" name="Footer Placeholder 4">
            <a:extLst>
              <a:ext uri="{FF2B5EF4-FFF2-40B4-BE49-F238E27FC236}">
                <a16:creationId xmlns:a16="http://schemas.microsoft.com/office/drawing/2014/main" id="{5178AA9E-20F4-4ED5-5A5D-562A1FB1D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AA5BD-385C-CC50-8891-1FF80D7961F5}"/>
              </a:ext>
            </a:extLst>
          </p:cNvPr>
          <p:cNvSpPr>
            <a:spLocks noGrp="1"/>
          </p:cNvSpPr>
          <p:nvPr>
            <p:ph type="sldNum" sz="quarter" idx="12"/>
          </p:nvPr>
        </p:nvSpPr>
        <p:spPr/>
        <p:txBody>
          <a:bodyPr/>
          <a:lstStyle/>
          <a:p>
            <a:fld id="{8F0B883B-96BB-48CD-BCE9-2EFFA929D15B}" type="slidenum">
              <a:rPr lang="en-US" smtClean="0"/>
              <a:t>‹#›</a:t>
            </a:fld>
            <a:endParaRPr lang="en-US"/>
          </a:p>
        </p:txBody>
      </p:sp>
    </p:spTree>
    <p:extLst>
      <p:ext uri="{BB962C8B-B14F-4D97-AF65-F5344CB8AC3E}">
        <p14:creationId xmlns:p14="http://schemas.microsoft.com/office/powerpoint/2010/main" val="115499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DBA32-7B81-83F1-1306-80C415CD3E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F6AF56-C11B-A64D-D63A-F56FB30610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DA7AF-ED79-DAA1-BC1F-AD833236FF4D}"/>
              </a:ext>
            </a:extLst>
          </p:cNvPr>
          <p:cNvSpPr>
            <a:spLocks noGrp="1"/>
          </p:cNvSpPr>
          <p:nvPr>
            <p:ph type="dt" sz="half" idx="10"/>
          </p:nvPr>
        </p:nvSpPr>
        <p:spPr/>
        <p:txBody>
          <a:bodyPr/>
          <a:lstStyle/>
          <a:p>
            <a:fld id="{2D2476D3-123E-4D7F-8F16-92C1F7F73D66}" type="datetimeFigureOut">
              <a:rPr lang="en-US" smtClean="0"/>
              <a:t>2/18/2026</a:t>
            </a:fld>
            <a:endParaRPr lang="en-US"/>
          </a:p>
        </p:txBody>
      </p:sp>
      <p:sp>
        <p:nvSpPr>
          <p:cNvPr id="5" name="Footer Placeholder 4">
            <a:extLst>
              <a:ext uri="{FF2B5EF4-FFF2-40B4-BE49-F238E27FC236}">
                <a16:creationId xmlns:a16="http://schemas.microsoft.com/office/drawing/2014/main" id="{ED33624D-40EA-D5F1-4F67-D412B133A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3F06A-B832-7901-6667-DFE576E99919}"/>
              </a:ext>
            </a:extLst>
          </p:cNvPr>
          <p:cNvSpPr>
            <a:spLocks noGrp="1"/>
          </p:cNvSpPr>
          <p:nvPr>
            <p:ph type="sldNum" sz="quarter" idx="12"/>
          </p:nvPr>
        </p:nvSpPr>
        <p:spPr/>
        <p:txBody>
          <a:bodyPr/>
          <a:lstStyle/>
          <a:p>
            <a:fld id="{8F0B883B-96BB-48CD-BCE9-2EFFA929D15B}" type="slidenum">
              <a:rPr lang="en-US" smtClean="0"/>
              <a:t>‹#›</a:t>
            </a:fld>
            <a:endParaRPr lang="en-US"/>
          </a:p>
        </p:txBody>
      </p:sp>
    </p:spTree>
    <p:extLst>
      <p:ext uri="{BB962C8B-B14F-4D97-AF65-F5344CB8AC3E}">
        <p14:creationId xmlns:p14="http://schemas.microsoft.com/office/powerpoint/2010/main" val="239545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52E9-1BE0-038D-172F-658A09901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F841D-B395-F5A5-9A30-CA153A3DDB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A90BE-FC75-BA84-4788-A5C447A44C2F}"/>
              </a:ext>
            </a:extLst>
          </p:cNvPr>
          <p:cNvSpPr>
            <a:spLocks noGrp="1"/>
          </p:cNvSpPr>
          <p:nvPr>
            <p:ph type="dt" sz="half" idx="10"/>
          </p:nvPr>
        </p:nvSpPr>
        <p:spPr/>
        <p:txBody>
          <a:bodyPr/>
          <a:lstStyle/>
          <a:p>
            <a:fld id="{2D2476D3-123E-4D7F-8F16-92C1F7F73D66}" type="datetimeFigureOut">
              <a:rPr lang="en-US" smtClean="0"/>
              <a:t>2/18/2026</a:t>
            </a:fld>
            <a:endParaRPr lang="en-US"/>
          </a:p>
        </p:txBody>
      </p:sp>
      <p:sp>
        <p:nvSpPr>
          <p:cNvPr id="5" name="Footer Placeholder 4">
            <a:extLst>
              <a:ext uri="{FF2B5EF4-FFF2-40B4-BE49-F238E27FC236}">
                <a16:creationId xmlns:a16="http://schemas.microsoft.com/office/drawing/2014/main" id="{701AD706-3215-3490-2116-4A65D250F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6D0A75-1EE1-A3F2-1F97-E91AFD077073}"/>
              </a:ext>
            </a:extLst>
          </p:cNvPr>
          <p:cNvSpPr>
            <a:spLocks noGrp="1"/>
          </p:cNvSpPr>
          <p:nvPr>
            <p:ph type="sldNum" sz="quarter" idx="12"/>
          </p:nvPr>
        </p:nvSpPr>
        <p:spPr/>
        <p:txBody>
          <a:bodyPr/>
          <a:lstStyle/>
          <a:p>
            <a:fld id="{8F0B883B-96BB-48CD-BCE9-2EFFA929D15B}" type="slidenum">
              <a:rPr lang="en-US" smtClean="0"/>
              <a:t>‹#›</a:t>
            </a:fld>
            <a:endParaRPr lang="en-US"/>
          </a:p>
        </p:txBody>
      </p:sp>
    </p:spTree>
    <p:extLst>
      <p:ext uri="{BB962C8B-B14F-4D97-AF65-F5344CB8AC3E}">
        <p14:creationId xmlns:p14="http://schemas.microsoft.com/office/powerpoint/2010/main" val="88362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A558-5758-4F38-89C7-0AF8357457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23995D-38CA-D7AA-AD8B-6B6BC0E17B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AF57D-5434-C106-E8B9-503309F75DE8}"/>
              </a:ext>
            </a:extLst>
          </p:cNvPr>
          <p:cNvSpPr>
            <a:spLocks noGrp="1"/>
          </p:cNvSpPr>
          <p:nvPr>
            <p:ph type="dt" sz="half" idx="10"/>
          </p:nvPr>
        </p:nvSpPr>
        <p:spPr/>
        <p:txBody>
          <a:bodyPr/>
          <a:lstStyle/>
          <a:p>
            <a:fld id="{2D2476D3-123E-4D7F-8F16-92C1F7F73D66}" type="datetimeFigureOut">
              <a:rPr lang="en-US" smtClean="0"/>
              <a:t>2/18/2026</a:t>
            </a:fld>
            <a:endParaRPr lang="en-US"/>
          </a:p>
        </p:txBody>
      </p:sp>
      <p:sp>
        <p:nvSpPr>
          <p:cNvPr id="5" name="Footer Placeholder 4">
            <a:extLst>
              <a:ext uri="{FF2B5EF4-FFF2-40B4-BE49-F238E27FC236}">
                <a16:creationId xmlns:a16="http://schemas.microsoft.com/office/drawing/2014/main" id="{5B25B876-5803-43D4-2D96-E17EE4B80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9E8AA-7761-A1BF-2D03-A85834213E25}"/>
              </a:ext>
            </a:extLst>
          </p:cNvPr>
          <p:cNvSpPr>
            <a:spLocks noGrp="1"/>
          </p:cNvSpPr>
          <p:nvPr>
            <p:ph type="sldNum" sz="quarter" idx="12"/>
          </p:nvPr>
        </p:nvSpPr>
        <p:spPr/>
        <p:txBody>
          <a:bodyPr/>
          <a:lstStyle/>
          <a:p>
            <a:fld id="{8F0B883B-96BB-48CD-BCE9-2EFFA929D15B}" type="slidenum">
              <a:rPr lang="en-US" smtClean="0"/>
              <a:t>‹#›</a:t>
            </a:fld>
            <a:endParaRPr lang="en-US"/>
          </a:p>
        </p:txBody>
      </p:sp>
    </p:spTree>
    <p:extLst>
      <p:ext uri="{BB962C8B-B14F-4D97-AF65-F5344CB8AC3E}">
        <p14:creationId xmlns:p14="http://schemas.microsoft.com/office/powerpoint/2010/main" val="320670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7A87-6646-9360-8118-E63C8D090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C356C-ED37-1C9D-F322-073FDCAFB7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A3414-970B-AE48-9324-0622D09F57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ECBEC7-FD5C-F9FA-809F-C94FB2619C2D}"/>
              </a:ext>
            </a:extLst>
          </p:cNvPr>
          <p:cNvSpPr>
            <a:spLocks noGrp="1"/>
          </p:cNvSpPr>
          <p:nvPr>
            <p:ph type="dt" sz="half" idx="10"/>
          </p:nvPr>
        </p:nvSpPr>
        <p:spPr/>
        <p:txBody>
          <a:bodyPr/>
          <a:lstStyle/>
          <a:p>
            <a:fld id="{2D2476D3-123E-4D7F-8F16-92C1F7F73D66}" type="datetimeFigureOut">
              <a:rPr lang="en-US" smtClean="0"/>
              <a:t>2/18/2026</a:t>
            </a:fld>
            <a:endParaRPr lang="en-US"/>
          </a:p>
        </p:txBody>
      </p:sp>
      <p:sp>
        <p:nvSpPr>
          <p:cNvPr id="6" name="Footer Placeholder 5">
            <a:extLst>
              <a:ext uri="{FF2B5EF4-FFF2-40B4-BE49-F238E27FC236}">
                <a16:creationId xmlns:a16="http://schemas.microsoft.com/office/drawing/2014/main" id="{691B5FC0-454E-45A7-EF5B-D1432520A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8A47C-9B8B-FE91-F66D-E1721C9EDD1F}"/>
              </a:ext>
            </a:extLst>
          </p:cNvPr>
          <p:cNvSpPr>
            <a:spLocks noGrp="1"/>
          </p:cNvSpPr>
          <p:nvPr>
            <p:ph type="sldNum" sz="quarter" idx="12"/>
          </p:nvPr>
        </p:nvSpPr>
        <p:spPr/>
        <p:txBody>
          <a:bodyPr/>
          <a:lstStyle/>
          <a:p>
            <a:fld id="{8F0B883B-96BB-48CD-BCE9-2EFFA929D15B}" type="slidenum">
              <a:rPr lang="en-US" smtClean="0"/>
              <a:t>‹#›</a:t>
            </a:fld>
            <a:endParaRPr lang="en-US"/>
          </a:p>
        </p:txBody>
      </p:sp>
    </p:spTree>
    <p:extLst>
      <p:ext uri="{BB962C8B-B14F-4D97-AF65-F5344CB8AC3E}">
        <p14:creationId xmlns:p14="http://schemas.microsoft.com/office/powerpoint/2010/main" val="231314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07AF-11B7-45E7-7109-AB0B83044A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0AE6C3-1DED-D03E-3702-D84E58AF13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9D3A21-CFC4-EAAD-B2AE-2B6744643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FDB86-59A2-097B-E894-B3C6BEF3C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F16980-F5B8-7B67-F3F4-F7C87236AF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CD7EA-07A3-12F3-E0BE-ADBB4D0F2C44}"/>
              </a:ext>
            </a:extLst>
          </p:cNvPr>
          <p:cNvSpPr>
            <a:spLocks noGrp="1"/>
          </p:cNvSpPr>
          <p:nvPr>
            <p:ph type="dt" sz="half" idx="10"/>
          </p:nvPr>
        </p:nvSpPr>
        <p:spPr/>
        <p:txBody>
          <a:bodyPr/>
          <a:lstStyle/>
          <a:p>
            <a:fld id="{2D2476D3-123E-4D7F-8F16-92C1F7F73D66}" type="datetimeFigureOut">
              <a:rPr lang="en-US" smtClean="0"/>
              <a:t>2/18/2026</a:t>
            </a:fld>
            <a:endParaRPr lang="en-US"/>
          </a:p>
        </p:txBody>
      </p:sp>
      <p:sp>
        <p:nvSpPr>
          <p:cNvPr id="8" name="Footer Placeholder 7">
            <a:extLst>
              <a:ext uri="{FF2B5EF4-FFF2-40B4-BE49-F238E27FC236}">
                <a16:creationId xmlns:a16="http://schemas.microsoft.com/office/drawing/2014/main" id="{3D0ABDB5-A05F-12EE-AADE-5BB4BE2612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F18D3F-DEE1-4DF1-185C-93BBFEED91FD}"/>
              </a:ext>
            </a:extLst>
          </p:cNvPr>
          <p:cNvSpPr>
            <a:spLocks noGrp="1"/>
          </p:cNvSpPr>
          <p:nvPr>
            <p:ph type="sldNum" sz="quarter" idx="12"/>
          </p:nvPr>
        </p:nvSpPr>
        <p:spPr/>
        <p:txBody>
          <a:bodyPr/>
          <a:lstStyle/>
          <a:p>
            <a:fld id="{8F0B883B-96BB-48CD-BCE9-2EFFA929D15B}" type="slidenum">
              <a:rPr lang="en-US" smtClean="0"/>
              <a:t>‹#›</a:t>
            </a:fld>
            <a:endParaRPr lang="en-US"/>
          </a:p>
        </p:txBody>
      </p:sp>
    </p:spTree>
    <p:extLst>
      <p:ext uri="{BB962C8B-B14F-4D97-AF65-F5344CB8AC3E}">
        <p14:creationId xmlns:p14="http://schemas.microsoft.com/office/powerpoint/2010/main" val="349830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44D3-8027-C186-EC8E-BFE7F2ECC8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4C5CC1-44C7-AEAD-EB5D-91A8123BAA95}"/>
              </a:ext>
            </a:extLst>
          </p:cNvPr>
          <p:cNvSpPr>
            <a:spLocks noGrp="1"/>
          </p:cNvSpPr>
          <p:nvPr>
            <p:ph type="dt" sz="half" idx="10"/>
          </p:nvPr>
        </p:nvSpPr>
        <p:spPr/>
        <p:txBody>
          <a:bodyPr/>
          <a:lstStyle/>
          <a:p>
            <a:fld id="{2D2476D3-123E-4D7F-8F16-92C1F7F73D66}" type="datetimeFigureOut">
              <a:rPr lang="en-US" smtClean="0"/>
              <a:t>2/18/2026</a:t>
            </a:fld>
            <a:endParaRPr lang="en-US"/>
          </a:p>
        </p:txBody>
      </p:sp>
      <p:sp>
        <p:nvSpPr>
          <p:cNvPr id="4" name="Footer Placeholder 3">
            <a:extLst>
              <a:ext uri="{FF2B5EF4-FFF2-40B4-BE49-F238E27FC236}">
                <a16:creationId xmlns:a16="http://schemas.microsoft.com/office/drawing/2014/main" id="{668BACE5-BBD8-4DAB-20BF-6F83274C08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DFF69-C6C1-126F-A592-2AB8358EDF63}"/>
              </a:ext>
            </a:extLst>
          </p:cNvPr>
          <p:cNvSpPr>
            <a:spLocks noGrp="1"/>
          </p:cNvSpPr>
          <p:nvPr>
            <p:ph type="sldNum" sz="quarter" idx="12"/>
          </p:nvPr>
        </p:nvSpPr>
        <p:spPr/>
        <p:txBody>
          <a:bodyPr/>
          <a:lstStyle/>
          <a:p>
            <a:fld id="{8F0B883B-96BB-48CD-BCE9-2EFFA929D15B}" type="slidenum">
              <a:rPr lang="en-US" smtClean="0"/>
              <a:t>‹#›</a:t>
            </a:fld>
            <a:endParaRPr lang="en-US"/>
          </a:p>
        </p:txBody>
      </p:sp>
    </p:spTree>
    <p:extLst>
      <p:ext uri="{BB962C8B-B14F-4D97-AF65-F5344CB8AC3E}">
        <p14:creationId xmlns:p14="http://schemas.microsoft.com/office/powerpoint/2010/main" val="371093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F516F-D607-017B-7CB7-88531396F932}"/>
              </a:ext>
            </a:extLst>
          </p:cNvPr>
          <p:cNvSpPr>
            <a:spLocks noGrp="1"/>
          </p:cNvSpPr>
          <p:nvPr>
            <p:ph type="dt" sz="half" idx="10"/>
          </p:nvPr>
        </p:nvSpPr>
        <p:spPr/>
        <p:txBody>
          <a:bodyPr/>
          <a:lstStyle/>
          <a:p>
            <a:fld id="{2D2476D3-123E-4D7F-8F16-92C1F7F73D66}" type="datetimeFigureOut">
              <a:rPr lang="en-US" smtClean="0"/>
              <a:t>2/18/2026</a:t>
            </a:fld>
            <a:endParaRPr lang="en-US"/>
          </a:p>
        </p:txBody>
      </p:sp>
      <p:sp>
        <p:nvSpPr>
          <p:cNvPr id="3" name="Footer Placeholder 2">
            <a:extLst>
              <a:ext uri="{FF2B5EF4-FFF2-40B4-BE49-F238E27FC236}">
                <a16:creationId xmlns:a16="http://schemas.microsoft.com/office/drawing/2014/main" id="{F5CC196C-7D67-A10F-7FDF-4A75F3EA6D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C0A27F-AB71-FDB6-B465-FC8E879D5F2C}"/>
              </a:ext>
            </a:extLst>
          </p:cNvPr>
          <p:cNvSpPr>
            <a:spLocks noGrp="1"/>
          </p:cNvSpPr>
          <p:nvPr>
            <p:ph type="sldNum" sz="quarter" idx="12"/>
          </p:nvPr>
        </p:nvSpPr>
        <p:spPr/>
        <p:txBody>
          <a:bodyPr/>
          <a:lstStyle/>
          <a:p>
            <a:fld id="{8F0B883B-96BB-48CD-BCE9-2EFFA929D15B}" type="slidenum">
              <a:rPr lang="en-US" smtClean="0"/>
              <a:t>‹#›</a:t>
            </a:fld>
            <a:endParaRPr lang="en-US"/>
          </a:p>
        </p:txBody>
      </p:sp>
    </p:spTree>
    <p:extLst>
      <p:ext uri="{BB962C8B-B14F-4D97-AF65-F5344CB8AC3E}">
        <p14:creationId xmlns:p14="http://schemas.microsoft.com/office/powerpoint/2010/main" val="201618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70EA5-BF28-D8EE-2EFB-A86648D8B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1E7C32-E699-3865-F9D7-159F4FEDA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B5A595-F52C-FCFE-54D2-5A0897F07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63E01A-C7E7-0088-5A9A-53FFEE8C5CD7}"/>
              </a:ext>
            </a:extLst>
          </p:cNvPr>
          <p:cNvSpPr>
            <a:spLocks noGrp="1"/>
          </p:cNvSpPr>
          <p:nvPr>
            <p:ph type="dt" sz="half" idx="10"/>
          </p:nvPr>
        </p:nvSpPr>
        <p:spPr/>
        <p:txBody>
          <a:bodyPr/>
          <a:lstStyle/>
          <a:p>
            <a:fld id="{2D2476D3-123E-4D7F-8F16-92C1F7F73D66}" type="datetimeFigureOut">
              <a:rPr lang="en-US" smtClean="0"/>
              <a:t>2/18/2026</a:t>
            </a:fld>
            <a:endParaRPr lang="en-US"/>
          </a:p>
        </p:txBody>
      </p:sp>
      <p:sp>
        <p:nvSpPr>
          <p:cNvPr id="6" name="Footer Placeholder 5">
            <a:extLst>
              <a:ext uri="{FF2B5EF4-FFF2-40B4-BE49-F238E27FC236}">
                <a16:creationId xmlns:a16="http://schemas.microsoft.com/office/drawing/2014/main" id="{F05E59AA-5DFD-C490-4CFC-8F1021DE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9556A2-2818-D5FF-61AB-22FE1AB06713}"/>
              </a:ext>
            </a:extLst>
          </p:cNvPr>
          <p:cNvSpPr>
            <a:spLocks noGrp="1"/>
          </p:cNvSpPr>
          <p:nvPr>
            <p:ph type="sldNum" sz="quarter" idx="12"/>
          </p:nvPr>
        </p:nvSpPr>
        <p:spPr/>
        <p:txBody>
          <a:bodyPr/>
          <a:lstStyle/>
          <a:p>
            <a:fld id="{8F0B883B-96BB-48CD-BCE9-2EFFA929D15B}" type="slidenum">
              <a:rPr lang="en-US" smtClean="0"/>
              <a:t>‹#›</a:t>
            </a:fld>
            <a:endParaRPr lang="en-US"/>
          </a:p>
        </p:txBody>
      </p:sp>
    </p:spTree>
    <p:extLst>
      <p:ext uri="{BB962C8B-B14F-4D97-AF65-F5344CB8AC3E}">
        <p14:creationId xmlns:p14="http://schemas.microsoft.com/office/powerpoint/2010/main" val="82956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F8CC-245C-48B3-74AF-BD8F91967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C7F0EF-F82A-5098-918A-03DEFC4CC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7068D2-27FB-FE24-FDFE-342B7C812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064AAA-E22B-21C7-EF2A-1082F6E6FA28}"/>
              </a:ext>
            </a:extLst>
          </p:cNvPr>
          <p:cNvSpPr>
            <a:spLocks noGrp="1"/>
          </p:cNvSpPr>
          <p:nvPr>
            <p:ph type="dt" sz="half" idx="10"/>
          </p:nvPr>
        </p:nvSpPr>
        <p:spPr/>
        <p:txBody>
          <a:bodyPr/>
          <a:lstStyle/>
          <a:p>
            <a:fld id="{2D2476D3-123E-4D7F-8F16-92C1F7F73D66}" type="datetimeFigureOut">
              <a:rPr lang="en-US" smtClean="0"/>
              <a:t>2/18/2026</a:t>
            </a:fld>
            <a:endParaRPr lang="en-US"/>
          </a:p>
        </p:txBody>
      </p:sp>
      <p:sp>
        <p:nvSpPr>
          <p:cNvPr id="6" name="Footer Placeholder 5">
            <a:extLst>
              <a:ext uri="{FF2B5EF4-FFF2-40B4-BE49-F238E27FC236}">
                <a16:creationId xmlns:a16="http://schemas.microsoft.com/office/drawing/2014/main" id="{87512B81-5E00-70E3-D015-3D727F34C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8661D-6EBE-239A-64A7-87814E10A91E}"/>
              </a:ext>
            </a:extLst>
          </p:cNvPr>
          <p:cNvSpPr>
            <a:spLocks noGrp="1"/>
          </p:cNvSpPr>
          <p:nvPr>
            <p:ph type="sldNum" sz="quarter" idx="12"/>
          </p:nvPr>
        </p:nvSpPr>
        <p:spPr/>
        <p:txBody>
          <a:bodyPr/>
          <a:lstStyle/>
          <a:p>
            <a:fld id="{8F0B883B-96BB-48CD-BCE9-2EFFA929D15B}" type="slidenum">
              <a:rPr lang="en-US" smtClean="0"/>
              <a:t>‹#›</a:t>
            </a:fld>
            <a:endParaRPr lang="en-US"/>
          </a:p>
        </p:txBody>
      </p:sp>
    </p:spTree>
    <p:extLst>
      <p:ext uri="{BB962C8B-B14F-4D97-AF65-F5344CB8AC3E}">
        <p14:creationId xmlns:p14="http://schemas.microsoft.com/office/powerpoint/2010/main" val="425294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FF763E-C426-0FF5-2311-D52E772EC6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664A54-A7C4-DD5C-0E65-048452E2B1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94C59-0CDF-5B01-F56C-E23B0F847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2476D3-123E-4D7F-8F16-92C1F7F73D66}" type="datetimeFigureOut">
              <a:rPr lang="en-US" smtClean="0"/>
              <a:t>2/18/2026</a:t>
            </a:fld>
            <a:endParaRPr lang="en-US"/>
          </a:p>
        </p:txBody>
      </p:sp>
      <p:sp>
        <p:nvSpPr>
          <p:cNvPr id="5" name="Footer Placeholder 4">
            <a:extLst>
              <a:ext uri="{FF2B5EF4-FFF2-40B4-BE49-F238E27FC236}">
                <a16:creationId xmlns:a16="http://schemas.microsoft.com/office/drawing/2014/main" id="{2375A0E2-1C94-40EE-7FC5-4DE1381F9B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05485F5-DA61-474E-DEAF-042BF18189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0B883B-96BB-48CD-BCE9-2EFFA929D15B}" type="slidenum">
              <a:rPr lang="en-US" smtClean="0"/>
              <a:t>‹#›</a:t>
            </a:fld>
            <a:endParaRPr lang="en-US"/>
          </a:p>
        </p:txBody>
      </p:sp>
    </p:spTree>
    <p:extLst>
      <p:ext uri="{BB962C8B-B14F-4D97-AF65-F5344CB8AC3E}">
        <p14:creationId xmlns:p14="http://schemas.microsoft.com/office/powerpoint/2010/main" val="2241704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2E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2402-0D24-78E0-8B40-9F85A42D963A}"/>
              </a:ext>
            </a:extLst>
          </p:cNvPr>
          <p:cNvSpPr>
            <a:spLocks noGrp="1"/>
          </p:cNvSpPr>
          <p:nvPr>
            <p:ph type="ctrTitle"/>
          </p:nvPr>
        </p:nvSpPr>
        <p:spPr>
          <a:xfrm>
            <a:off x="1524000" y="1620235"/>
            <a:ext cx="9144000" cy="2387600"/>
          </a:xfrm>
        </p:spPr>
        <p:txBody>
          <a:bodyPr>
            <a:normAutofit/>
          </a:bodyPr>
          <a:lstStyle/>
          <a:p>
            <a:pPr>
              <a:spcAft>
                <a:spcPts val="2400"/>
              </a:spcAft>
            </a:pPr>
            <a:r>
              <a:rPr lang="en-US" dirty="0">
                <a:solidFill>
                  <a:schemeClr val="bg1"/>
                </a:solidFill>
                <a:latin typeface="Merriweather" panose="00000500000000000000" pitchFamily="2" charset="0"/>
              </a:rPr>
              <a:t>Confidential Financial Disclosure </a:t>
            </a:r>
            <a:endParaRPr lang="en-US" dirty="0">
              <a:solidFill>
                <a:schemeClr val="bg1"/>
              </a:solidFill>
            </a:endParaRPr>
          </a:p>
        </p:txBody>
      </p:sp>
      <p:sp>
        <p:nvSpPr>
          <p:cNvPr id="8" name="Rectangle 7">
            <a:extLst>
              <a:ext uri="{FF2B5EF4-FFF2-40B4-BE49-F238E27FC236}">
                <a16:creationId xmlns:a16="http://schemas.microsoft.com/office/drawing/2014/main" id="{88B6F232-2AE4-9AF1-0228-74BBE556F99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Tree>
    <p:extLst>
      <p:ext uri="{BB962C8B-B14F-4D97-AF65-F5344CB8AC3E}">
        <p14:creationId xmlns:p14="http://schemas.microsoft.com/office/powerpoint/2010/main" val="7218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BF33-02F8-3365-0D61-A7B33E74D8A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8A39A8-38CF-EADE-0218-CCEFAC3F73D1}"/>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6" name="TextBox 5">
            <a:extLst>
              <a:ext uri="{FF2B5EF4-FFF2-40B4-BE49-F238E27FC236}">
                <a16:creationId xmlns:a16="http://schemas.microsoft.com/office/drawing/2014/main" id="{C0193F6F-99D7-7C76-565C-851950CBD257}"/>
              </a:ext>
            </a:extLst>
          </p:cNvPr>
          <p:cNvSpPr txBox="1"/>
          <p:nvPr/>
        </p:nvSpPr>
        <p:spPr>
          <a:xfrm>
            <a:off x="304800" y="2006974"/>
            <a:ext cx="8438529" cy="557589"/>
          </a:xfrm>
          <a:prstGeom prst="rect">
            <a:avLst/>
          </a:prstGeom>
          <a:noFill/>
        </p:spPr>
        <p:txBody>
          <a:bodyPr wrap="none" rtlCol="0">
            <a:spAutoFit/>
          </a:bodyPr>
          <a:lstStyle/>
          <a:p>
            <a:pPr>
              <a:lnSpc>
                <a:spcPct val="115000"/>
              </a:lnSpc>
              <a:spcAft>
                <a:spcPts val="800"/>
              </a:spcAft>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Reviewing Confidential Financial Disclosure Reports</a:t>
            </a:r>
            <a:endParaRPr lang="en-US" sz="2800"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A60D986-DD62-ABC8-409D-936F9B4611B5}"/>
              </a:ext>
            </a:extLst>
          </p:cNvPr>
          <p:cNvSpPr txBox="1"/>
          <p:nvPr/>
        </p:nvSpPr>
        <p:spPr>
          <a:xfrm>
            <a:off x="2281084" y="3057833"/>
            <a:ext cx="8691716" cy="461665"/>
          </a:xfrm>
          <a:prstGeom prst="rect">
            <a:avLst/>
          </a:prstGeom>
          <a:noFill/>
        </p:spPr>
        <p:txBody>
          <a:bodyPr wrap="square" rtlCol="0">
            <a:spAutoFit/>
          </a:bodyPr>
          <a:lstStyle/>
          <a:p>
            <a:r>
              <a:rPr lang="en-US" sz="2400" dirty="0">
                <a:solidFill>
                  <a:srgbClr val="112E51"/>
                </a:solidFill>
                <a:latin typeface="Source Sans Pro" panose="020B0503030403020204" pitchFamily="34" charset="0"/>
                <a:ea typeface="Source Sans Pro" panose="020B0503030403020204" pitchFamily="34" charset="0"/>
              </a:rPr>
              <a:t>Goal: Prevent conflicts of interest.</a:t>
            </a:r>
          </a:p>
        </p:txBody>
      </p:sp>
      <p:sp>
        <p:nvSpPr>
          <p:cNvPr id="5" name="Title 4">
            <a:extLst>
              <a:ext uri="{FF2B5EF4-FFF2-40B4-BE49-F238E27FC236}">
                <a16:creationId xmlns:a16="http://schemas.microsoft.com/office/drawing/2014/main" id="{B941CB07-F9DA-E245-AD69-C50DFC0669D8}"/>
              </a:ext>
              <a:ext uri="{C183D7F6-B498-43B3-948B-1728B52AA6E4}">
                <adec:decorative xmlns:adec="http://schemas.microsoft.com/office/drawing/2017/decorative" val="1"/>
              </a:ext>
            </a:extLst>
          </p:cNvPr>
          <p:cNvSpPr>
            <a:spLocks noGrp="1"/>
          </p:cNvSpPr>
          <p:nvPr>
            <p:ph type="title"/>
          </p:nvPr>
        </p:nvSpPr>
        <p:spPr>
          <a:xfrm>
            <a:off x="0" y="-1369961"/>
            <a:ext cx="10515600" cy="1325563"/>
          </a:xfrm>
        </p:spPr>
        <p:txBody>
          <a:bodyPr>
            <a:normAutofit/>
          </a:bodyPr>
          <a:lstStyle/>
          <a:p>
            <a:r>
              <a:rPr lang="en-US" sz="2800" b="1" kern="100" dirty="0">
                <a:solidFill>
                  <a:srgbClr val="112E51"/>
                </a:solidFill>
                <a:latin typeface="Source Sans Pro" panose="020B0503030403020204" pitchFamily="34" charset="0"/>
                <a:ea typeface="Source Sans Pro" panose="020B0503030403020204" pitchFamily="34" charset="0"/>
                <a:cs typeface="Times New Roman" panose="02020603050405020304" pitchFamily="18" charset="0"/>
              </a:rPr>
              <a:t>Goal</a:t>
            </a:r>
          </a:p>
        </p:txBody>
      </p:sp>
    </p:spTree>
    <p:extLst>
      <p:ext uri="{BB962C8B-B14F-4D97-AF65-F5344CB8AC3E}">
        <p14:creationId xmlns:p14="http://schemas.microsoft.com/office/powerpoint/2010/main" val="254418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BE774-8055-BD7D-04A2-F2A366D25A0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D58FB2B-175E-B7F0-60E8-498FF04D045E}"/>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9" name="Title 8">
            <a:extLst>
              <a:ext uri="{FF2B5EF4-FFF2-40B4-BE49-F238E27FC236}">
                <a16:creationId xmlns:a16="http://schemas.microsoft.com/office/drawing/2014/main" id="{4F7F2E7C-2133-85A9-9711-225F91B4D7EC}"/>
              </a:ext>
            </a:extLst>
          </p:cNvPr>
          <p:cNvSpPr>
            <a:spLocks noGrp="1"/>
          </p:cNvSpPr>
          <p:nvPr>
            <p:ph type="title"/>
          </p:nvPr>
        </p:nvSpPr>
        <p:spPr>
          <a:xfrm>
            <a:off x="0" y="-1338920"/>
            <a:ext cx="10515600" cy="1325563"/>
          </a:xfrm>
        </p:spPr>
        <p:txBody>
          <a:bodyPr>
            <a:normAutofit/>
          </a:bodyPr>
          <a:lstStyle/>
          <a:p>
            <a:r>
              <a:rPr lang="en-US" sz="2800" b="1" kern="100" dirty="0">
                <a:solidFill>
                  <a:srgbClr val="112E51"/>
                </a:solidFill>
                <a:latin typeface="Source Sans Pro" panose="020B0503030403020204" pitchFamily="34" charset="0"/>
                <a:ea typeface="Source Sans Pro" panose="020B0503030403020204" pitchFamily="34" charset="0"/>
                <a:cs typeface="Times New Roman" panose="02020603050405020304" pitchFamily="18" charset="0"/>
              </a:rPr>
              <a:t>2-2-2 Review Process</a:t>
            </a:r>
          </a:p>
        </p:txBody>
      </p:sp>
      <p:sp>
        <p:nvSpPr>
          <p:cNvPr id="3" name="TextBox 2">
            <a:extLst>
              <a:ext uri="{FF2B5EF4-FFF2-40B4-BE49-F238E27FC236}">
                <a16:creationId xmlns:a16="http://schemas.microsoft.com/office/drawing/2014/main" id="{1B388C3C-DEDA-ADE4-EE72-4BB19B67C2D7}"/>
              </a:ext>
            </a:extLst>
          </p:cNvPr>
          <p:cNvSpPr txBox="1"/>
          <p:nvPr/>
        </p:nvSpPr>
        <p:spPr>
          <a:xfrm>
            <a:off x="304800" y="302881"/>
            <a:ext cx="4434227" cy="557589"/>
          </a:xfrm>
          <a:prstGeom prst="rect">
            <a:avLst/>
          </a:prstGeom>
          <a:noFill/>
        </p:spPr>
        <p:txBody>
          <a:bodyPr wrap="none" rtlCol="0">
            <a:spAutoFit/>
          </a:bodyPr>
          <a:lstStyle/>
          <a:p>
            <a:pPr>
              <a:lnSpc>
                <a:spcPct val="115000"/>
              </a:lnSpc>
              <a:spcAft>
                <a:spcPts val="800"/>
              </a:spcAft>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Two Pieces of Information:</a:t>
            </a:r>
            <a:endParaRPr lang="en-US" sz="2800"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3B59608-5081-879C-4C34-217D52D1942D}"/>
              </a:ext>
            </a:extLst>
          </p:cNvPr>
          <p:cNvSpPr txBox="1"/>
          <p:nvPr/>
        </p:nvSpPr>
        <p:spPr>
          <a:xfrm>
            <a:off x="2281084" y="871963"/>
            <a:ext cx="8691716" cy="830997"/>
          </a:xfrm>
          <a:prstGeom prst="rect">
            <a:avLst/>
          </a:prstGeom>
          <a:noFill/>
        </p:spPr>
        <p:txBody>
          <a:bodyPr wrap="square" rtlCol="0">
            <a:spAutoFit/>
          </a:bodyPr>
          <a:lstStyle/>
          <a:p>
            <a:pPr marL="457200" indent="-457200">
              <a:buAutoNum type="arabicPeriod"/>
            </a:pPr>
            <a:r>
              <a:rPr lang="en-US" sz="2400" dirty="0">
                <a:solidFill>
                  <a:srgbClr val="112E51"/>
                </a:solidFill>
                <a:latin typeface="Source Sans Pro" panose="020B0503030403020204" pitchFamily="34" charset="0"/>
                <a:ea typeface="Source Sans Pro" panose="020B0503030403020204" pitchFamily="34" charset="0"/>
              </a:rPr>
              <a:t>Financial holdings reported on the OGE form 450</a:t>
            </a:r>
          </a:p>
          <a:p>
            <a:pPr marL="457200" indent="-457200">
              <a:buAutoNum type="arabicPeriod"/>
            </a:pPr>
            <a:r>
              <a:rPr lang="en-US" sz="2400" dirty="0">
                <a:solidFill>
                  <a:srgbClr val="112E51"/>
                </a:solidFill>
                <a:latin typeface="Source Sans Pro" panose="020B0503030403020204" pitchFamily="34" charset="0"/>
                <a:ea typeface="Source Sans Pro" panose="020B0503030403020204" pitchFamily="34" charset="0"/>
              </a:rPr>
              <a:t>Duties and responsibilities of the filer’s position </a:t>
            </a:r>
          </a:p>
        </p:txBody>
      </p:sp>
      <p:sp>
        <p:nvSpPr>
          <p:cNvPr id="6" name="TextBox 5">
            <a:extLst>
              <a:ext uri="{FF2B5EF4-FFF2-40B4-BE49-F238E27FC236}">
                <a16:creationId xmlns:a16="http://schemas.microsoft.com/office/drawing/2014/main" id="{3F4FD62A-5A53-405E-05B9-7646429C7FC1}"/>
              </a:ext>
            </a:extLst>
          </p:cNvPr>
          <p:cNvSpPr txBox="1"/>
          <p:nvPr/>
        </p:nvSpPr>
        <p:spPr>
          <a:xfrm>
            <a:off x="304800" y="1690725"/>
            <a:ext cx="4926349" cy="557589"/>
          </a:xfrm>
          <a:prstGeom prst="rect">
            <a:avLst/>
          </a:prstGeom>
          <a:noFill/>
        </p:spPr>
        <p:txBody>
          <a:bodyPr wrap="none" rtlCol="0">
            <a:spAutoFit/>
          </a:bodyPr>
          <a:lstStyle/>
          <a:p>
            <a:pPr>
              <a:lnSpc>
                <a:spcPct val="115000"/>
              </a:lnSpc>
              <a:spcAft>
                <a:spcPts val="800"/>
              </a:spcAft>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Two Resources for Reviewing:</a:t>
            </a:r>
            <a:endParaRPr lang="en-US" sz="2800"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2269A00-BFDC-56A7-4760-4887312A8D13}"/>
              </a:ext>
            </a:extLst>
          </p:cNvPr>
          <p:cNvSpPr txBox="1"/>
          <p:nvPr/>
        </p:nvSpPr>
        <p:spPr>
          <a:xfrm>
            <a:off x="2281084" y="2306451"/>
            <a:ext cx="8691716" cy="830997"/>
          </a:xfrm>
          <a:prstGeom prst="rect">
            <a:avLst/>
          </a:prstGeom>
          <a:noFill/>
        </p:spPr>
        <p:txBody>
          <a:bodyPr wrap="square" rtlCol="0">
            <a:spAutoFit/>
          </a:bodyPr>
          <a:lstStyle/>
          <a:p>
            <a:pPr marL="457200" indent="-457200">
              <a:buAutoNum type="arabicPeriod"/>
            </a:pPr>
            <a:r>
              <a:rPr lang="en-US" sz="2400" dirty="0">
                <a:solidFill>
                  <a:srgbClr val="112E51"/>
                </a:solidFill>
                <a:latin typeface="Source Sans Pro" panose="020B0503030403020204" pitchFamily="34" charset="0"/>
                <a:ea typeface="Source Sans Pro" panose="020B0503030403020204" pitchFamily="34" charset="0"/>
              </a:rPr>
              <a:t>Confidential Financial Disclosure Guide</a:t>
            </a:r>
          </a:p>
          <a:p>
            <a:pPr marL="457200" indent="-457200">
              <a:buAutoNum type="arabicPeriod"/>
            </a:pPr>
            <a:r>
              <a:rPr lang="en-US" sz="2400" dirty="0">
                <a:solidFill>
                  <a:srgbClr val="112E51"/>
                </a:solidFill>
                <a:latin typeface="Source Sans Pro" panose="020B0503030403020204" pitchFamily="34" charset="0"/>
                <a:ea typeface="Source Sans Pro" panose="020B0503030403020204" pitchFamily="34" charset="0"/>
              </a:rPr>
              <a:t>Analyzing Potential Conflicts of Interest Collection</a:t>
            </a:r>
          </a:p>
        </p:txBody>
      </p:sp>
      <p:sp>
        <p:nvSpPr>
          <p:cNvPr id="7" name="TextBox 6">
            <a:extLst>
              <a:ext uri="{FF2B5EF4-FFF2-40B4-BE49-F238E27FC236}">
                <a16:creationId xmlns:a16="http://schemas.microsoft.com/office/drawing/2014/main" id="{5C9CD492-73EA-ACC8-317A-E14BA80069B2}"/>
              </a:ext>
            </a:extLst>
          </p:cNvPr>
          <p:cNvSpPr txBox="1"/>
          <p:nvPr/>
        </p:nvSpPr>
        <p:spPr>
          <a:xfrm>
            <a:off x="304800" y="3181315"/>
            <a:ext cx="2635658" cy="557589"/>
          </a:xfrm>
          <a:prstGeom prst="rect">
            <a:avLst/>
          </a:prstGeom>
          <a:noFill/>
        </p:spPr>
        <p:txBody>
          <a:bodyPr wrap="none" rtlCol="0">
            <a:spAutoFit/>
          </a:bodyPr>
          <a:lstStyle/>
          <a:p>
            <a:pPr>
              <a:lnSpc>
                <a:spcPct val="115000"/>
              </a:lnSpc>
              <a:spcAft>
                <a:spcPts val="800"/>
              </a:spcAft>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Two Questions:</a:t>
            </a:r>
            <a:endParaRPr lang="en-US" sz="2800"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E252A46-A4E8-A337-F89F-FE499CC3E363}"/>
              </a:ext>
            </a:extLst>
          </p:cNvPr>
          <p:cNvSpPr txBox="1"/>
          <p:nvPr/>
        </p:nvSpPr>
        <p:spPr>
          <a:xfrm>
            <a:off x="2281084" y="3785216"/>
            <a:ext cx="8691716" cy="2308324"/>
          </a:xfrm>
          <a:prstGeom prst="rect">
            <a:avLst/>
          </a:prstGeom>
          <a:noFill/>
        </p:spPr>
        <p:txBody>
          <a:bodyPr wrap="square" lIns="91440" tIns="45720" rIns="91440" bIns="45720" rtlCol="0" anchor="t">
            <a:spAutoFit/>
          </a:bodyPr>
          <a:lstStyle/>
          <a:p>
            <a:pPr marL="457200" indent="-457200">
              <a:buAutoNum type="arabicPeriod"/>
            </a:pPr>
            <a:r>
              <a:rPr lang="en-US" sz="2400" dirty="0">
                <a:solidFill>
                  <a:srgbClr val="112E51"/>
                </a:solidFill>
                <a:latin typeface="Source Sans Pro"/>
                <a:ea typeface="Source Sans Pro"/>
              </a:rPr>
              <a:t>Is there a nexus between the filer’s duties and the entries on the form?  </a:t>
            </a:r>
            <a:endParaRPr lang="en-US" sz="2400" i="1" dirty="0">
              <a:solidFill>
                <a:srgbClr val="112E51"/>
              </a:solidFill>
              <a:latin typeface="Source Sans Pro"/>
              <a:ea typeface="Source Sans Pro"/>
            </a:endParaRPr>
          </a:p>
          <a:p>
            <a:pPr marL="457200" indent="-457200" algn="ctr">
              <a:buAutoNum type="arabicPeriod"/>
            </a:pPr>
            <a:r>
              <a:rPr lang="en-US" sz="2400" dirty="0">
                <a:solidFill>
                  <a:srgbClr val="112E51"/>
                </a:solidFill>
                <a:latin typeface="Source Sans Pro"/>
                <a:ea typeface="Source Sans Pro"/>
              </a:rPr>
              <a:t>Do we have enough information to determine whether an entry </a:t>
            </a:r>
            <a:r>
              <a:rPr lang="en-US" sz="2400" i="1" dirty="0">
                <a:solidFill>
                  <a:srgbClr val="112E51"/>
                </a:solidFill>
                <a:latin typeface="Source Sans Pro"/>
                <a:ea typeface="Source Sans Pro"/>
              </a:rPr>
              <a:t>will</a:t>
            </a:r>
            <a:r>
              <a:rPr lang="en-US" sz="2400" dirty="0">
                <a:solidFill>
                  <a:srgbClr val="112E51"/>
                </a:solidFill>
                <a:latin typeface="Source Sans Pro"/>
                <a:ea typeface="Source Sans Pro"/>
              </a:rPr>
              <a:t> pose a potential conflict of interest, </a:t>
            </a:r>
          </a:p>
          <a:p>
            <a:pPr algn="ctr"/>
            <a:r>
              <a:rPr lang="en-US" sz="2400" dirty="0">
                <a:solidFill>
                  <a:srgbClr val="112E51"/>
                </a:solidFill>
                <a:latin typeface="Source Sans Pro"/>
                <a:ea typeface="Source Sans Pro"/>
              </a:rPr>
              <a:t>or</a:t>
            </a:r>
          </a:p>
          <a:p>
            <a:pPr algn="ctr"/>
            <a:r>
              <a:rPr lang="en-US" sz="2400" dirty="0">
                <a:solidFill>
                  <a:srgbClr val="112E51"/>
                </a:solidFill>
                <a:latin typeface="Source Sans Pro"/>
                <a:ea typeface="Source Sans Pro"/>
              </a:rPr>
              <a:t> that an entry </a:t>
            </a:r>
            <a:r>
              <a:rPr lang="en-US" sz="2400" i="1" dirty="0">
                <a:solidFill>
                  <a:srgbClr val="112E51"/>
                </a:solidFill>
                <a:latin typeface="Source Sans Pro"/>
                <a:ea typeface="Source Sans Pro"/>
              </a:rPr>
              <a:t>will definitely not </a:t>
            </a:r>
            <a:r>
              <a:rPr lang="en-US" sz="2400" dirty="0">
                <a:solidFill>
                  <a:srgbClr val="112E51"/>
                </a:solidFill>
                <a:latin typeface="Source Sans Pro"/>
                <a:ea typeface="Source Sans Pro"/>
              </a:rPr>
              <a:t>pose a potential conflict? </a:t>
            </a:r>
            <a:endParaRPr lang="en-US" sz="2400" i="1" dirty="0">
              <a:solidFill>
                <a:srgbClr val="112E5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5335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D203F-24E6-A790-EFB8-A0382CBF0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8F625E-485D-5866-0335-8EE645043DA9}"/>
              </a:ext>
            </a:extLst>
          </p:cNvPr>
          <p:cNvSpPr>
            <a:spLocks noGrp="1"/>
          </p:cNvSpPr>
          <p:nvPr>
            <p:ph type="title"/>
          </p:nvPr>
        </p:nvSpPr>
        <p:spPr>
          <a:xfrm>
            <a:off x="0" y="-1325563"/>
            <a:ext cx="10515600" cy="1325563"/>
          </a:xfrm>
        </p:spPr>
        <p:txBody>
          <a:bodyPr>
            <a:normAutofit/>
          </a:bodyPr>
          <a:lstStyle/>
          <a:p>
            <a:pPr algn="l" defTabSz="914400" rtl="0" eaLnBrk="1" latinLnBrk="0" hangingPunct="1">
              <a:lnSpc>
                <a:spcPct val="90000"/>
              </a:lnSpc>
              <a:spcBef>
                <a:spcPct val="0"/>
              </a:spcBef>
              <a:buNone/>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Stock Entry</a:t>
            </a:r>
          </a:p>
        </p:txBody>
      </p:sp>
      <p:sp>
        <p:nvSpPr>
          <p:cNvPr id="4" name="Rectangle 3">
            <a:extLst>
              <a:ext uri="{FF2B5EF4-FFF2-40B4-BE49-F238E27FC236}">
                <a16:creationId xmlns:a16="http://schemas.microsoft.com/office/drawing/2014/main" id="{D7B65FC5-5659-6626-F51B-C781A2DE9C75}"/>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pic>
        <p:nvPicPr>
          <p:cNvPr id="10" name="Picture 9" descr="This shows an entry under Part 1 for &quot;General Motors Stock (dividends).&quot;">
            <a:extLst>
              <a:ext uri="{FF2B5EF4-FFF2-40B4-BE49-F238E27FC236}">
                <a16:creationId xmlns:a16="http://schemas.microsoft.com/office/drawing/2014/main" id="{33179DA6-2953-3E83-5175-FC0F01CCDF6D}"/>
              </a:ext>
            </a:extLst>
          </p:cNvPr>
          <p:cNvPicPr>
            <a:picLocks noChangeAspect="1"/>
          </p:cNvPicPr>
          <p:nvPr/>
        </p:nvPicPr>
        <p:blipFill>
          <a:blip r:embed="rId3"/>
          <a:srcRect l="26868" t="65348" r="28132" b="7839"/>
          <a:stretch/>
        </p:blipFill>
        <p:spPr>
          <a:xfrm>
            <a:off x="361741" y="1276138"/>
            <a:ext cx="11302581" cy="3788229"/>
          </a:xfrm>
          <a:prstGeom prst="rect">
            <a:avLst/>
          </a:prstGeom>
        </p:spPr>
      </p:pic>
    </p:spTree>
    <p:extLst>
      <p:ext uri="{BB962C8B-B14F-4D97-AF65-F5344CB8AC3E}">
        <p14:creationId xmlns:p14="http://schemas.microsoft.com/office/powerpoint/2010/main" val="300715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CFD2E-F337-A35A-476D-6340DEA13F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AE823A-9B5E-C087-6F06-BAAF4B6493A6}"/>
              </a:ext>
            </a:extLst>
          </p:cNvPr>
          <p:cNvSpPr>
            <a:spLocks noGrp="1"/>
          </p:cNvSpPr>
          <p:nvPr>
            <p:ph type="title"/>
          </p:nvPr>
        </p:nvSpPr>
        <p:spPr>
          <a:xfrm>
            <a:off x="0" y="-1325563"/>
            <a:ext cx="10515600" cy="1325563"/>
          </a:xfrm>
        </p:spPr>
        <p:txBody>
          <a:bodyPr>
            <a:normAutofit/>
          </a:bodyPr>
          <a:lstStyle/>
          <a:p>
            <a:pPr algn="l" defTabSz="914400" rtl="0" eaLnBrk="1" latinLnBrk="0" hangingPunct="1">
              <a:lnSpc>
                <a:spcPct val="90000"/>
              </a:lnSpc>
              <a:spcBef>
                <a:spcPct val="0"/>
              </a:spcBef>
              <a:buNone/>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Updated Stock Entry</a:t>
            </a:r>
          </a:p>
        </p:txBody>
      </p:sp>
      <p:sp>
        <p:nvSpPr>
          <p:cNvPr id="4" name="Rectangle 3">
            <a:extLst>
              <a:ext uri="{FF2B5EF4-FFF2-40B4-BE49-F238E27FC236}">
                <a16:creationId xmlns:a16="http://schemas.microsoft.com/office/drawing/2014/main" id="{B8C92B8F-9C4D-D00B-4F3D-9C591896AFA9}"/>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pic>
        <p:nvPicPr>
          <p:cNvPr id="10" name="Picture 9" descr="This shows an updated entry under Part 1 for &quot;General Motors Stock (GM).&quot; The ticker symbol has been added.">
            <a:extLst>
              <a:ext uri="{FF2B5EF4-FFF2-40B4-BE49-F238E27FC236}">
                <a16:creationId xmlns:a16="http://schemas.microsoft.com/office/drawing/2014/main" id="{89FC22F5-7FF5-1BE2-D5EF-4A0C9DCC527A}"/>
              </a:ext>
            </a:extLst>
          </p:cNvPr>
          <p:cNvPicPr>
            <a:picLocks noChangeAspect="1"/>
          </p:cNvPicPr>
          <p:nvPr/>
        </p:nvPicPr>
        <p:blipFill>
          <a:blip r:embed="rId3"/>
          <a:srcRect l="26868" t="65348" r="28132" b="7839"/>
          <a:stretch/>
        </p:blipFill>
        <p:spPr>
          <a:xfrm>
            <a:off x="361741" y="1294800"/>
            <a:ext cx="11302581" cy="3788229"/>
          </a:xfrm>
          <a:prstGeom prst="rect">
            <a:avLst/>
          </a:prstGeom>
        </p:spPr>
      </p:pic>
      <p:sp>
        <p:nvSpPr>
          <p:cNvPr id="2" name="Rectangle 1">
            <a:extLst>
              <a:ext uri="{FF2B5EF4-FFF2-40B4-BE49-F238E27FC236}">
                <a16:creationId xmlns:a16="http://schemas.microsoft.com/office/drawing/2014/main" id="{2C5692B4-B85D-7C1D-03E0-CC6F90F62B63}"/>
              </a:ext>
              <a:ext uri="{C183D7F6-B498-43B3-948B-1728B52AA6E4}">
                <adec:decorative xmlns:adec="http://schemas.microsoft.com/office/drawing/2017/decorative" val="1"/>
              </a:ext>
            </a:extLst>
          </p:cNvPr>
          <p:cNvSpPr/>
          <p:nvPr/>
        </p:nvSpPr>
        <p:spPr>
          <a:xfrm>
            <a:off x="2650462" y="3495287"/>
            <a:ext cx="1567543" cy="298938"/>
          </a:xfrm>
          <a:prstGeom prst="rect">
            <a:avLst/>
          </a:prstGeom>
          <a:solidFill>
            <a:srgbClr val="DDE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(GM)</a:t>
            </a:r>
          </a:p>
        </p:txBody>
      </p:sp>
    </p:spTree>
    <p:extLst>
      <p:ext uri="{BB962C8B-B14F-4D97-AF65-F5344CB8AC3E}">
        <p14:creationId xmlns:p14="http://schemas.microsoft.com/office/powerpoint/2010/main" val="73160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73AE6-1EDB-6A4D-730B-27E2AD4075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C96C0C-4421-D866-C77D-12A54182BC65}"/>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2" name="Title 1">
            <a:extLst>
              <a:ext uri="{FF2B5EF4-FFF2-40B4-BE49-F238E27FC236}">
                <a16:creationId xmlns:a16="http://schemas.microsoft.com/office/drawing/2014/main" id="{A14C467A-4A29-80DB-7349-0997EA0321BB}"/>
              </a:ext>
            </a:extLst>
          </p:cNvPr>
          <p:cNvSpPr>
            <a:spLocks noGrp="1"/>
          </p:cNvSpPr>
          <p:nvPr>
            <p:ph type="title"/>
          </p:nvPr>
        </p:nvSpPr>
        <p:spPr>
          <a:xfrm>
            <a:off x="0" y="-1325563"/>
            <a:ext cx="10515600" cy="1325563"/>
          </a:xfrm>
        </p:spPr>
        <p:txBody>
          <a:bodyPr>
            <a:normAutofit/>
          </a:bodyPr>
          <a:lstStyle/>
          <a:p>
            <a:pPr algn="l" defTabSz="914400" rtl="0" eaLnBrk="1" latinLnBrk="0" hangingPunct="1">
              <a:lnSpc>
                <a:spcPct val="90000"/>
              </a:lnSpc>
              <a:spcBef>
                <a:spcPct val="0"/>
              </a:spcBef>
              <a:buNone/>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ETF Entry</a:t>
            </a:r>
          </a:p>
        </p:txBody>
      </p:sp>
      <p:pic>
        <p:nvPicPr>
          <p:cNvPr id="5" name="Picture 4" descr="This shows an entry under Part 1 for &quot;iShares.&quot;">
            <a:extLst>
              <a:ext uri="{FF2B5EF4-FFF2-40B4-BE49-F238E27FC236}">
                <a16:creationId xmlns:a16="http://schemas.microsoft.com/office/drawing/2014/main" id="{962F1ED2-B655-1DAD-5757-E8A5FBBE99DD}"/>
              </a:ext>
            </a:extLst>
          </p:cNvPr>
          <p:cNvPicPr>
            <a:picLocks noChangeAspect="1"/>
          </p:cNvPicPr>
          <p:nvPr/>
        </p:nvPicPr>
        <p:blipFill>
          <a:blip r:embed="rId3"/>
          <a:srcRect l="26725" t="66360" r="28016" b="6054"/>
          <a:stretch/>
        </p:blipFill>
        <p:spPr>
          <a:xfrm>
            <a:off x="451946" y="1198177"/>
            <a:ext cx="12231412" cy="4193629"/>
          </a:xfrm>
          <a:prstGeom prst="rect">
            <a:avLst/>
          </a:prstGeom>
        </p:spPr>
      </p:pic>
    </p:spTree>
    <p:extLst>
      <p:ext uri="{BB962C8B-B14F-4D97-AF65-F5344CB8AC3E}">
        <p14:creationId xmlns:p14="http://schemas.microsoft.com/office/powerpoint/2010/main" val="239385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F7959-8129-78B2-227E-30EE3863D53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A4BF5C1-97A1-E9FA-9073-A8D01E778852}"/>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3" name="Title 2">
            <a:extLst>
              <a:ext uri="{FF2B5EF4-FFF2-40B4-BE49-F238E27FC236}">
                <a16:creationId xmlns:a16="http://schemas.microsoft.com/office/drawing/2014/main" id="{2F791FB3-A9A3-37A4-7829-32EA2A6A46AA}"/>
              </a:ext>
            </a:extLst>
          </p:cNvPr>
          <p:cNvSpPr>
            <a:spLocks noGrp="1"/>
          </p:cNvSpPr>
          <p:nvPr>
            <p:ph type="title"/>
          </p:nvPr>
        </p:nvSpPr>
        <p:spPr>
          <a:xfrm>
            <a:off x="0" y="-1325563"/>
            <a:ext cx="10515600" cy="1325563"/>
          </a:xfrm>
        </p:spPr>
        <p:txBody>
          <a:bodyPr>
            <a:normAutofit/>
          </a:bodyPr>
          <a:lstStyle/>
          <a:p>
            <a:pPr algn="l" defTabSz="914400" rtl="0" eaLnBrk="1" latinLnBrk="0" hangingPunct="1">
              <a:lnSpc>
                <a:spcPct val="90000"/>
              </a:lnSpc>
              <a:spcBef>
                <a:spcPct val="0"/>
              </a:spcBef>
              <a:buNone/>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Updated ETF Entry</a:t>
            </a:r>
          </a:p>
        </p:txBody>
      </p:sp>
      <p:pic>
        <p:nvPicPr>
          <p:cNvPr id="8" name="Picture 7" descr="This shows an updated entry under Part 1 for &quot;iShares U.S. Pharmaceuticals ETF (IHE).&quot; This gives us much needed details about the holding.">
            <a:extLst>
              <a:ext uri="{FF2B5EF4-FFF2-40B4-BE49-F238E27FC236}">
                <a16:creationId xmlns:a16="http://schemas.microsoft.com/office/drawing/2014/main" id="{A3E3819F-85B4-FEE8-8608-4E340F189B71}"/>
              </a:ext>
            </a:extLst>
          </p:cNvPr>
          <p:cNvPicPr>
            <a:picLocks noChangeAspect="1"/>
          </p:cNvPicPr>
          <p:nvPr/>
        </p:nvPicPr>
        <p:blipFill>
          <a:blip r:embed="rId3"/>
          <a:srcRect l="27363" t="66667" r="29286" b="7253"/>
          <a:stretch/>
        </p:blipFill>
        <p:spPr>
          <a:xfrm>
            <a:off x="894306" y="1640393"/>
            <a:ext cx="10622828" cy="3594798"/>
          </a:xfrm>
          <a:prstGeom prst="rect">
            <a:avLst/>
          </a:prstGeom>
        </p:spPr>
      </p:pic>
      <p:sp>
        <p:nvSpPr>
          <p:cNvPr id="2" name="Rectangle 1">
            <a:extLst>
              <a:ext uri="{FF2B5EF4-FFF2-40B4-BE49-F238E27FC236}">
                <a16:creationId xmlns:a16="http://schemas.microsoft.com/office/drawing/2014/main" id="{8F7BCB73-73C1-5676-15C8-3FE7D59BD42A}"/>
              </a:ext>
              <a:ext uri="{C183D7F6-B498-43B3-948B-1728B52AA6E4}">
                <adec:decorative xmlns:adec="http://schemas.microsoft.com/office/drawing/2017/decorative" val="1"/>
              </a:ext>
            </a:extLst>
          </p:cNvPr>
          <p:cNvSpPr/>
          <p:nvPr/>
        </p:nvSpPr>
        <p:spPr>
          <a:xfrm>
            <a:off x="3928757" y="3588597"/>
            <a:ext cx="1567543" cy="298938"/>
          </a:xfrm>
          <a:prstGeom prst="rect">
            <a:avLst/>
          </a:prstGeom>
          <a:solidFill>
            <a:srgbClr val="DDE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(IHE)</a:t>
            </a:r>
          </a:p>
        </p:txBody>
      </p:sp>
    </p:spTree>
    <p:extLst>
      <p:ext uri="{BB962C8B-B14F-4D97-AF65-F5344CB8AC3E}">
        <p14:creationId xmlns:p14="http://schemas.microsoft.com/office/powerpoint/2010/main" val="60439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D3B0C-856B-D036-7B16-6E990BA95D7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1806EF8-03E5-E0FF-F796-9BB6BE4F0702}"/>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2" name="Title 1">
            <a:extLst>
              <a:ext uri="{FF2B5EF4-FFF2-40B4-BE49-F238E27FC236}">
                <a16:creationId xmlns:a16="http://schemas.microsoft.com/office/drawing/2014/main" id="{49C9EA10-BEA9-D86F-2E4D-9694AB72A078}"/>
              </a:ext>
            </a:extLst>
          </p:cNvPr>
          <p:cNvSpPr>
            <a:spLocks noGrp="1"/>
          </p:cNvSpPr>
          <p:nvPr>
            <p:ph type="title"/>
          </p:nvPr>
        </p:nvSpPr>
        <p:spPr>
          <a:xfrm>
            <a:off x="0" y="-1325563"/>
            <a:ext cx="10515600" cy="1325563"/>
          </a:xfrm>
        </p:spPr>
        <p:txBody>
          <a:bodyPr>
            <a:normAutofit/>
          </a:bodyPr>
          <a:lstStyle/>
          <a:p>
            <a:pPr algn="l" defTabSz="914400" rtl="0" eaLnBrk="1" latinLnBrk="0" hangingPunct="1">
              <a:lnSpc>
                <a:spcPct val="90000"/>
              </a:lnSpc>
              <a:spcBef>
                <a:spcPct val="0"/>
              </a:spcBef>
              <a:buNone/>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Virtual Currency Entry</a:t>
            </a:r>
          </a:p>
        </p:txBody>
      </p:sp>
      <p:pic>
        <p:nvPicPr>
          <p:cNvPr id="7" name="Picture 6" descr="This shows an entry under Part 1 for &quot;Raydium (RAY).&quot;">
            <a:extLst>
              <a:ext uri="{FF2B5EF4-FFF2-40B4-BE49-F238E27FC236}">
                <a16:creationId xmlns:a16="http://schemas.microsoft.com/office/drawing/2014/main" id="{D36B9AF2-F9F6-951C-3A5F-2319E0FF527B}"/>
              </a:ext>
            </a:extLst>
          </p:cNvPr>
          <p:cNvPicPr>
            <a:picLocks noChangeAspect="1"/>
          </p:cNvPicPr>
          <p:nvPr/>
        </p:nvPicPr>
        <p:blipFill>
          <a:blip r:embed="rId3"/>
          <a:srcRect l="19616" t="57289" r="21044" b="6081"/>
          <a:stretch/>
        </p:blipFill>
        <p:spPr>
          <a:xfrm>
            <a:off x="1024933" y="1435648"/>
            <a:ext cx="10700287" cy="3715379"/>
          </a:xfrm>
          <a:prstGeom prst="rect">
            <a:avLst/>
          </a:prstGeom>
        </p:spPr>
      </p:pic>
    </p:spTree>
    <p:extLst>
      <p:ext uri="{BB962C8B-B14F-4D97-AF65-F5344CB8AC3E}">
        <p14:creationId xmlns:p14="http://schemas.microsoft.com/office/powerpoint/2010/main" val="1497967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DCFF-187B-BCCC-9824-088D3EFE80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C5DC5EF-3BEF-C3E0-0D5C-6BA7208BDD90}"/>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3" name="Title 2">
            <a:extLst>
              <a:ext uri="{FF2B5EF4-FFF2-40B4-BE49-F238E27FC236}">
                <a16:creationId xmlns:a16="http://schemas.microsoft.com/office/drawing/2014/main" id="{DEE61E50-52B6-EF50-B546-0EF3CBBFFB98}"/>
              </a:ext>
            </a:extLst>
          </p:cNvPr>
          <p:cNvSpPr>
            <a:spLocks noGrp="1"/>
          </p:cNvSpPr>
          <p:nvPr>
            <p:ph type="title"/>
          </p:nvPr>
        </p:nvSpPr>
        <p:spPr>
          <a:xfrm>
            <a:off x="0" y="-1325563"/>
            <a:ext cx="10515600" cy="1325563"/>
          </a:xfrm>
        </p:spPr>
        <p:txBody>
          <a:bodyPr>
            <a:normAutofit/>
          </a:bodyPr>
          <a:lstStyle/>
          <a:p>
            <a:pPr algn="l" defTabSz="914400" rtl="0" eaLnBrk="1" latinLnBrk="0" hangingPunct="1">
              <a:lnSpc>
                <a:spcPct val="90000"/>
              </a:lnSpc>
              <a:spcBef>
                <a:spcPct val="0"/>
              </a:spcBef>
              <a:buNone/>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Updated Virtual Currency Entry</a:t>
            </a:r>
          </a:p>
        </p:txBody>
      </p:sp>
      <p:pic>
        <p:nvPicPr>
          <p:cNvPr id="7" name="Picture 6" descr="This shows an updated entry under Part 1 for &quot;Raydium (RAY) (Poloniex wallet),&quot; which indicates where the virtual currency is held.">
            <a:extLst>
              <a:ext uri="{FF2B5EF4-FFF2-40B4-BE49-F238E27FC236}">
                <a16:creationId xmlns:a16="http://schemas.microsoft.com/office/drawing/2014/main" id="{C88E59D0-674B-5535-92C0-9F935569CC2F}"/>
              </a:ext>
            </a:extLst>
          </p:cNvPr>
          <p:cNvPicPr>
            <a:picLocks noChangeAspect="1"/>
          </p:cNvPicPr>
          <p:nvPr/>
        </p:nvPicPr>
        <p:blipFill>
          <a:blip r:embed="rId3"/>
          <a:srcRect l="19616" t="57289" r="21044" b="6081"/>
          <a:stretch/>
        </p:blipFill>
        <p:spPr>
          <a:xfrm>
            <a:off x="1024933" y="1435648"/>
            <a:ext cx="10700287" cy="3715379"/>
          </a:xfrm>
          <a:prstGeom prst="rect">
            <a:avLst/>
          </a:prstGeom>
        </p:spPr>
      </p:pic>
      <p:sp>
        <p:nvSpPr>
          <p:cNvPr id="2" name="Rectangle 1">
            <a:extLst>
              <a:ext uri="{FF2B5EF4-FFF2-40B4-BE49-F238E27FC236}">
                <a16:creationId xmlns:a16="http://schemas.microsoft.com/office/drawing/2014/main" id="{F24C3063-7BFA-3B10-C95E-6E6F0C4B33A0}"/>
              </a:ext>
              <a:ext uri="{C183D7F6-B498-43B3-948B-1728B52AA6E4}">
                <adec:decorative xmlns:adec="http://schemas.microsoft.com/office/drawing/2017/decorative" val="1"/>
              </a:ext>
            </a:extLst>
          </p:cNvPr>
          <p:cNvSpPr/>
          <p:nvPr/>
        </p:nvSpPr>
        <p:spPr>
          <a:xfrm>
            <a:off x="2799750" y="3625921"/>
            <a:ext cx="1567543" cy="298938"/>
          </a:xfrm>
          <a:prstGeom prst="rect">
            <a:avLst/>
          </a:prstGeom>
          <a:solidFill>
            <a:srgbClr val="DDE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rgbClr val="000008"/>
                </a:solidFill>
                <a:effectLst/>
                <a:latin typeface="Source Sans Pro" panose="020B0503030403020204" pitchFamily="34" charset="0"/>
              </a:rPr>
              <a:t>(</a:t>
            </a:r>
            <a:r>
              <a:rPr lang="en-US" sz="1400" b="0" i="0" dirty="0" err="1">
                <a:solidFill>
                  <a:srgbClr val="000008"/>
                </a:solidFill>
                <a:effectLst/>
                <a:latin typeface="Source Sans Pro" panose="020B0503030403020204" pitchFamily="34" charset="0"/>
              </a:rPr>
              <a:t>Poloniex</a:t>
            </a:r>
            <a:r>
              <a:rPr lang="en-US" sz="1400" b="0" i="0" dirty="0">
                <a:solidFill>
                  <a:srgbClr val="000008"/>
                </a:solidFill>
                <a:effectLst/>
                <a:latin typeface="Source Sans Pro" panose="020B0503030403020204" pitchFamily="34" charset="0"/>
              </a:rPr>
              <a:t> wallet)</a:t>
            </a:r>
            <a:endParaRPr lang="en-US" dirty="0">
              <a:solidFill>
                <a:schemeClr val="tx1"/>
              </a:solidFill>
            </a:endParaRPr>
          </a:p>
        </p:txBody>
      </p:sp>
    </p:spTree>
    <p:extLst>
      <p:ext uri="{BB962C8B-B14F-4D97-AF65-F5344CB8AC3E}">
        <p14:creationId xmlns:p14="http://schemas.microsoft.com/office/powerpoint/2010/main" val="2805034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85D88-171B-0EF3-18B4-76975DC4933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81395F7-91C8-202C-CB25-967A3E4B2218}"/>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9" name="Title 8">
            <a:extLst>
              <a:ext uri="{FF2B5EF4-FFF2-40B4-BE49-F238E27FC236}">
                <a16:creationId xmlns:a16="http://schemas.microsoft.com/office/drawing/2014/main" id="{7F7B98DA-2DD7-D849-EE14-074F8E80BD54}"/>
              </a:ext>
            </a:extLst>
          </p:cNvPr>
          <p:cNvSpPr>
            <a:spLocks noGrp="1"/>
          </p:cNvSpPr>
          <p:nvPr>
            <p:ph type="title"/>
          </p:nvPr>
        </p:nvSpPr>
        <p:spPr>
          <a:xfrm>
            <a:off x="0" y="-1386131"/>
            <a:ext cx="10515600" cy="1325563"/>
          </a:xfrm>
        </p:spPr>
        <p:txBody>
          <a:bodyPr>
            <a:normAutofit/>
          </a:bodyPr>
          <a:lstStyle/>
          <a:p>
            <a:r>
              <a:rPr lang="en-US" sz="2800" b="1" kern="100" dirty="0">
                <a:solidFill>
                  <a:srgbClr val="112E51"/>
                </a:solidFill>
                <a:latin typeface="Source Sans Pro" panose="020B0503030403020204" pitchFamily="34" charset="0"/>
                <a:ea typeface="Source Sans Pro" panose="020B0503030403020204" pitchFamily="34" charset="0"/>
                <a:cs typeface="Times New Roman" panose="02020603050405020304" pitchFamily="18" charset="0"/>
              </a:rPr>
              <a:t>Conclusion: 2-2-2 Review Process</a:t>
            </a:r>
          </a:p>
        </p:txBody>
      </p:sp>
      <p:sp>
        <p:nvSpPr>
          <p:cNvPr id="3" name="TextBox 2">
            <a:extLst>
              <a:ext uri="{FF2B5EF4-FFF2-40B4-BE49-F238E27FC236}">
                <a16:creationId xmlns:a16="http://schemas.microsoft.com/office/drawing/2014/main" id="{6335D541-0684-9C0C-CD5F-5470A5CBA810}"/>
              </a:ext>
            </a:extLst>
          </p:cNvPr>
          <p:cNvSpPr txBox="1"/>
          <p:nvPr/>
        </p:nvSpPr>
        <p:spPr>
          <a:xfrm>
            <a:off x="304800" y="302881"/>
            <a:ext cx="4434227" cy="557589"/>
          </a:xfrm>
          <a:prstGeom prst="rect">
            <a:avLst/>
          </a:prstGeom>
          <a:noFill/>
        </p:spPr>
        <p:txBody>
          <a:bodyPr wrap="none" rtlCol="0">
            <a:spAutoFit/>
          </a:bodyPr>
          <a:lstStyle/>
          <a:p>
            <a:pPr>
              <a:lnSpc>
                <a:spcPct val="115000"/>
              </a:lnSpc>
              <a:spcAft>
                <a:spcPts val="800"/>
              </a:spcAft>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Two Pieces of Information:</a:t>
            </a:r>
            <a:endParaRPr lang="en-US" sz="2800"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0EFBAE9-5791-5C3A-2432-F59E788223AC}"/>
              </a:ext>
            </a:extLst>
          </p:cNvPr>
          <p:cNvSpPr txBox="1"/>
          <p:nvPr/>
        </p:nvSpPr>
        <p:spPr>
          <a:xfrm>
            <a:off x="2281084" y="871963"/>
            <a:ext cx="8691716" cy="830997"/>
          </a:xfrm>
          <a:prstGeom prst="rect">
            <a:avLst/>
          </a:prstGeom>
          <a:noFill/>
        </p:spPr>
        <p:txBody>
          <a:bodyPr wrap="square" rtlCol="0">
            <a:spAutoFit/>
          </a:bodyPr>
          <a:lstStyle/>
          <a:p>
            <a:pPr marL="457200" indent="-457200">
              <a:buAutoNum type="arabicPeriod"/>
            </a:pPr>
            <a:r>
              <a:rPr lang="en-US" sz="2400" dirty="0">
                <a:solidFill>
                  <a:srgbClr val="112E51"/>
                </a:solidFill>
                <a:latin typeface="Source Sans Pro" panose="020B0503030403020204" pitchFamily="34" charset="0"/>
                <a:ea typeface="Source Sans Pro" panose="020B0503030403020204" pitchFamily="34" charset="0"/>
              </a:rPr>
              <a:t>Financial holdings reported on the OGE form 450</a:t>
            </a:r>
          </a:p>
          <a:p>
            <a:pPr marL="457200" indent="-457200">
              <a:buAutoNum type="arabicPeriod"/>
            </a:pPr>
            <a:r>
              <a:rPr lang="en-US" sz="2400" dirty="0">
                <a:solidFill>
                  <a:srgbClr val="112E51"/>
                </a:solidFill>
                <a:latin typeface="Source Sans Pro" panose="020B0503030403020204" pitchFamily="34" charset="0"/>
                <a:ea typeface="Source Sans Pro" panose="020B0503030403020204" pitchFamily="34" charset="0"/>
              </a:rPr>
              <a:t>Duties and responsibilities of the filer’s position </a:t>
            </a:r>
          </a:p>
        </p:txBody>
      </p:sp>
      <p:sp>
        <p:nvSpPr>
          <p:cNvPr id="6" name="TextBox 5">
            <a:extLst>
              <a:ext uri="{FF2B5EF4-FFF2-40B4-BE49-F238E27FC236}">
                <a16:creationId xmlns:a16="http://schemas.microsoft.com/office/drawing/2014/main" id="{56C69627-6126-6475-4033-B8A6AB633D45}"/>
              </a:ext>
            </a:extLst>
          </p:cNvPr>
          <p:cNvSpPr txBox="1"/>
          <p:nvPr/>
        </p:nvSpPr>
        <p:spPr>
          <a:xfrm>
            <a:off x="304800" y="1690725"/>
            <a:ext cx="4926349" cy="557589"/>
          </a:xfrm>
          <a:prstGeom prst="rect">
            <a:avLst/>
          </a:prstGeom>
          <a:noFill/>
        </p:spPr>
        <p:txBody>
          <a:bodyPr wrap="none" rtlCol="0">
            <a:spAutoFit/>
          </a:bodyPr>
          <a:lstStyle/>
          <a:p>
            <a:pPr>
              <a:lnSpc>
                <a:spcPct val="115000"/>
              </a:lnSpc>
              <a:spcAft>
                <a:spcPts val="800"/>
              </a:spcAft>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Two Resources for Reviewing:</a:t>
            </a:r>
            <a:endParaRPr lang="en-US" sz="2800"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567C64F-CFD3-816B-65C3-2BEAE3F24F3D}"/>
              </a:ext>
            </a:extLst>
          </p:cNvPr>
          <p:cNvSpPr txBox="1"/>
          <p:nvPr/>
        </p:nvSpPr>
        <p:spPr>
          <a:xfrm>
            <a:off x="2281084" y="2306451"/>
            <a:ext cx="8691716" cy="830997"/>
          </a:xfrm>
          <a:prstGeom prst="rect">
            <a:avLst/>
          </a:prstGeom>
          <a:noFill/>
        </p:spPr>
        <p:txBody>
          <a:bodyPr wrap="square" rtlCol="0">
            <a:spAutoFit/>
          </a:bodyPr>
          <a:lstStyle/>
          <a:p>
            <a:pPr marL="457200" indent="-457200">
              <a:buAutoNum type="arabicPeriod"/>
            </a:pPr>
            <a:r>
              <a:rPr lang="en-US" sz="2400" dirty="0">
                <a:solidFill>
                  <a:srgbClr val="112E51"/>
                </a:solidFill>
                <a:latin typeface="Source Sans Pro" panose="020B0503030403020204" pitchFamily="34" charset="0"/>
                <a:ea typeface="Source Sans Pro" panose="020B0503030403020204" pitchFamily="34" charset="0"/>
              </a:rPr>
              <a:t>Confidential Financial Disclosure Guide</a:t>
            </a:r>
          </a:p>
          <a:p>
            <a:pPr marL="457200" indent="-457200">
              <a:buAutoNum type="arabicPeriod"/>
            </a:pPr>
            <a:r>
              <a:rPr lang="en-US" sz="2400" dirty="0">
                <a:solidFill>
                  <a:srgbClr val="112E51"/>
                </a:solidFill>
                <a:latin typeface="Source Sans Pro" panose="020B0503030403020204" pitchFamily="34" charset="0"/>
                <a:ea typeface="Source Sans Pro" panose="020B0503030403020204" pitchFamily="34" charset="0"/>
              </a:rPr>
              <a:t>Analyzing Potential Conflicts of Interest Collection</a:t>
            </a:r>
          </a:p>
        </p:txBody>
      </p:sp>
      <p:sp>
        <p:nvSpPr>
          <p:cNvPr id="7" name="TextBox 6">
            <a:extLst>
              <a:ext uri="{FF2B5EF4-FFF2-40B4-BE49-F238E27FC236}">
                <a16:creationId xmlns:a16="http://schemas.microsoft.com/office/drawing/2014/main" id="{E728C119-FDEF-E0F5-9F55-6141EC6E5ECF}"/>
              </a:ext>
            </a:extLst>
          </p:cNvPr>
          <p:cNvSpPr txBox="1"/>
          <p:nvPr/>
        </p:nvSpPr>
        <p:spPr>
          <a:xfrm>
            <a:off x="304800" y="3181315"/>
            <a:ext cx="2635658" cy="557589"/>
          </a:xfrm>
          <a:prstGeom prst="rect">
            <a:avLst/>
          </a:prstGeom>
          <a:noFill/>
        </p:spPr>
        <p:txBody>
          <a:bodyPr wrap="none" rtlCol="0">
            <a:spAutoFit/>
          </a:bodyPr>
          <a:lstStyle/>
          <a:p>
            <a:pPr>
              <a:lnSpc>
                <a:spcPct val="115000"/>
              </a:lnSpc>
              <a:spcAft>
                <a:spcPts val="800"/>
              </a:spcAft>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Two Questions:</a:t>
            </a:r>
            <a:endParaRPr lang="en-US" sz="2800"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56ECB55-D389-91BD-92CC-50D39C75505E}"/>
              </a:ext>
            </a:extLst>
          </p:cNvPr>
          <p:cNvSpPr txBox="1"/>
          <p:nvPr/>
        </p:nvSpPr>
        <p:spPr>
          <a:xfrm>
            <a:off x="2281084" y="3785216"/>
            <a:ext cx="8691716" cy="2308324"/>
          </a:xfrm>
          <a:prstGeom prst="rect">
            <a:avLst/>
          </a:prstGeom>
          <a:noFill/>
        </p:spPr>
        <p:txBody>
          <a:bodyPr wrap="square" lIns="91440" tIns="45720" rIns="91440" bIns="45720" rtlCol="0" anchor="t">
            <a:spAutoFit/>
          </a:bodyPr>
          <a:lstStyle/>
          <a:p>
            <a:pPr marL="457200" indent="-457200">
              <a:buAutoNum type="arabicPeriod"/>
            </a:pPr>
            <a:r>
              <a:rPr lang="en-US" sz="2400" dirty="0">
                <a:solidFill>
                  <a:srgbClr val="112E51"/>
                </a:solidFill>
                <a:latin typeface="Source Sans Pro"/>
                <a:ea typeface="Source Sans Pro"/>
              </a:rPr>
              <a:t>Is there a nexus between the filer’s duties and the entries on the form?  </a:t>
            </a:r>
            <a:endParaRPr lang="en-US" sz="2400" i="1" dirty="0">
              <a:solidFill>
                <a:srgbClr val="112E51"/>
              </a:solidFill>
              <a:latin typeface="Source Sans Pro"/>
              <a:ea typeface="Source Sans Pro"/>
            </a:endParaRPr>
          </a:p>
          <a:p>
            <a:pPr marL="457200" indent="-457200" algn="ctr">
              <a:buAutoNum type="arabicPeriod"/>
            </a:pPr>
            <a:r>
              <a:rPr lang="en-US" sz="2400" dirty="0">
                <a:solidFill>
                  <a:srgbClr val="112E51"/>
                </a:solidFill>
                <a:latin typeface="Source Sans Pro"/>
                <a:ea typeface="Source Sans Pro"/>
              </a:rPr>
              <a:t>Do we have enough information to determine whether an entry </a:t>
            </a:r>
            <a:r>
              <a:rPr lang="en-US" sz="2400" i="1" dirty="0">
                <a:solidFill>
                  <a:srgbClr val="112E51"/>
                </a:solidFill>
                <a:latin typeface="Source Sans Pro"/>
                <a:ea typeface="Source Sans Pro"/>
              </a:rPr>
              <a:t>will</a:t>
            </a:r>
            <a:r>
              <a:rPr lang="en-US" sz="2400" dirty="0">
                <a:solidFill>
                  <a:srgbClr val="112E51"/>
                </a:solidFill>
                <a:latin typeface="Source Sans Pro"/>
                <a:ea typeface="Source Sans Pro"/>
              </a:rPr>
              <a:t> pose a potential conflict of interest, </a:t>
            </a:r>
          </a:p>
          <a:p>
            <a:pPr algn="ctr"/>
            <a:r>
              <a:rPr lang="en-US" sz="2400" dirty="0">
                <a:solidFill>
                  <a:srgbClr val="112E51"/>
                </a:solidFill>
                <a:latin typeface="Source Sans Pro"/>
                <a:ea typeface="Source Sans Pro"/>
              </a:rPr>
              <a:t>or</a:t>
            </a:r>
          </a:p>
          <a:p>
            <a:pPr algn="ctr"/>
            <a:r>
              <a:rPr lang="en-US" sz="2400" dirty="0">
                <a:solidFill>
                  <a:srgbClr val="112E51"/>
                </a:solidFill>
                <a:latin typeface="Source Sans Pro"/>
                <a:ea typeface="Source Sans Pro"/>
              </a:rPr>
              <a:t> that an entry </a:t>
            </a:r>
            <a:r>
              <a:rPr lang="en-US" sz="2400" i="1" dirty="0">
                <a:solidFill>
                  <a:srgbClr val="112E51"/>
                </a:solidFill>
                <a:latin typeface="Source Sans Pro"/>
                <a:ea typeface="Source Sans Pro"/>
              </a:rPr>
              <a:t>will definitely not </a:t>
            </a:r>
            <a:r>
              <a:rPr lang="en-US" sz="2400" dirty="0">
                <a:solidFill>
                  <a:srgbClr val="112E51"/>
                </a:solidFill>
                <a:latin typeface="Source Sans Pro"/>
                <a:ea typeface="Source Sans Pro"/>
              </a:rPr>
              <a:t>pose a potential conflict? </a:t>
            </a:r>
            <a:endParaRPr lang="en-US" sz="2400" i="1" dirty="0">
              <a:solidFill>
                <a:srgbClr val="112E5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2638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8353D-649D-26A2-1D5B-E533CE479FF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854EBA1-9475-72DC-F65D-A46DE5B5060E}"/>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6" name="Title 5">
            <a:extLst>
              <a:ext uri="{FF2B5EF4-FFF2-40B4-BE49-F238E27FC236}">
                <a16:creationId xmlns:a16="http://schemas.microsoft.com/office/drawing/2014/main" id="{C8D35AA6-165A-DFFE-B15B-A9EDB2944212}"/>
              </a:ext>
            </a:extLst>
          </p:cNvPr>
          <p:cNvSpPr txBox="1">
            <a:spLocks noGrp="1"/>
          </p:cNvSpPr>
          <p:nvPr>
            <p:ph type="title" idx="4294967295"/>
          </p:nvPr>
        </p:nvSpPr>
        <p:spPr>
          <a:xfrm>
            <a:off x="304800" y="2006974"/>
            <a:ext cx="10820591" cy="55758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00" cap="none" spc="0" normalizeH="0" baseline="0" noProof="0" dirty="0">
                <a:ln>
                  <a:noFill/>
                </a:ln>
                <a:solidFill>
                  <a:srgbClr val="112E51"/>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What is the purpose of the confidential financial disclosure system?</a:t>
            </a:r>
            <a:endParaRPr kumimoji="0" lang="en-US" sz="2800" b="0" i="0" u="none" strike="noStrike" kern="100" cap="none" spc="0" normalizeH="0" baseline="0" noProof="0" dirty="0">
              <a:ln>
                <a:noFill/>
              </a:ln>
              <a:solidFill>
                <a:srgbClr val="112E51"/>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60215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E8796-B2DF-7DAA-C4DB-B88BC308824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5D15EF-8213-0B81-7FD5-9A613BF23A51}"/>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6" name="TextBox 5">
            <a:extLst>
              <a:ext uri="{FF2B5EF4-FFF2-40B4-BE49-F238E27FC236}">
                <a16:creationId xmlns:a16="http://schemas.microsoft.com/office/drawing/2014/main" id="{6F6538ED-615B-E296-4FDC-785795D1109C}"/>
              </a:ext>
              <a:ext uri="{C183D7F6-B498-43B3-948B-1728B52AA6E4}">
                <adec:decorative xmlns:adec="http://schemas.microsoft.com/office/drawing/2017/decorative" val="1"/>
              </a:ext>
            </a:extLst>
          </p:cNvPr>
          <p:cNvSpPr txBox="1"/>
          <p:nvPr/>
        </p:nvSpPr>
        <p:spPr>
          <a:xfrm>
            <a:off x="304800" y="2006974"/>
            <a:ext cx="10820591" cy="557589"/>
          </a:xfrm>
          <a:prstGeom prst="rect">
            <a:avLst/>
          </a:prstGeom>
          <a:noFill/>
        </p:spPr>
        <p:txBody>
          <a:bodyPr wrap="none" rtlCol="0">
            <a:spAutoFit/>
          </a:bodyPr>
          <a:lstStyle/>
          <a:p>
            <a:pPr marL="0" marR="0">
              <a:lnSpc>
                <a:spcPct val="115000"/>
              </a:lnSpc>
              <a:spcAft>
                <a:spcPts val="800"/>
              </a:spcAft>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What is the purpose of the confidential financial disclosure system?</a:t>
            </a:r>
            <a:endParaRPr lang="en-US" sz="2800"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6568EAB-8EC3-A4D4-345D-F983195B2C0A}"/>
              </a:ext>
              <a:ext uri="{C183D7F6-B498-43B3-948B-1728B52AA6E4}">
                <adec:decorative xmlns:adec="http://schemas.microsoft.com/office/drawing/2017/decorative" val="0"/>
              </a:ext>
            </a:extLst>
          </p:cNvPr>
          <p:cNvSpPr>
            <a:spLocks noGrp="1"/>
          </p:cNvSpPr>
          <p:nvPr>
            <p:ph type="title"/>
          </p:nvPr>
        </p:nvSpPr>
        <p:spPr>
          <a:xfrm>
            <a:off x="0" y="-1369961"/>
            <a:ext cx="10515600" cy="1325563"/>
          </a:xfrm>
        </p:spPr>
        <p:txBody>
          <a:bodyPr>
            <a:normAutofit/>
          </a:bodyPr>
          <a:lstStyle/>
          <a:p>
            <a:r>
              <a:rPr lang="en-US" sz="2800" b="1" kern="100" dirty="0">
                <a:solidFill>
                  <a:srgbClr val="112E51"/>
                </a:solidFill>
                <a:latin typeface="Source Sans Pro" panose="020B0503030403020204" pitchFamily="34" charset="0"/>
                <a:ea typeface="Source Sans Pro" panose="020B0503030403020204" pitchFamily="34" charset="0"/>
                <a:cs typeface="Times New Roman" panose="02020603050405020304" pitchFamily="18" charset="0"/>
              </a:rPr>
              <a:t>Purpose</a:t>
            </a:r>
          </a:p>
        </p:txBody>
      </p:sp>
      <p:sp>
        <p:nvSpPr>
          <p:cNvPr id="2" name="TextBox 1">
            <a:extLst>
              <a:ext uri="{FF2B5EF4-FFF2-40B4-BE49-F238E27FC236}">
                <a16:creationId xmlns:a16="http://schemas.microsoft.com/office/drawing/2014/main" id="{F2A800BB-9A02-96DF-F59D-5B44F4CF8412}"/>
              </a:ext>
            </a:extLst>
          </p:cNvPr>
          <p:cNvSpPr txBox="1"/>
          <p:nvPr/>
        </p:nvSpPr>
        <p:spPr>
          <a:xfrm>
            <a:off x="2281084" y="3057833"/>
            <a:ext cx="7556877" cy="461665"/>
          </a:xfrm>
          <a:prstGeom prst="rect">
            <a:avLst/>
          </a:prstGeom>
          <a:noFill/>
        </p:spPr>
        <p:txBody>
          <a:bodyPr wrap="none" rtlCol="0">
            <a:spAutoFit/>
          </a:bodyPr>
          <a:lstStyle/>
          <a:p>
            <a:r>
              <a:rPr lang="en-US" sz="2400" dirty="0">
                <a:solidFill>
                  <a:srgbClr val="112E51"/>
                </a:solidFill>
                <a:latin typeface="Source Sans Pro" panose="020B0503030403020204" pitchFamily="34" charset="0"/>
                <a:ea typeface="Source Sans Pro" panose="020B0503030403020204" pitchFamily="34" charset="0"/>
              </a:rPr>
              <a:t>To prevent conflicts of interest and other ethics concerns.</a:t>
            </a:r>
          </a:p>
        </p:txBody>
      </p:sp>
    </p:spTree>
    <p:extLst>
      <p:ext uri="{BB962C8B-B14F-4D97-AF65-F5344CB8AC3E}">
        <p14:creationId xmlns:p14="http://schemas.microsoft.com/office/powerpoint/2010/main" val="150822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0B2EC-AE67-D678-D644-A272CE625F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775B63B-AC08-F37A-B3E2-DAE1C5FC6D91}"/>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6" name="Title 5">
            <a:extLst>
              <a:ext uri="{FF2B5EF4-FFF2-40B4-BE49-F238E27FC236}">
                <a16:creationId xmlns:a16="http://schemas.microsoft.com/office/drawing/2014/main" id="{B06FAE86-FBBC-A0FA-3934-4F61854D8600}"/>
              </a:ext>
            </a:extLst>
          </p:cNvPr>
          <p:cNvSpPr txBox="1">
            <a:spLocks noGrp="1"/>
          </p:cNvSpPr>
          <p:nvPr>
            <p:ph type="title" idx="4294967295"/>
          </p:nvPr>
        </p:nvSpPr>
        <p:spPr>
          <a:xfrm>
            <a:off x="304800" y="2006974"/>
            <a:ext cx="8170827" cy="55758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00" cap="none" spc="0" normalizeH="0" baseline="0" noProof="0" dirty="0">
                <a:ln>
                  <a:noFill/>
                </a:ln>
                <a:solidFill>
                  <a:srgbClr val="112E51"/>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Who files confidential financial disclosure reports?</a:t>
            </a:r>
            <a:endParaRPr kumimoji="0" lang="en-US" sz="2800" b="0" i="0" u="none" strike="noStrike" kern="100" cap="none" spc="0" normalizeH="0" baseline="0" noProof="0" dirty="0">
              <a:ln>
                <a:noFill/>
              </a:ln>
              <a:solidFill>
                <a:srgbClr val="112E51"/>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408988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ABB0F-E4BD-D260-A64C-12FFD62577A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2E50216-202A-AF72-B444-DEF4BE6A8C70}"/>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6" name="TextBox 5">
            <a:extLst>
              <a:ext uri="{FF2B5EF4-FFF2-40B4-BE49-F238E27FC236}">
                <a16:creationId xmlns:a16="http://schemas.microsoft.com/office/drawing/2014/main" id="{48FFF622-302E-1C7E-CA47-79CF50BF263A}"/>
              </a:ext>
              <a:ext uri="{C183D7F6-B498-43B3-948B-1728B52AA6E4}">
                <adec:decorative xmlns:adec="http://schemas.microsoft.com/office/drawing/2017/decorative" val="1"/>
              </a:ext>
            </a:extLst>
          </p:cNvPr>
          <p:cNvSpPr txBox="1"/>
          <p:nvPr/>
        </p:nvSpPr>
        <p:spPr>
          <a:xfrm>
            <a:off x="304800" y="2006974"/>
            <a:ext cx="8170827" cy="557589"/>
          </a:xfrm>
          <a:prstGeom prst="rect">
            <a:avLst/>
          </a:prstGeom>
          <a:noFill/>
        </p:spPr>
        <p:txBody>
          <a:bodyPr wrap="none" rtlCol="0">
            <a:spAutoFit/>
          </a:bodyPr>
          <a:lstStyle/>
          <a:p>
            <a:pPr marL="0" marR="0">
              <a:lnSpc>
                <a:spcPct val="115000"/>
              </a:lnSpc>
              <a:spcAft>
                <a:spcPts val="800"/>
              </a:spcAft>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Who </a:t>
            </a:r>
            <a:r>
              <a:rPr lang="en-US" sz="2800" b="1" kern="100" dirty="0">
                <a:solidFill>
                  <a:srgbClr val="112E51"/>
                </a:solidFill>
                <a:latin typeface="Source Sans Pro" panose="020B0503030403020204" pitchFamily="34" charset="0"/>
                <a:ea typeface="Source Sans Pro" panose="020B0503030403020204" pitchFamily="34" charset="0"/>
                <a:cs typeface="Times New Roman" panose="02020603050405020304" pitchFamily="18" charset="0"/>
              </a:rPr>
              <a:t>files </a:t>
            </a: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confidential financial disclosure reports?</a:t>
            </a:r>
            <a:endParaRPr lang="en-US" sz="2800"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C15D5B99-A57E-B0FE-5690-617EBE708FA8}"/>
              </a:ext>
              <a:ext uri="{C183D7F6-B498-43B3-948B-1728B52AA6E4}">
                <adec:decorative xmlns:adec="http://schemas.microsoft.com/office/drawing/2017/decorative" val="0"/>
              </a:ext>
            </a:extLst>
          </p:cNvPr>
          <p:cNvSpPr>
            <a:spLocks noGrp="1"/>
          </p:cNvSpPr>
          <p:nvPr>
            <p:ph type="title"/>
          </p:nvPr>
        </p:nvSpPr>
        <p:spPr>
          <a:xfrm>
            <a:off x="0" y="-1325563"/>
            <a:ext cx="10515600" cy="1325563"/>
          </a:xfrm>
        </p:spPr>
        <p:txBody>
          <a:bodyPr>
            <a:normAutofit/>
          </a:bodyPr>
          <a:lstStyle/>
          <a:p>
            <a:r>
              <a:rPr lang="en-US" sz="2800" b="1" kern="100" dirty="0">
                <a:solidFill>
                  <a:srgbClr val="112E51"/>
                </a:solidFill>
                <a:latin typeface="Source Sans Pro" panose="020B0503030403020204" pitchFamily="34" charset="0"/>
                <a:ea typeface="Source Sans Pro" panose="020B0503030403020204" pitchFamily="34" charset="0"/>
                <a:cs typeface="Times New Roman" panose="02020603050405020304" pitchFamily="18" charset="0"/>
              </a:rPr>
              <a:t>Filers</a:t>
            </a:r>
          </a:p>
        </p:txBody>
      </p:sp>
      <p:sp>
        <p:nvSpPr>
          <p:cNvPr id="2" name="TextBox 1">
            <a:extLst>
              <a:ext uri="{FF2B5EF4-FFF2-40B4-BE49-F238E27FC236}">
                <a16:creationId xmlns:a16="http://schemas.microsoft.com/office/drawing/2014/main" id="{2088CF75-F750-F60C-6968-141C39C38800}"/>
              </a:ext>
            </a:extLst>
          </p:cNvPr>
          <p:cNvSpPr txBox="1"/>
          <p:nvPr/>
        </p:nvSpPr>
        <p:spPr>
          <a:xfrm>
            <a:off x="2281084" y="3057833"/>
            <a:ext cx="8182048" cy="830997"/>
          </a:xfrm>
          <a:prstGeom prst="rect">
            <a:avLst/>
          </a:prstGeom>
          <a:noFill/>
        </p:spPr>
        <p:txBody>
          <a:bodyPr wrap="none" rtlCol="0">
            <a:spAutoFit/>
          </a:bodyPr>
          <a:lstStyle/>
          <a:p>
            <a:r>
              <a:rPr lang="en-US" sz="2400" dirty="0">
                <a:solidFill>
                  <a:srgbClr val="112E51"/>
                </a:solidFill>
                <a:latin typeface="Source Sans Pro" panose="020B0503030403020204" pitchFamily="34" charset="0"/>
                <a:ea typeface="Source Sans Pro" panose="020B0503030403020204" pitchFamily="34" charset="0"/>
              </a:rPr>
              <a:t>Employees with duties that pose a risk for conflicts of interest, </a:t>
            </a:r>
          </a:p>
          <a:p>
            <a:r>
              <a:rPr lang="en-US" sz="2400" dirty="0">
                <a:solidFill>
                  <a:srgbClr val="112E51"/>
                </a:solidFill>
                <a:latin typeface="Source Sans Pro" panose="020B0503030403020204" pitchFamily="34" charset="0"/>
                <a:ea typeface="Source Sans Pro" panose="020B0503030403020204" pitchFamily="34" charset="0"/>
              </a:rPr>
              <a:t>as determined by their agencies.</a:t>
            </a:r>
          </a:p>
        </p:txBody>
      </p:sp>
    </p:spTree>
    <p:extLst>
      <p:ext uri="{BB962C8B-B14F-4D97-AF65-F5344CB8AC3E}">
        <p14:creationId xmlns:p14="http://schemas.microsoft.com/office/powerpoint/2010/main" val="292941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F2DF6-53B5-B818-AF58-EECD70F99A9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6245405-6981-8ADC-6D48-0FC49081637A}"/>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6" name="Title 5">
            <a:extLst>
              <a:ext uri="{FF2B5EF4-FFF2-40B4-BE49-F238E27FC236}">
                <a16:creationId xmlns:a16="http://schemas.microsoft.com/office/drawing/2014/main" id="{BA08B72E-AABB-1EB4-C62E-5901B5B984A8}"/>
              </a:ext>
            </a:extLst>
          </p:cNvPr>
          <p:cNvSpPr txBox="1">
            <a:spLocks noGrp="1"/>
          </p:cNvSpPr>
          <p:nvPr>
            <p:ph type="title" idx="4294967295"/>
          </p:nvPr>
        </p:nvSpPr>
        <p:spPr>
          <a:xfrm>
            <a:off x="304800" y="2006974"/>
            <a:ext cx="11386450" cy="55758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00" cap="none" spc="0" normalizeH="0" baseline="0" noProof="0" dirty="0">
                <a:ln>
                  <a:noFill/>
                </a:ln>
                <a:solidFill>
                  <a:srgbClr val="112E51"/>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What do employees report on confidential financial disclosure reports?</a:t>
            </a:r>
            <a:endParaRPr kumimoji="0" lang="en-US" sz="2800" b="0" i="0" u="none" strike="noStrike" kern="100" cap="none" spc="0" normalizeH="0" baseline="0" noProof="0" dirty="0">
              <a:ln>
                <a:noFill/>
              </a:ln>
              <a:solidFill>
                <a:srgbClr val="112E51"/>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57423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E509F-11D3-4EFF-39B7-3E198B4635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7F303D9-F22F-D858-A6E3-820720646783}"/>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6" name="TextBox 5">
            <a:extLst>
              <a:ext uri="{FF2B5EF4-FFF2-40B4-BE49-F238E27FC236}">
                <a16:creationId xmlns:a16="http://schemas.microsoft.com/office/drawing/2014/main" id="{34E500FB-4244-AD8A-F058-28D929CA4CB1}"/>
              </a:ext>
              <a:ext uri="{C183D7F6-B498-43B3-948B-1728B52AA6E4}">
                <adec:decorative xmlns:adec="http://schemas.microsoft.com/office/drawing/2017/decorative" val="1"/>
              </a:ext>
            </a:extLst>
          </p:cNvPr>
          <p:cNvSpPr txBox="1"/>
          <p:nvPr/>
        </p:nvSpPr>
        <p:spPr>
          <a:xfrm>
            <a:off x="304800" y="2006974"/>
            <a:ext cx="11386450" cy="557589"/>
          </a:xfrm>
          <a:prstGeom prst="rect">
            <a:avLst/>
          </a:prstGeom>
          <a:noFill/>
        </p:spPr>
        <p:txBody>
          <a:bodyPr wrap="none" rtlCol="0">
            <a:spAutoFit/>
          </a:bodyPr>
          <a:lstStyle/>
          <a:p>
            <a:pPr marL="0" marR="0">
              <a:lnSpc>
                <a:spcPct val="115000"/>
              </a:lnSpc>
              <a:spcAft>
                <a:spcPts val="800"/>
              </a:spcAft>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What do employees report on confidential financial disclosure reports?</a:t>
            </a:r>
            <a:endParaRPr lang="en-US" sz="2800"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4531ABD-5A83-9B20-6BEB-0CCFACCFC085}"/>
              </a:ext>
              <a:ext uri="{C183D7F6-B498-43B3-948B-1728B52AA6E4}">
                <adec:decorative xmlns:adec="http://schemas.microsoft.com/office/drawing/2017/decorative" val="0"/>
              </a:ext>
            </a:extLst>
          </p:cNvPr>
          <p:cNvSpPr>
            <a:spLocks noGrp="1"/>
          </p:cNvSpPr>
          <p:nvPr>
            <p:ph type="title"/>
          </p:nvPr>
        </p:nvSpPr>
        <p:spPr>
          <a:xfrm>
            <a:off x="0" y="-1325563"/>
            <a:ext cx="10515600" cy="1325563"/>
          </a:xfrm>
        </p:spPr>
        <p:txBody>
          <a:bodyPr>
            <a:normAutofit/>
          </a:bodyPr>
          <a:lstStyle/>
          <a:p>
            <a:r>
              <a:rPr lang="en-US" sz="2800" b="1" kern="100" dirty="0">
                <a:solidFill>
                  <a:srgbClr val="112E51"/>
                </a:solidFill>
                <a:latin typeface="Source Sans Pro" panose="020B0503030403020204" pitchFamily="34" charset="0"/>
                <a:ea typeface="Source Sans Pro" panose="020B0503030403020204" pitchFamily="34" charset="0"/>
                <a:cs typeface="Times New Roman" panose="02020603050405020304" pitchFamily="18" charset="0"/>
              </a:rPr>
              <a:t>Things to Report</a:t>
            </a:r>
          </a:p>
        </p:txBody>
      </p:sp>
      <p:sp>
        <p:nvSpPr>
          <p:cNvPr id="2" name="TextBox 1">
            <a:extLst>
              <a:ext uri="{FF2B5EF4-FFF2-40B4-BE49-F238E27FC236}">
                <a16:creationId xmlns:a16="http://schemas.microsoft.com/office/drawing/2014/main" id="{9D0C55D2-F5A6-6E9E-35E7-EAA909CC347E}"/>
              </a:ext>
            </a:extLst>
          </p:cNvPr>
          <p:cNvSpPr txBox="1"/>
          <p:nvPr/>
        </p:nvSpPr>
        <p:spPr>
          <a:xfrm>
            <a:off x="2281084" y="3057833"/>
            <a:ext cx="8691716" cy="1938992"/>
          </a:xfrm>
          <a:prstGeom prst="rect">
            <a:avLst/>
          </a:prstGeom>
          <a:noFill/>
        </p:spPr>
        <p:txBody>
          <a:bodyPr wrap="square" rtlCol="0">
            <a:spAutoFit/>
          </a:bodyPr>
          <a:lstStyle/>
          <a:p>
            <a:r>
              <a:rPr lang="en-US" sz="2400" dirty="0">
                <a:solidFill>
                  <a:srgbClr val="112E51"/>
                </a:solidFill>
                <a:latin typeface="Source Sans Pro" panose="020B0503030403020204" pitchFamily="34" charset="0"/>
                <a:ea typeface="Source Sans Pro" panose="020B0503030403020204" pitchFamily="34" charset="0"/>
              </a:rPr>
              <a:t>Financial holdings, like stocks, bonds, and mutual funds, holdings of retirement accounts, sources of outside income, outside employment and other positions, some debts, and certain gifts.  They also report the financial and business holdings and arrangements of close family members.</a:t>
            </a:r>
          </a:p>
        </p:txBody>
      </p:sp>
    </p:spTree>
    <p:extLst>
      <p:ext uri="{BB962C8B-B14F-4D97-AF65-F5344CB8AC3E}">
        <p14:creationId xmlns:p14="http://schemas.microsoft.com/office/powerpoint/2010/main" val="295079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F16D7-080B-DF8B-56B9-24E877DE85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E6FCEFC-A8F9-7732-9B9C-393F2987170A}"/>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6" name="Title 5">
            <a:extLst>
              <a:ext uri="{FF2B5EF4-FFF2-40B4-BE49-F238E27FC236}">
                <a16:creationId xmlns:a16="http://schemas.microsoft.com/office/drawing/2014/main" id="{D70E2236-78F3-710A-1AB1-FF697BC49649}"/>
              </a:ext>
            </a:extLst>
          </p:cNvPr>
          <p:cNvSpPr txBox="1">
            <a:spLocks noGrp="1"/>
          </p:cNvSpPr>
          <p:nvPr>
            <p:ph type="title" idx="4294967295"/>
          </p:nvPr>
        </p:nvSpPr>
        <p:spPr>
          <a:xfrm>
            <a:off x="304800" y="2006974"/>
            <a:ext cx="10471136" cy="55758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00" cap="none" spc="0" normalizeH="0" baseline="0" noProof="0" dirty="0">
                <a:ln>
                  <a:noFill/>
                </a:ln>
                <a:solidFill>
                  <a:srgbClr val="112E51"/>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When do employees file confidential financial disclosure reports?</a:t>
            </a:r>
            <a:endParaRPr kumimoji="0" lang="en-US" sz="2800" b="0" i="0" u="none" strike="noStrike" kern="100" cap="none" spc="0" normalizeH="0" baseline="0" noProof="0" dirty="0">
              <a:ln>
                <a:noFill/>
              </a:ln>
              <a:solidFill>
                <a:srgbClr val="112E51"/>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25001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B175-E92F-94A3-CCB7-DE83F528DE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64B4812-15BD-6AA6-EBEA-C9457DE8CBEA}"/>
              </a:ext>
              <a:ext uri="{C183D7F6-B498-43B3-948B-1728B52AA6E4}">
                <adec:decorative xmlns:adec="http://schemas.microsoft.com/office/drawing/2017/decorative" val="1"/>
              </a:ext>
            </a:extLst>
          </p:cNvPr>
          <p:cNvSpPr/>
          <p:nvPr/>
        </p:nvSpPr>
        <p:spPr>
          <a:xfrm>
            <a:off x="2281084" y="6233651"/>
            <a:ext cx="10046878" cy="518737"/>
          </a:xfrm>
          <a:prstGeom prst="rect">
            <a:avLst/>
          </a:prstGeom>
          <a:solidFill>
            <a:srgbClr val="00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Source Sans Pro" panose="020B0503030403020204" pitchFamily="34" charset="0"/>
                <a:ea typeface="Source Sans Pro" panose="020B0503030403020204" pitchFamily="34" charset="0"/>
              </a:rPr>
              <a:t>Institute for Ethics in Government</a:t>
            </a:r>
          </a:p>
        </p:txBody>
      </p:sp>
      <p:sp>
        <p:nvSpPr>
          <p:cNvPr id="6" name="TextBox 5">
            <a:extLst>
              <a:ext uri="{FF2B5EF4-FFF2-40B4-BE49-F238E27FC236}">
                <a16:creationId xmlns:a16="http://schemas.microsoft.com/office/drawing/2014/main" id="{A319C30D-48CD-8A59-A142-17158A172C8B}"/>
              </a:ext>
              <a:ext uri="{C183D7F6-B498-43B3-948B-1728B52AA6E4}">
                <adec:decorative xmlns:adec="http://schemas.microsoft.com/office/drawing/2017/decorative" val="1"/>
              </a:ext>
            </a:extLst>
          </p:cNvPr>
          <p:cNvSpPr txBox="1"/>
          <p:nvPr/>
        </p:nvSpPr>
        <p:spPr>
          <a:xfrm>
            <a:off x="304800" y="2006974"/>
            <a:ext cx="10471136" cy="557589"/>
          </a:xfrm>
          <a:prstGeom prst="rect">
            <a:avLst/>
          </a:prstGeom>
          <a:noFill/>
        </p:spPr>
        <p:txBody>
          <a:bodyPr wrap="none" rtlCol="0">
            <a:spAutoFit/>
          </a:bodyPr>
          <a:lstStyle/>
          <a:p>
            <a:pPr>
              <a:lnSpc>
                <a:spcPct val="115000"/>
              </a:lnSpc>
              <a:spcAft>
                <a:spcPts val="800"/>
              </a:spcAft>
            </a:pPr>
            <a:r>
              <a:rPr lang="en-US" sz="2800" b="1"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rPr>
              <a:t>When do employees file confidential financial disclosure reports?</a:t>
            </a:r>
            <a:endParaRPr lang="en-US" sz="2800" kern="100" dirty="0">
              <a:solidFill>
                <a:srgbClr val="112E51"/>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AFFCC923-6C9C-C8D0-2D7F-0BE9E0DC3F16}"/>
              </a:ext>
              <a:ext uri="{C183D7F6-B498-43B3-948B-1728B52AA6E4}">
                <adec:decorative xmlns:adec="http://schemas.microsoft.com/office/drawing/2017/decorative" val="0"/>
              </a:ext>
            </a:extLst>
          </p:cNvPr>
          <p:cNvSpPr>
            <a:spLocks noGrp="1"/>
          </p:cNvSpPr>
          <p:nvPr>
            <p:ph type="title"/>
          </p:nvPr>
        </p:nvSpPr>
        <p:spPr>
          <a:xfrm>
            <a:off x="0" y="-1325563"/>
            <a:ext cx="10515600" cy="1325563"/>
          </a:xfrm>
        </p:spPr>
        <p:txBody>
          <a:bodyPr>
            <a:normAutofit/>
          </a:bodyPr>
          <a:lstStyle/>
          <a:p>
            <a:r>
              <a:rPr lang="en-US" sz="2800" b="1" kern="100" dirty="0">
                <a:solidFill>
                  <a:srgbClr val="112E51"/>
                </a:solidFill>
                <a:latin typeface="Source Sans Pro" panose="020B0503030403020204" pitchFamily="34" charset="0"/>
                <a:ea typeface="Source Sans Pro" panose="020B0503030403020204" pitchFamily="34" charset="0"/>
                <a:cs typeface="Times New Roman" panose="02020603050405020304" pitchFamily="18" charset="0"/>
              </a:rPr>
              <a:t>Timing of Reports</a:t>
            </a:r>
          </a:p>
        </p:txBody>
      </p:sp>
      <p:sp>
        <p:nvSpPr>
          <p:cNvPr id="2" name="TextBox 1">
            <a:extLst>
              <a:ext uri="{FF2B5EF4-FFF2-40B4-BE49-F238E27FC236}">
                <a16:creationId xmlns:a16="http://schemas.microsoft.com/office/drawing/2014/main" id="{93989911-A28C-0E91-DDB4-262901C65A8D}"/>
              </a:ext>
            </a:extLst>
          </p:cNvPr>
          <p:cNvSpPr txBox="1"/>
          <p:nvPr/>
        </p:nvSpPr>
        <p:spPr>
          <a:xfrm>
            <a:off x="2281084" y="3057833"/>
            <a:ext cx="8691716" cy="830997"/>
          </a:xfrm>
          <a:prstGeom prst="rect">
            <a:avLst/>
          </a:prstGeom>
          <a:noFill/>
        </p:spPr>
        <p:txBody>
          <a:bodyPr wrap="square" rtlCol="0">
            <a:spAutoFit/>
          </a:bodyPr>
          <a:lstStyle/>
          <a:p>
            <a:r>
              <a:rPr lang="en-US" sz="2400" dirty="0">
                <a:solidFill>
                  <a:srgbClr val="112E51"/>
                </a:solidFill>
                <a:latin typeface="Source Sans Pro" panose="020B0503030403020204" pitchFamily="34" charset="0"/>
                <a:ea typeface="Source Sans Pro" panose="020B0503030403020204" pitchFamily="34" charset="0"/>
              </a:rPr>
              <a:t>Within 30 days of entering a filing position, and annually on February 15</a:t>
            </a:r>
            <a:r>
              <a:rPr lang="en-US" sz="2400" baseline="30000" dirty="0">
                <a:solidFill>
                  <a:srgbClr val="112E51"/>
                </a:solidFill>
                <a:latin typeface="Source Sans Pro" panose="020B0503030403020204" pitchFamily="34" charset="0"/>
                <a:ea typeface="Source Sans Pro" panose="020B0503030403020204" pitchFamily="34" charset="0"/>
              </a:rPr>
              <a:t>th</a:t>
            </a:r>
            <a:r>
              <a:rPr lang="en-US" sz="2400" dirty="0">
                <a:solidFill>
                  <a:srgbClr val="112E51"/>
                </a:solidFill>
                <a:latin typeface="Source Sans Pro" panose="020B0503030403020204" pitchFamily="34" charset="0"/>
                <a:ea typeface="Source Sans Pro" panose="020B0503030403020204" pitchFamily="34" charset="0"/>
              </a:rPr>
              <a:t> thereafter.   </a:t>
            </a:r>
          </a:p>
        </p:txBody>
      </p:sp>
    </p:spTree>
    <p:extLst>
      <p:ext uri="{BB962C8B-B14F-4D97-AF65-F5344CB8AC3E}">
        <p14:creationId xmlns:p14="http://schemas.microsoft.com/office/powerpoint/2010/main" val="2856422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1384</TotalTime>
  <Words>503</Words>
  <Application>Microsoft Office PowerPoint</Application>
  <PresentationFormat>Widescreen</PresentationFormat>
  <Paragraphs>90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Merriweather</vt:lpstr>
      <vt:lpstr>Source Sans Pro</vt:lpstr>
      <vt:lpstr>Office Theme</vt:lpstr>
      <vt:lpstr>Confidential Financial Disclosure </vt:lpstr>
      <vt:lpstr>What is the purpose of the confidential financial disclosure system?</vt:lpstr>
      <vt:lpstr>Purpose</vt:lpstr>
      <vt:lpstr>Who files confidential financial disclosure reports?</vt:lpstr>
      <vt:lpstr>Filers</vt:lpstr>
      <vt:lpstr>What do employees report on confidential financial disclosure reports?</vt:lpstr>
      <vt:lpstr>Things to Report</vt:lpstr>
      <vt:lpstr>When do employees file confidential financial disclosure reports?</vt:lpstr>
      <vt:lpstr>Timing of Reports</vt:lpstr>
      <vt:lpstr>Goal</vt:lpstr>
      <vt:lpstr>2-2-2 Review Process</vt:lpstr>
      <vt:lpstr>Stock Entry</vt:lpstr>
      <vt:lpstr>Updated Stock Entry</vt:lpstr>
      <vt:lpstr>ETF Entry</vt:lpstr>
      <vt:lpstr>Updated ETF Entry</vt:lpstr>
      <vt:lpstr>Virtual Currency Entry</vt:lpstr>
      <vt:lpstr>Updated Virtual Currency Entry</vt:lpstr>
      <vt:lpstr>Conclusion: 2-2-2 Review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Shepherd</dc:creator>
  <cp:lastModifiedBy>Megan Kunkle</cp:lastModifiedBy>
  <cp:revision>26</cp:revision>
  <dcterms:created xsi:type="dcterms:W3CDTF">2025-01-22T15:39:23Z</dcterms:created>
  <dcterms:modified xsi:type="dcterms:W3CDTF">2026-02-18T21:34:55Z</dcterms:modified>
</cp:coreProperties>
</file>