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55" r:id="rId4"/>
  </p:sldMasterIdLst>
  <p:notesMasterIdLst>
    <p:notesMasterId r:id="rId51"/>
  </p:notesMasterIdLst>
  <p:sldIdLst>
    <p:sldId id="307" r:id="rId5"/>
    <p:sldId id="336" r:id="rId6"/>
    <p:sldId id="338" r:id="rId7"/>
    <p:sldId id="358" r:id="rId8"/>
    <p:sldId id="340" r:id="rId9"/>
    <p:sldId id="359" r:id="rId10"/>
    <p:sldId id="361" r:id="rId11"/>
    <p:sldId id="341" r:id="rId12"/>
    <p:sldId id="360" r:id="rId13"/>
    <p:sldId id="339" r:id="rId14"/>
    <p:sldId id="362" r:id="rId15"/>
    <p:sldId id="363" r:id="rId16"/>
    <p:sldId id="312" r:id="rId17"/>
    <p:sldId id="313" r:id="rId18"/>
    <p:sldId id="365" r:id="rId19"/>
    <p:sldId id="366" r:id="rId20"/>
    <p:sldId id="364" r:id="rId21"/>
    <p:sldId id="348" r:id="rId22"/>
    <p:sldId id="349" r:id="rId23"/>
    <p:sldId id="367" r:id="rId24"/>
    <p:sldId id="350" r:id="rId25"/>
    <p:sldId id="319" r:id="rId26"/>
    <p:sldId id="375" r:id="rId27"/>
    <p:sldId id="344" r:id="rId28"/>
    <p:sldId id="368" r:id="rId29"/>
    <p:sldId id="357" r:id="rId30"/>
    <p:sldId id="347" r:id="rId31"/>
    <p:sldId id="330" r:id="rId32"/>
    <p:sldId id="372" r:id="rId33"/>
    <p:sldId id="346" r:id="rId34"/>
    <p:sldId id="378" r:id="rId35"/>
    <p:sldId id="331" r:id="rId36"/>
    <p:sldId id="379" r:id="rId37"/>
    <p:sldId id="369" r:id="rId38"/>
    <p:sldId id="345" r:id="rId39"/>
    <p:sldId id="373" r:id="rId40"/>
    <p:sldId id="374" r:id="rId41"/>
    <p:sldId id="351" r:id="rId42"/>
    <p:sldId id="352" r:id="rId43"/>
    <p:sldId id="353" r:id="rId44"/>
    <p:sldId id="354" r:id="rId45"/>
    <p:sldId id="355" r:id="rId46"/>
    <p:sldId id="377" r:id="rId47"/>
    <p:sldId id="337" r:id="rId48"/>
    <p:sldId id="376" r:id="rId49"/>
    <p:sldId id="309" r:id="rId50"/>
  </p:sldIdLst>
  <p:sldSz cx="9144000" cy="5143500" type="screen16x9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4F81BD"/>
    <a:srgbClr val="FAD70F"/>
    <a:srgbClr val="FFFFFF"/>
    <a:srgbClr val="F8F8F8"/>
    <a:srgbClr val="FEA81E"/>
    <a:srgbClr val="FECD12"/>
    <a:srgbClr val="925F13"/>
    <a:srgbClr val="D4731B"/>
    <a:srgbClr val="E188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4" autoAdjust="0"/>
    <p:restoredTop sz="80175" autoAdjust="0"/>
  </p:normalViewPr>
  <p:slideViewPr>
    <p:cSldViewPr snapToGrid="0" snapToObjects="1">
      <p:cViewPr varScale="1">
        <p:scale>
          <a:sx n="71" d="100"/>
          <a:sy n="71" d="100"/>
        </p:scale>
        <p:origin x="972" y="4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0" d="100"/>
        <a:sy n="140" d="100"/>
      </p:scale>
      <p:origin x="0" y="1496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8" Type="http://schemas.openxmlformats.org/officeDocument/2006/relationships/slide" Target="slides/slide4.xml"/><Relationship Id="rId51" Type="http://schemas.openxmlformats.org/officeDocument/2006/relationships/notesMaster" Target="notesMasters/notesMaster1.xml"/><Relationship Id="rId3" Type="http://schemas.openxmlformats.org/officeDocument/2006/relationships/customXml" Target="../customXml/item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int-prifsc06\home\cjswartz\Desktop%20Data\risk%20chart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Effective of Ethics Laws on Risk of Corruption</a:t>
            </a:r>
          </a:p>
        </c:rich>
      </c:tx>
      <c:layout>
        <c:manualLayout>
          <c:xMode val="edge"/>
          <c:yMode val="edge"/>
          <c:x val="0.19351567768335351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'Single Position-Multiple Risks'!$D$18:$D$19</c:f>
              <c:numCache>
                <c:formatCode>General</c:formatCode>
                <c:ptCount val="2"/>
                <c:pt idx="0">
                  <c:v>60</c:v>
                </c:pt>
                <c:pt idx="1">
                  <c:v>80</c:v>
                </c:pt>
              </c:numCache>
            </c:numRef>
          </c:xVal>
          <c:yVal>
            <c:numRef>
              <c:f>'Single Position-Multiple Risks'!$C$18:$C$19</c:f>
              <c:numCache>
                <c:formatCode>General</c:formatCode>
                <c:ptCount val="2"/>
                <c:pt idx="0">
                  <c:v>60</c:v>
                </c:pt>
                <c:pt idx="1">
                  <c:v>10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9B87-4687-8BC8-62D9A569B5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90063224"/>
        <c:axId val="190063616"/>
      </c:scatterChart>
      <c:valAx>
        <c:axId val="190063224"/>
        <c:scaling>
          <c:orientation val="minMax"/>
          <c:max val="1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Magnitude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0063616"/>
        <c:crosses val="autoZero"/>
        <c:crossBetween val="midCat"/>
      </c:valAx>
      <c:valAx>
        <c:axId val="190063616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LIkelihood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006322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6A235FD-9E29-4727-9A2B-8CC98E180D5D}" type="doc">
      <dgm:prSet loTypeId="urn:microsoft.com/office/officeart/2005/8/layout/hChevron3" loCatId="process" qsTypeId="urn:microsoft.com/office/officeart/2005/8/quickstyle/simple1" qsCatId="simple" csTypeId="urn:microsoft.com/office/officeart/2005/8/colors/accent0_1" csCatId="mainScheme" phldr="1"/>
      <dgm:spPr/>
    </dgm:pt>
    <dgm:pt modelId="{E4C77955-279A-4674-A9BC-49D724015B6C}">
      <dgm:prSet phldrT="[Text]" custT="1"/>
      <dgm:spPr/>
      <dgm:t>
        <a:bodyPr/>
        <a:lstStyle/>
        <a:p>
          <a:r>
            <a:rPr lang="en-US" sz="1200" b="1" dirty="0"/>
            <a:t>Jun</a:t>
          </a:r>
        </a:p>
      </dgm:t>
    </dgm:pt>
    <dgm:pt modelId="{B0C495FA-4893-4526-ABD1-E6D7FBB5CC98}" type="parTrans" cxnId="{9AC7FC1D-ABD0-41DF-911F-687E9F5E4F47}">
      <dgm:prSet/>
      <dgm:spPr/>
      <dgm:t>
        <a:bodyPr/>
        <a:lstStyle/>
        <a:p>
          <a:endParaRPr lang="en-US"/>
        </a:p>
      </dgm:t>
    </dgm:pt>
    <dgm:pt modelId="{E64526EF-D74B-488C-B9A0-6A092067DB49}" type="sibTrans" cxnId="{9AC7FC1D-ABD0-41DF-911F-687E9F5E4F47}">
      <dgm:prSet/>
      <dgm:spPr/>
      <dgm:t>
        <a:bodyPr/>
        <a:lstStyle/>
        <a:p>
          <a:endParaRPr lang="en-US"/>
        </a:p>
      </dgm:t>
    </dgm:pt>
    <dgm:pt modelId="{550F286F-8932-44C5-8D3D-FD2E61F155A3}">
      <dgm:prSet phldrT="[Text]" custT="1"/>
      <dgm:spPr/>
      <dgm:t>
        <a:bodyPr/>
        <a:lstStyle/>
        <a:p>
          <a:r>
            <a:rPr lang="en-US" sz="1200" b="1" dirty="0"/>
            <a:t>Jul</a:t>
          </a:r>
        </a:p>
      </dgm:t>
    </dgm:pt>
    <dgm:pt modelId="{1861A5BF-194E-4FE4-8DD8-609631C5B6DC}" type="parTrans" cxnId="{64F9B222-A659-4126-8D45-4A04B336F76E}">
      <dgm:prSet/>
      <dgm:spPr/>
      <dgm:t>
        <a:bodyPr/>
        <a:lstStyle/>
        <a:p>
          <a:endParaRPr lang="en-US"/>
        </a:p>
      </dgm:t>
    </dgm:pt>
    <dgm:pt modelId="{2E97F23C-E621-448F-8B7D-B700813BE9D9}" type="sibTrans" cxnId="{64F9B222-A659-4126-8D45-4A04B336F76E}">
      <dgm:prSet/>
      <dgm:spPr/>
      <dgm:t>
        <a:bodyPr/>
        <a:lstStyle/>
        <a:p>
          <a:endParaRPr lang="en-US"/>
        </a:p>
      </dgm:t>
    </dgm:pt>
    <dgm:pt modelId="{8EA7AB9F-68DC-4A7C-B645-1A9B4C3E3B76}">
      <dgm:prSet phldrT="[Text]" custT="1"/>
      <dgm:spPr/>
      <dgm:t>
        <a:bodyPr/>
        <a:lstStyle/>
        <a:p>
          <a:r>
            <a:rPr lang="en-US" sz="1200" b="1" dirty="0"/>
            <a:t>Aug</a:t>
          </a:r>
        </a:p>
      </dgm:t>
    </dgm:pt>
    <dgm:pt modelId="{728DF61F-DDFB-42F8-8BD9-9EACC2BDFFED}" type="parTrans" cxnId="{3CA23C7A-D90C-4108-B7D9-A9FBFBC20CBF}">
      <dgm:prSet/>
      <dgm:spPr/>
      <dgm:t>
        <a:bodyPr/>
        <a:lstStyle/>
        <a:p>
          <a:endParaRPr lang="en-US"/>
        </a:p>
      </dgm:t>
    </dgm:pt>
    <dgm:pt modelId="{0B77BB05-7452-40DC-8A4B-11D7E333F383}" type="sibTrans" cxnId="{3CA23C7A-D90C-4108-B7D9-A9FBFBC20CBF}">
      <dgm:prSet/>
      <dgm:spPr/>
      <dgm:t>
        <a:bodyPr/>
        <a:lstStyle/>
        <a:p>
          <a:endParaRPr lang="en-US"/>
        </a:p>
      </dgm:t>
    </dgm:pt>
    <dgm:pt modelId="{F9A4B6E0-1083-462B-A8A1-42AEEA1C0DE2}">
      <dgm:prSet phldrT="[Text]" custT="1"/>
      <dgm:spPr/>
      <dgm:t>
        <a:bodyPr/>
        <a:lstStyle/>
        <a:p>
          <a:r>
            <a:rPr lang="en-US" sz="1200" b="1" dirty="0"/>
            <a:t>Sep</a:t>
          </a:r>
        </a:p>
      </dgm:t>
    </dgm:pt>
    <dgm:pt modelId="{0A660D3D-83A0-4724-94D6-69CE2C79BC60}" type="parTrans" cxnId="{ED28B75B-98D3-46B9-9B72-4410A4315659}">
      <dgm:prSet/>
      <dgm:spPr/>
      <dgm:t>
        <a:bodyPr/>
        <a:lstStyle/>
        <a:p>
          <a:endParaRPr lang="en-US"/>
        </a:p>
      </dgm:t>
    </dgm:pt>
    <dgm:pt modelId="{0B10C738-7CA3-4B61-9BE0-750A34162178}" type="sibTrans" cxnId="{ED28B75B-98D3-46B9-9B72-4410A4315659}">
      <dgm:prSet/>
      <dgm:spPr/>
      <dgm:t>
        <a:bodyPr/>
        <a:lstStyle/>
        <a:p>
          <a:endParaRPr lang="en-US"/>
        </a:p>
      </dgm:t>
    </dgm:pt>
    <dgm:pt modelId="{438E6FBA-7515-4F3C-8739-777A6B90879C}">
      <dgm:prSet phldrT="[Text]" custT="1"/>
      <dgm:spPr/>
      <dgm:t>
        <a:bodyPr/>
        <a:lstStyle/>
        <a:p>
          <a:r>
            <a:rPr lang="en-US" sz="1200" b="1" dirty="0"/>
            <a:t>Oct</a:t>
          </a:r>
        </a:p>
      </dgm:t>
    </dgm:pt>
    <dgm:pt modelId="{88756782-BBDE-4AD8-80FA-0C21D3DD185D}" type="parTrans" cxnId="{63A08C2E-D4E7-4F2B-A100-894359778B6A}">
      <dgm:prSet/>
      <dgm:spPr/>
      <dgm:t>
        <a:bodyPr/>
        <a:lstStyle/>
        <a:p>
          <a:endParaRPr lang="en-US"/>
        </a:p>
      </dgm:t>
    </dgm:pt>
    <dgm:pt modelId="{119CE601-B669-4140-B895-68B316C641FC}" type="sibTrans" cxnId="{63A08C2E-D4E7-4F2B-A100-894359778B6A}">
      <dgm:prSet/>
      <dgm:spPr/>
      <dgm:t>
        <a:bodyPr/>
        <a:lstStyle/>
        <a:p>
          <a:endParaRPr lang="en-US"/>
        </a:p>
      </dgm:t>
    </dgm:pt>
    <dgm:pt modelId="{49F6194C-3E40-469B-A966-96D41A229F77}">
      <dgm:prSet phldrT="[Text]" custT="1"/>
      <dgm:spPr/>
      <dgm:t>
        <a:bodyPr/>
        <a:lstStyle/>
        <a:p>
          <a:r>
            <a:rPr lang="en-US" sz="1200" b="1" dirty="0"/>
            <a:t>Nov</a:t>
          </a:r>
        </a:p>
      </dgm:t>
    </dgm:pt>
    <dgm:pt modelId="{DA0ABE99-CE53-4D2F-803D-D55744FAC623}" type="parTrans" cxnId="{F21026D9-3DA0-476A-92E5-DF5A3A5C4850}">
      <dgm:prSet/>
      <dgm:spPr/>
      <dgm:t>
        <a:bodyPr/>
        <a:lstStyle/>
        <a:p>
          <a:endParaRPr lang="en-US"/>
        </a:p>
      </dgm:t>
    </dgm:pt>
    <dgm:pt modelId="{624EB5C5-B35C-4F47-8205-5372005A4A4D}" type="sibTrans" cxnId="{F21026D9-3DA0-476A-92E5-DF5A3A5C4850}">
      <dgm:prSet/>
      <dgm:spPr/>
      <dgm:t>
        <a:bodyPr/>
        <a:lstStyle/>
        <a:p>
          <a:endParaRPr lang="en-US"/>
        </a:p>
      </dgm:t>
    </dgm:pt>
    <dgm:pt modelId="{117EAFE1-8023-4EF7-83AC-82AE4DD1CDAB}">
      <dgm:prSet phldrT="[Text]" custT="1"/>
      <dgm:spPr/>
      <dgm:t>
        <a:bodyPr/>
        <a:lstStyle/>
        <a:p>
          <a:r>
            <a:rPr lang="en-US" sz="1200" b="1" dirty="0"/>
            <a:t>Dec</a:t>
          </a:r>
        </a:p>
      </dgm:t>
    </dgm:pt>
    <dgm:pt modelId="{1DAAEA11-98B8-4E33-9C0F-8C9EAA8D65DD}" type="parTrans" cxnId="{BC158D20-B0F2-4B0D-81F9-1E5C38C346DE}">
      <dgm:prSet/>
      <dgm:spPr/>
      <dgm:t>
        <a:bodyPr/>
        <a:lstStyle/>
        <a:p>
          <a:endParaRPr lang="en-US"/>
        </a:p>
      </dgm:t>
    </dgm:pt>
    <dgm:pt modelId="{5B7DB700-32E3-41FB-939D-41A37BBAC655}" type="sibTrans" cxnId="{BC158D20-B0F2-4B0D-81F9-1E5C38C346DE}">
      <dgm:prSet/>
      <dgm:spPr/>
      <dgm:t>
        <a:bodyPr/>
        <a:lstStyle/>
        <a:p>
          <a:endParaRPr lang="en-US"/>
        </a:p>
      </dgm:t>
    </dgm:pt>
    <dgm:pt modelId="{62B5C6DF-1414-44D8-BA16-3A72F09CD47F}">
      <dgm:prSet phldrT="[Text]" custT="1"/>
      <dgm:spPr/>
      <dgm:t>
        <a:bodyPr/>
        <a:lstStyle/>
        <a:p>
          <a:r>
            <a:rPr lang="en-US" sz="1200" b="1" dirty="0"/>
            <a:t>Jan</a:t>
          </a:r>
        </a:p>
      </dgm:t>
    </dgm:pt>
    <dgm:pt modelId="{D6C707F3-2DB7-440E-9087-22FAC0DE631D}" type="parTrans" cxnId="{3C1ECF93-FC47-4310-BF1B-A2B0579BB42C}">
      <dgm:prSet/>
      <dgm:spPr/>
      <dgm:t>
        <a:bodyPr/>
        <a:lstStyle/>
        <a:p>
          <a:endParaRPr lang="en-US"/>
        </a:p>
      </dgm:t>
    </dgm:pt>
    <dgm:pt modelId="{1EF258E4-93C3-41E0-A6AE-602531815346}" type="sibTrans" cxnId="{3C1ECF93-FC47-4310-BF1B-A2B0579BB42C}">
      <dgm:prSet/>
      <dgm:spPr/>
      <dgm:t>
        <a:bodyPr/>
        <a:lstStyle/>
        <a:p>
          <a:endParaRPr lang="en-US"/>
        </a:p>
      </dgm:t>
    </dgm:pt>
    <dgm:pt modelId="{B0D82F7C-257C-43A4-9BC6-08A97FFD023B}">
      <dgm:prSet phldrT="[Text]" custT="1"/>
      <dgm:spPr/>
      <dgm:t>
        <a:bodyPr/>
        <a:lstStyle/>
        <a:p>
          <a:r>
            <a:rPr lang="en-US" sz="1200" b="1" dirty="0"/>
            <a:t>Feb</a:t>
          </a:r>
        </a:p>
      </dgm:t>
    </dgm:pt>
    <dgm:pt modelId="{E32AF190-0664-4B2D-A423-CDBC3603BAE1}" type="parTrans" cxnId="{85841B15-C953-4A30-B94B-234204F55293}">
      <dgm:prSet/>
      <dgm:spPr/>
      <dgm:t>
        <a:bodyPr/>
        <a:lstStyle/>
        <a:p>
          <a:endParaRPr lang="en-US"/>
        </a:p>
      </dgm:t>
    </dgm:pt>
    <dgm:pt modelId="{58C18BED-2A6A-44B5-A4C5-D151F73E942E}" type="sibTrans" cxnId="{85841B15-C953-4A30-B94B-234204F55293}">
      <dgm:prSet/>
      <dgm:spPr/>
      <dgm:t>
        <a:bodyPr/>
        <a:lstStyle/>
        <a:p>
          <a:endParaRPr lang="en-US"/>
        </a:p>
      </dgm:t>
    </dgm:pt>
    <dgm:pt modelId="{9EE2D036-667B-459C-936B-9A20C4ED0366}">
      <dgm:prSet phldrT="[Text]" custT="1"/>
      <dgm:spPr/>
      <dgm:t>
        <a:bodyPr/>
        <a:lstStyle/>
        <a:p>
          <a:r>
            <a:rPr lang="en-US" sz="1200" b="1" dirty="0"/>
            <a:t>Mar</a:t>
          </a:r>
        </a:p>
      </dgm:t>
    </dgm:pt>
    <dgm:pt modelId="{B2E519EB-4A85-4FD1-B046-0855338C6394}" type="parTrans" cxnId="{CA5F1E4F-9877-4703-8171-19EBC43D9427}">
      <dgm:prSet/>
      <dgm:spPr/>
      <dgm:t>
        <a:bodyPr/>
        <a:lstStyle/>
        <a:p>
          <a:endParaRPr lang="en-US"/>
        </a:p>
      </dgm:t>
    </dgm:pt>
    <dgm:pt modelId="{A6B9B748-832B-4964-814B-F7AF1571BB7B}" type="sibTrans" cxnId="{CA5F1E4F-9877-4703-8171-19EBC43D9427}">
      <dgm:prSet/>
      <dgm:spPr/>
      <dgm:t>
        <a:bodyPr/>
        <a:lstStyle/>
        <a:p>
          <a:endParaRPr lang="en-US"/>
        </a:p>
      </dgm:t>
    </dgm:pt>
    <dgm:pt modelId="{10FF57C5-7706-4606-8C0B-69EBC5F8F8A1}">
      <dgm:prSet phldrT="[Text]" custT="1"/>
      <dgm:spPr/>
      <dgm:t>
        <a:bodyPr/>
        <a:lstStyle/>
        <a:p>
          <a:r>
            <a:rPr lang="en-US" sz="1200" b="1" dirty="0"/>
            <a:t>Apr</a:t>
          </a:r>
        </a:p>
      </dgm:t>
    </dgm:pt>
    <dgm:pt modelId="{82FA0134-8E3B-4831-AEE0-A60E2BF15CBD}" type="parTrans" cxnId="{50BFFE70-D340-480A-90A0-2AA0D86BA83D}">
      <dgm:prSet/>
      <dgm:spPr/>
      <dgm:t>
        <a:bodyPr/>
        <a:lstStyle/>
        <a:p>
          <a:endParaRPr lang="en-US"/>
        </a:p>
      </dgm:t>
    </dgm:pt>
    <dgm:pt modelId="{B12167A7-55EE-45BB-83C4-B204818A74ED}" type="sibTrans" cxnId="{50BFFE70-D340-480A-90A0-2AA0D86BA83D}">
      <dgm:prSet/>
      <dgm:spPr/>
      <dgm:t>
        <a:bodyPr/>
        <a:lstStyle/>
        <a:p>
          <a:endParaRPr lang="en-US"/>
        </a:p>
      </dgm:t>
    </dgm:pt>
    <dgm:pt modelId="{EDEA43D7-5000-45A1-B5FD-3731C8C709BB}">
      <dgm:prSet phldrT="[Text]" custT="1"/>
      <dgm:spPr/>
      <dgm:t>
        <a:bodyPr/>
        <a:lstStyle/>
        <a:p>
          <a:r>
            <a:rPr lang="en-US" sz="1200" b="1" dirty="0"/>
            <a:t>May</a:t>
          </a:r>
        </a:p>
      </dgm:t>
    </dgm:pt>
    <dgm:pt modelId="{9D731161-3613-4AD5-A390-7521CB5310A4}" type="parTrans" cxnId="{C8F685CF-C026-4D87-84F3-1FE4B2E616C8}">
      <dgm:prSet/>
      <dgm:spPr/>
      <dgm:t>
        <a:bodyPr/>
        <a:lstStyle/>
        <a:p>
          <a:endParaRPr lang="en-US"/>
        </a:p>
      </dgm:t>
    </dgm:pt>
    <dgm:pt modelId="{6F393711-4C73-42DF-B5DC-5EFEE443C96E}" type="sibTrans" cxnId="{C8F685CF-C026-4D87-84F3-1FE4B2E616C8}">
      <dgm:prSet/>
      <dgm:spPr/>
      <dgm:t>
        <a:bodyPr/>
        <a:lstStyle/>
        <a:p>
          <a:endParaRPr lang="en-US"/>
        </a:p>
      </dgm:t>
    </dgm:pt>
    <dgm:pt modelId="{585F18CF-B4C3-4A94-B418-A9031B53FF21}">
      <dgm:prSet phldrT="[Text]" custT="1"/>
      <dgm:spPr/>
      <dgm:t>
        <a:bodyPr/>
        <a:lstStyle/>
        <a:p>
          <a:r>
            <a:rPr lang="en-US" sz="1200" b="1" dirty="0"/>
            <a:t>Jun</a:t>
          </a:r>
        </a:p>
      </dgm:t>
    </dgm:pt>
    <dgm:pt modelId="{2D153D77-3685-4BDE-9C1F-DC0A3E2D08AC}" type="parTrans" cxnId="{0967518C-DE43-4DE7-9D1D-6085B6CB5A43}">
      <dgm:prSet/>
      <dgm:spPr/>
      <dgm:t>
        <a:bodyPr/>
        <a:lstStyle/>
        <a:p>
          <a:endParaRPr lang="en-US"/>
        </a:p>
      </dgm:t>
    </dgm:pt>
    <dgm:pt modelId="{95074C18-346A-405C-9A9A-4249CE65D816}" type="sibTrans" cxnId="{0967518C-DE43-4DE7-9D1D-6085B6CB5A43}">
      <dgm:prSet/>
      <dgm:spPr/>
      <dgm:t>
        <a:bodyPr/>
        <a:lstStyle/>
        <a:p>
          <a:endParaRPr lang="en-US"/>
        </a:p>
      </dgm:t>
    </dgm:pt>
    <dgm:pt modelId="{AA6F9684-4506-42A9-80D4-3383A6B35DB4}">
      <dgm:prSet phldrT="[Text]" custT="1"/>
      <dgm:spPr/>
      <dgm:t>
        <a:bodyPr/>
        <a:lstStyle/>
        <a:p>
          <a:r>
            <a:rPr lang="en-US" sz="1200" b="1" dirty="0"/>
            <a:t>Jul</a:t>
          </a:r>
        </a:p>
      </dgm:t>
    </dgm:pt>
    <dgm:pt modelId="{4851DADE-E02B-4A96-9F89-16DC52CA0F4A}" type="parTrans" cxnId="{361E2466-9E3C-4956-BBF0-0E5279934D1D}">
      <dgm:prSet/>
      <dgm:spPr/>
      <dgm:t>
        <a:bodyPr/>
        <a:lstStyle/>
        <a:p>
          <a:endParaRPr lang="en-US"/>
        </a:p>
      </dgm:t>
    </dgm:pt>
    <dgm:pt modelId="{B436F4BA-1A16-45AA-A405-0A8EC8070F24}" type="sibTrans" cxnId="{361E2466-9E3C-4956-BBF0-0E5279934D1D}">
      <dgm:prSet/>
      <dgm:spPr/>
      <dgm:t>
        <a:bodyPr/>
        <a:lstStyle/>
        <a:p>
          <a:endParaRPr lang="en-US"/>
        </a:p>
      </dgm:t>
    </dgm:pt>
    <dgm:pt modelId="{AF3FEE7C-D0EF-4453-AC36-6ACEEE06304C}" type="pres">
      <dgm:prSet presAssocID="{96A235FD-9E29-4727-9A2B-8CC98E180D5D}" presName="Name0" presStyleCnt="0">
        <dgm:presLayoutVars>
          <dgm:dir/>
          <dgm:resizeHandles val="exact"/>
        </dgm:presLayoutVars>
      </dgm:prSet>
      <dgm:spPr/>
    </dgm:pt>
    <dgm:pt modelId="{ADC2CBC4-2539-4B68-BF9D-C947107E1441}" type="pres">
      <dgm:prSet presAssocID="{E4C77955-279A-4674-A9BC-49D724015B6C}" presName="parTxOnly" presStyleLbl="node1" presStyleIdx="0" presStyleCnt="14">
        <dgm:presLayoutVars>
          <dgm:bulletEnabled val="1"/>
        </dgm:presLayoutVars>
      </dgm:prSet>
      <dgm:spPr/>
    </dgm:pt>
    <dgm:pt modelId="{D45AD165-D2B5-4318-BC9E-B70071B15BAA}" type="pres">
      <dgm:prSet presAssocID="{E64526EF-D74B-488C-B9A0-6A092067DB49}" presName="parSpace" presStyleCnt="0"/>
      <dgm:spPr/>
    </dgm:pt>
    <dgm:pt modelId="{5EBA5DF9-22F1-4A0E-9120-2E27B2886D9F}" type="pres">
      <dgm:prSet presAssocID="{550F286F-8932-44C5-8D3D-FD2E61F155A3}" presName="parTxOnly" presStyleLbl="node1" presStyleIdx="1" presStyleCnt="14">
        <dgm:presLayoutVars>
          <dgm:bulletEnabled val="1"/>
        </dgm:presLayoutVars>
      </dgm:prSet>
      <dgm:spPr/>
    </dgm:pt>
    <dgm:pt modelId="{6A9FA261-0BE5-46C2-96D4-C58D9D119963}" type="pres">
      <dgm:prSet presAssocID="{2E97F23C-E621-448F-8B7D-B700813BE9D9}" presName="parSpace" presStyleCnt="0"/>
      <dgm:spPr/>
    </dgm:pt>
    <dgm:pt modelId="{7CEFAE80-5CF6-49BF-8F01-F2FA6E1B34FB}" type="pres">
      <dgm:prSet presAssocID="{8EA7AB9F-68DC-4A7C-B645-1A9B4C3E3B76}" presName="parTxOnly" presStyleLbl="node1" presStyleIdx="2" presStyleCnt="14">
        <dgm:presLayoutVars>
          <dgm:bulletEnabled val="1"/>
        </dgm:presLayoutVars>
      </dgm:prSet>
      <dgm:spPr/>
    </dgm:pt>
    <dgm:pt modelId="{CFCFC0ED-9C49-4627-86B0-8C22662CE59F}" type="pres">
      <dgm:prSet presAssocID="{0B77BB05-7452-40DC-8A4B-11D7E333F383}" presName="parSpace" presStyleCnt="0"/>
      <dgm:spPr/>
    </dgm:pt>
    <dgm:pt modelId="{7AFA5345-DC96-46DE-B921-BADE46CA4A94}" type="pres">
      <dgm:prSet presAssocID="{F9A4B6E0-1083-462B-A8A1-42AEEA1C0DE2}" presName="parTxOnly" presStyleLbl="node1" presStyleIdx="3" presStyleCnt="14">
        <dgm:presLayoutVars>
          <dgm:bulletEnabled val="1"/>
        </dgm:presLayoutVars>
      </dgm:prSet>
      <dgm:spPr/>
    </dgm:pt>
    <dgm:pt modelId="{1ADC20D4-0194-4B16-9FCB-E0073C83BBF1}" type="pres">
      <dgm:prSet presAssocID="{0B10C738-7CA3-4B61-9BE0-750A34162178}" presName="parSpace" presStyleCnt="0"/>
      <dgm:spPr/>
    </dgm:pt>
    <dgm:pt modelId="{44E3EBEC-BF71-467B-9A38-90EBB094181C}" type="pres">
      <dgm:prSet presAssocID="{438E6FBA-7515-4F3C-8739-777A6B90879C}" presName="parTxOnly" presStyleLbl="node1" presStyleIdx="4" presStyleCnt="14">
        <dgm:presLayoutVars>
          <dgm:bulletEnabled val="1"/>
        </dgm:presLayoutVars>
      </dgm:prSet>
      <dgm:spPr/>
    </dgm:pt>
    <dgm:pt modelId="{446ECCFC-C189-4A24-939D-DEBE26B68475}" type="pres">
      <dgm:prSet presAssocID="{119CE601-B669-4140-B895-68B316C641FC}" presName="parSpace" presStyleCnt="0"/>
      <dgm:spPr/>
    </dgm:pt>
    <dgm:pt modelId="{F3D7C794-32F8-46BB-8AB9-1698840F933F}" type="pres">
      <dgm:prSet presAssocID="{49F6194C-3E40-469B-A966-96D41A229F77}" presName="parTxOnly" presStyleLbl="node1" presStyleIdx="5" presStyleCnt="14">
        <dgm:presLayoutVars>
          <dgm:bulletEnabled val="1"/>
        </dgm:presLayoutVars>
      </dgm:prSet>
      <dgm:spPr/>
    </dgm:pt>
    <dgm:pt modelId="{E4FBB2EB-3CA0-4EC1-9F02-E7763310CB38}" type="pres">
      <dgm:prSet presAssocID="{624EB5C5-B35C-4F47-8205-5372005A4A4D}" presName="parSpace" presStyleCnt="0"/>
      <dgm:spPr/>
    </dgm:pt>
    <dgm:pt modelId="{137908E1-EB73-443C-8856-0F1B456FEBBC}" type="pres">
      <dgm:prSet presAssocID="{117EAFE1-8023-4EF7-83AC-82AE4DD1CDAB}" presName="parTxOnly" presStyleLbl="node1" presStyleIdx="6" presStyleCnt="14">
        <dgm:presLayoutVars>
          <dgm:bulletEnabled val="1"/>
        </dgm:presLayoutVars>
      </dgm:prSet>
      <dgm:spPr/>
    </dgm:pt>
    <dgm:pt modelId="{06C9487B-FB77-4792-A1BA-9270221B70FB}" type="pres">
      <dgm:prSet presAssocID="{5B7DB700-32E3-41FB-939D-41A37BBAC655}" presName="parSpace" presStyleCnt="0"/>
      <dgm:spPr/>
    </dgm:pt>
    <dgm:pt modelId="{DBB6763D-3FE5-454E-8954-9406604F8535}" type="pres">
      <dgm:prSet presAssocID="{62B5C6DF-1414-44D8-BA16-3A72F09CD47F}" presName="parTxOnly" presStyleLbl="node1" presStyleIdx="7" presStyleCnt="14">
        <dgm:presLayoutVars>
          <dgm:bulletEnabled val="1"/>
        </dgm:presLayoutVars>
      </dgm:prSet>
      <dgm:spPr/>
    </dgm:pt>
    <dgm:pt modelId="{43A2AD17-10BF-4D9B-A7DA-0988E96141F8}" type="pres">
      <dgm:prSet presAssocID="{1EF258E4-93C3-41E0-A6AE-602531815346}" presName="parSpace" presStyleCnt="0"/>
      <dgm:spPr/>
    </dgm:pt>
    <dgm:pt modelId="{6521B05E-5C83-4A17-B11E-AE85C4AF7C42}" type="pres">
      <dgm:prSet presAssocID="{B0D82F7C-257C-43A4-9BC6-08A97FFD023B}" presName="parTxOnly" presStyleLbl="node1" presStyleIdx="8" presStyleCnt="14">
        <dgm:presLayoutVars>
          <dgm:bulletEnabled val="1"/>
        </dgm:presLayoutVars>
      </dgm:prSet>
      <dgm:spPr/>
    </dgm:pt>
    <dgm:pt modelId="{2B4E26D1-14DF-4C63-A3F4-1C4C83930EAE}" type="pres">
      <dgm:prSet presAssocID="{58C18BED-2A6A-44B5-A4C5-D151F73E942E}" presName="parSpace" presStyleCnt="0"/>
      <dgm:spPr/>
    </dgm:pt>
    <dgm:pt modelId="{BA45BB6D-EA12-4E77-BA5E-D9865F78B152}" type="pres">
      <dgm:prSet presAssocID="{9EE2D036-667B-459C-936B-9A20C4ED0366}" presName="parTxOnly" presStyleLbl="node1" presStyleIdx="9" presStyleCnt="14">
        <dgm:presLayoutVars>
          <dgm:bulletEnabled val="1"/>
        </dgm:presLayoutVars>
      </dgm:prSet>
      <dgm:spPr/>
    </dgm:pt>
    <dgm:pt modelId="{A9E1D5C1-68B5-4F63-A05D-B107357A34B6}" type="pres">
      <dgm:prSet presAssocID="{A6B9B748-832B-4964-814B-F7AF1571BB7B}" presName="parSpace" presStyleCnt="0"/>
      <dgm:spPr/>
    </dgm:pt>
    <dgm:pt modelId="{E8A7FC8D-073D-43FF-8094-BD90DDAAA657}" type="pres">
      <dgm:prSet presAssocID="{10FF57C5-7706-4606-8C0B-69EBC5F8F8A1}" presName="parTxOnly" presStyleLbl="node1" presStyleIdx="10" presStyleCnt="14">
        <dgm:presLayoutVars>
          <dgm:bulletEnabled val="1"/>
        </dgm:presLayoutVars>
      </dgm:prSet>
      <dgm:spPr/>
    </dgm:pt>
    <dgm:pt modelId="{04FF4978-4DA5-455D-B2A7-D8696099638D}" type="pres">
      <dgm:prSet presAssocID="{B12167A7-55EE-45BB-83C4-B204818A74ED}" presName="parSpace" presStyleCnt="0"/>
      <dgm:spPr/>
    </dgm:pt>
    <dgm:pt modelId="{1B31B92D-0861-4F84-8399-5C339BA182BC}" type="pres">
      <dgm:prSet presAssocID="{EDEA43D7-5000-45A1-B5FD-3731C8C709BB}" presName="parTxOnly" presStyleLbl="node1" presStyleIdx="11" presStyleCnt="14">
        <dgm:presLayoutVars>
          <dgm:bulletEnabled val="1"/>
        </dgm:presLayoutVars>
      </dgm:prSet>
      <dgm:spPr/>
    </dgm:pt>
    <dgm:pt modelId="{69BDA061-51C8-4922-8827-3E2612B22C5A}" type="pres">
      <dgm:prSet presAssocID="{6F393711-4C73-42DF-B5DC-5EFEE443C96E}" presName="parSpace" presStyleCnt="0"/>
      <dgm:spPr/>
    </dgm:pt>
    <dgm:pt modelId="{32DC28B2-B928-488B-85D7-2B7709B4DAF8}" type="pres">
      <dgm:prSet presAssocID="{585F18CF-B4C3-4A94-B418-A9031B53FF21}" presName="parTxOnly" presStyleLbl="node1" presStyleIdx="12" presStyleCnt="14">
        <dgm:presLayoutVars>
          <dgm:bulletEnabled val="1"/>
        </dgm:presLayoutVars>
      </dgm:prSet>
      <dgm:spPr/>
    </dgm:pt>
    <dgm:pt modelId="{A4DE6017-C681-49C4-923E-12A6D7F0565B}" type="pres">
      <dgm:prSet presAssocID="{95074C18-346A-405C-9A9A-4249CE65D816}" presName="parSpace" presStyleCnt="0"/>
      <dgm:spPr/>
    </dgm:pt>
    <dgm:pt modelId="{97F6767F-87C9-4E8B-9067-44C7043C25EA}" type="pres">
      <dgm:prSet presAssocID="{AA6F9684-4506-42A9-80D4-3383A6B35DB4}" presName="parTxOnly" presStyleLbl="node1" presStyleIdx="13" presStyleCnt="14">
        <dgm:presLayoutVars>
          <dgm:bulletEnabled val="1"/>
        </dgm:presLayoutVars>
      </dgm:prSet>
      <dgm:spPr/>
    </dgm:pt>
  </dgm:ptLst>
  <dgm:cxnLst>
    <dgm:cxn modelId="{85841B15-C953-4A30-B94B-234204F55293}" srcId="{96A235FD-9E29-4727-9A2B-8CC98E180D5D}" destId="{B0D82F7C-257C-43A4-9BC6-08A97FFD023B}" srcOrd="8" destOrd="0" parTransId="{E32AF190-0664-4B2D-A423-CDBC3603BAE1}" sibTransId="{58C18BED-2A6A-44B5-A4C5-D151F73E942E}"/>
    <dgm:cxn modelId="{CB215517-2119-4715-B765-6C1A440CE6D8}" type="presOf" srcId="{62B5C6DF-1414-44D8-BA16-3A72F09CD47F}" destId="{DBB6763D-3FE5-454E-8954-9406604F8535}" srcOrd="0" destOrd="0" presId="urn:microsoft.com/office/officeart/2005/8/layout/hChevron3"/>
    <dgm:cxn modelId="{D5BF3C1B-1E91-4390-8307-4C96C2868231}" type="presOf" srcId="{AA6F9684-4506-42A9-80D4-3383A6B35DB4}" destId="{97F6767F-87C9-4E8B-9067-44C7043C25EA}" srcOrd="0" destOrd="0" presId="urn:microsoft.com/office/officeart/2005/8/layout/hChevron3"/>
    <dgm:cxn modelId="{9AC7FC1D-ABD0-41DF-911F-687E9F5E4F47}" srcId="{96A235FD-9E29-4727-9A2B-8CC98E180D5D}" destId="{E4C77955-279A-4674-A9BC-49D724015B6C}" srcOrd="0" destOrd="0" parTransId="{B0C495FA-4893-4526-ABD1-E6D7FBB5CC98}" sibTransId="{E64526EF-D74B-488C-B9A0-6A092067DB49}"/>
    <dgm:cxn modelId="{BBBE6020-638A-4CE0-A42E-DB7C9E294E02}" type="presOf" srcId="{E4C77955-279A-4674-A9BC-49D724015B6C}" destId="{ADC2CBC4-2539-4B68-BF9D-C947107E1441}" srcOrd="0" destOrd="0" presId="urn:microsoft.com/office/officeart/2005/8/layout/hChevron3"/>
    <dgm:cxn modelId="{BC158D20-B0F2-4B0D-81F9-1E5C38C346DE}" srcId="{96A235FD-9E29-4727-9A2B-8CC98E180D5D}" destId="{117EAFE1-8023-4EF7-83AC-82AE4DD1CDAB}" srcOrd="6" destOrd="0" parTransId="{1DAAEA11-98B8-4E33-9C0F-8C9EAA8D65DD}" sibTransId="{5B7DB700-32E3-41FB-939D-41A37BBAC655}"/>
    <dgm:cxn modelId="{64F9B222-A659-4126-8D45-4A04B336F76E}" srcId="{96A235FD-9E29-4727-9A2B-8CC98E180D5D}" destId="{550F286F-8932-44C5-8D3D-FD2E61F155A3}" srcOrd="1" destOrd="0" parTransId="{1861A5BF-194E-4FE4-8DD8-609631C5B6DC}" sibTransId="{2E97F23C-E621-448F-8B7D-B700813BE9D9}"/>
    <dgm:cxn modelId="{63A08C2E-D4E7-4F2B-A100-894359778B6A}" srcId="{96A235FD-9E29-4727-9A2B-8CC98E180D5D}" destId="{438E6FBA-7515-4F3C-8739-777A6B90879C}" srcOrd="4" destOrd="0" parTransId="{88756782-BBDE-4AD8-80FA-0C21D3DD185D}" sibTransId="{119CE601-B669-4140-B895-68B316C641FC}"/>
    <dgm:cxn modelId="{ED63122F-D892-42D4-8C17-F29BE2029EAF}" type="presOf" srcId="{F9A4B6E0-1083-462B-A8A1-42AEEA1C0DE2}" destId="{7AFA5345-DC96-46DE-B921-BADE46CA4A94}" srcOrd="0" destOrd="0" presId="urn:microsoft.com/office/officeart/2005/8/layout/hChevron3"/>
    <dgm:cxn modelId="{ED28B75B-98D3-46B9-9B72-4410A4315659}" srcId="{96A235FD-9E29-4727-9A2B-8CC98E180D5D}" destId="{F9A4B6E0-1083-462B-A8A1-42AEEA1C0DE2}" srcOrd="3" destOrd="0" parTransId="{0A660D3D-83A0-4724-94D6-69CE2C79BC60}" sibTransId="{0B10C738-7CA3-4B61-9BE0-750A34162178}"/>
    <dgm:cxn modelId="{25E3F541-6288-485A-A7BE-5CA7EF919949}" type="presOf" srcId="{EDEA43D7-5000-45A1-B5FD-3731C8C709BB}" destId="{1B31B92D-0861-4F84-8399-5C339BA182BC}" srcOrd="0" destOrd="0" presId="urn:microsoft.com/office/officeart/2005/8/layout/hChevron3"/>
    <dgm:cxn modelId="{361E2466-9E3C-4956-BBF0-0E5279934D1D}" srcId="{96A235FD-9E29-4727-9A2B-8CC98E180D5D}" destId="{AA6F9684-4506-42A9-80D4-3383A6B35DB4}" srcOrd="13" destOrd="0" parTransId="{4851DADE-E02B-4A96-9F89-16DC52CA0F4A}" sibTransId="{B436F4BA-1A16-45AA-A405-0A8EC8070F24}"/>
    <dgm:cxn modelId="{CA5F1E4F-9877-4703-8171-19EBC43D9427}" srcId="{96A235FD-9E29-4727-9A2B-8CC98E180D5D}" destId="{9EE2D036-667B-459C-936B-9A20C4ED0366}" srcOrd="9" destOrd="0" parTransId="{B2E519EB-4A85-4FD1-B046-0855338C6394}" sibTransId="{A6B9B748-832B-4964-814B-F7AF1571BB7B}"/>
    <dgm:cxn modelId="{50BFFE70-D340-480A-90A0-2AA0D86BA83D}" srcId="{96A235FD-9E29-4727-9A2B-8CC98E180D5D}" destId="{10FF57C5-7706-4606-8C0B-69EBC5F8F8A1}" srcOrd="10" destOrd="0" parTransId="{82FA0134-8E3B-4831-AEE0-A60E2BF15CBD}" sibTransId="{B12167A7-55EE-45BB-83C4-B204818A74ED}"/>
    <dgm:cxn modelId="{2C0E7471-9700-48C1-A10C-421367F73391}" type="presOf" srcId="{9EE2D036-667B-459C-936B-9A20C4ED0366}" destId="{BA45BB6D-EA12-4E77-BA5E-D9865F78B152}" srcOrd="0" destOrd="0" presId="urn:microsoft.com/office/officeart/2005/8/layout/hChevron3"/>
    <dgm:cxn modelId="{EF3AC656-FDA4-4853-8DC3-9484C8896332}" type="presOf" srcId="{B0D82F7C-257C-43A4-9BC6-08A97FFD023B}" destId="{6521B05E-5C83-4A17-B11E-AE85C4AF7C42}" srcOrd="0" destOrd="0" presId="urn:microsoft.com/office/officeart/2005/8/layout/hChevron3"/>
    <dgm:cxn modelId="{3CA23C7A-D90C-4108-B7D9-A9FBFBC20CBF}" srcId="{96A235FD-9E29-4727-9A2B-8CC98E180D5D}" destId="{8EA7AB9F-68DC-4A7C-B645-1A9B4C3E3B76}" srcOrd="2" destOrd="0" parTransId="{728DF61F-DDFB-42F8-8BD9-9EACC2BDFFED}" sibTransId="{0B77BB05-7452-40DC-8A4B-11D7E333F383}"/>
    <dgm:cxn modelId="{77775F84-9A5F-4F4F-87CE-1BB55959A1F6}" type="presOf" srcId="{96A235FD-9E29-4727-9A2B-8CC98E180D5D}" destId="{AF3FEE7C-D0EF-4453-AC36-6ACEEE06304C}" srcOrd="0" destOrd="0" presId="urn:microsoft.com/office/officeart/2005/8/layout/hChevron3"/>
    <dgm:cxn modelId="{0967518C-DE43-4DE7-9D1D-6085B6CB5A43}" srcId="{96A235FD-9E29-4727-9A2B-8CC98E180D5D}" destId="{585F18CF-B4C3-4A94-B418-A9031B53FF21}" srcOrd="12" destOrd="0" parTransId="{2D153D77-3685-4BDE-9C1F-DC0A3E2D08AC}" sibTransId="{95074C18-346A-405C-9A9A-4249CE65D816}"/>
    <dgm:cxn modelId="{3C1ECF93-FC47-4310-BF1B-A2B0579BB42C}" srcId="{96A235FD-9E29-4727-9A2B-8CC98E180D5D}" destId="{62B5C6DF-1414-44D8-BA16-3A72F09CD47F}" srcOrd="7" destOrd="0" parTransId="{D6C707F3-2DB7-440E-9087-22FAC0DE631D}" sibTransId="{1EF258E4-93C3-41E0-A6AE-602531815346}"/>
    <dgm:cxn modelId="{3EBC32A2-65E6-420D-BE84-94EE0D0F3583}" type="presOf" srcId="{585F18CF-B4C3-4A94-B418-A9031B53FF21}" destId="{32DC28B2-B928-488B-85D7-2B7709B4DAF8}" srcOrd="0" destOrd="0" presId="urn:microsoft.com/office/officeart/2005/8/layout/hChevron3"/>
    <dgm:cxn modelId="{BDCC45B1-E04A-4CC2-88A0-EF7FAA565257}" type="presOf" srcId="{8EA7AB9F-68DC-4A7C-B645-1A9B4C3E3B76}" destId="{7CEFAE80-5CF6-49BF-8F01-F2FA6E1B34FB}" srcOrd="0" destOrd="0" presId="urn:microsoft.com/office/officeart/2005/8/layout/hChevron3"/>
    <dgm:cxn modelId="{3C3A43BC-5549-470E-B433-40CE9FDE5C63}" type="presOf" srcId="{550F286F-8932-44C5-8D3D-FD2E61F155A3}" destId="{5EBA5DF9-22F1-4A0E-9120-2E27B2886D9F}" srcOrd="0" destOrd="0" presId="urn:microsoft.com/office/officeart/2005/8/layout/hChevron3"/>
    <dgm:cxn modelId="{C8F685CF-C026-4D87-84F3-1FE4B2E616C8}" srcId="{96A235FD-9E29-4727-9A2B-8CC98E180D5D}" destId="{EDEA43D7-5000-45A1-B5FD-3731C8C709BB}" srcOrd="11" destOrd="0" parTransId="{9D731161-3613-4AD5-A390-7521CB5310A4}" sibTransId="{6F393711-4C73-42DF-B5DC-5EFEE443C96E}"/>
    <dgm:cxn modelId="{F21026D9-3DA0-476A-92E5-DF5A3A5C4850}" srcId="{96A235FD-9E29-4727-9A2B-8CC98E180D5D}" destId="{49F6194C-3E40-469B-A966-96D41A229F77}" srcOrd="5" destOrd="0" parTransId="{DA0ABE99-CE53-4D2F-803D-D55744FAC623}" sibTransId="{624EB5C5-B35C-4F47-8205-5372005A4A4D}"/>
    <dgm:cxn modelId="{DE3696D9-DC0F-40D6-A776-294244741510}" type="presOf" srcId="{438E6FBA-7515-4F3C-8739-777A6B90879C}" destId="{44E3EBEC-BF71-467B-9A38-90EBB094181C}" srcOrd="0" destOrd="0" presId="urn:microsoft.com/office/officeart/2005/8/layout/hChevron3"/>
    <dgm:cxn modelId="{ED7CBBD9-7B5E-4320-9F34-1E141D9F5ECD}" type="presOf" srcId="{117EAFE1-8023-4EF7-83AC-82AE4DD1CDAB}" destId="{137908E1-EB73-443C-8856-0F1B456FEBBC}" srcOrd="0" destOrd="0" presId="urn:microsoft.com/office/officeart/2005/8/layout/hChevron3"/>
    <dgm:cxn modelId="{81EEFCE3-B2FE-4AD0-BCB3-806648C48580}" type="presOf" srcId="{10FF57C5-7706-4606-8C0B-69EBC5F8F8A1}" destId="{E8A7FC8D-073D-43FF-8094-BD90DDAAA657}" srcOrd="0" destOrd="0" presId="urn:microsoft.com/office/officeart/2005/8/layout/hChevron3"/>
    <dgm:cxn modelId="{84D53EE8-A3B4-41DC-9E94-9362019D76A6}" type="presOf" srcId="{49F6194C-3E40-469B-A966-96D41A229F77}" destId="{F3D7C794-32F8-46BB-8AB9-1698840F933F}" srcOrd="0" destOrd="0" presId="urn:microsoft.com/office/officeart/2005/8/layout/hChevron3"/>
    <dgm:cxn modelId="{32C1D243-63E5-4892-A872-DD7688482F16}" type="presParOf" srcId="{AF3FEE7C-D0EF-4453-AC36-6ACEEE06304C}" destId="{ADC2CBC4-2539-4B68-BF9D-C947107E1441}" srcOrd="0" destOrd="0" presId="urn:microsoft.com/office/officeart/2005/8/layout/hChevron3"/>
    <dgm:cxn modelId="{8FE90FBC-1DA8-4E75-B6B2-EE26078314DD}" type="presParOf" srcId="{AF3FEE7C-D0EF-4453-AC36-6ACEEE06304C}" destId="{D45AD165-D2B5-4318-BC9E-B70071B15BAA}" srcOrd="1" destOrd="0" presId="urn:microsoft.com/office/officeart/2005/8/layout/hChevron3"/>
    <dgm:cxn modelId="{FC3030C2-CB7C-439F-9261-7F9CA204881A}" type="presParOf" srcId="{AF3FEE7C-D0EF-4453-AC36-6ACEEE06304C}" destId="{5EBA5DF9-22F1-4A0E-9120-2E27B2886D9F}" srcOrd="2" destOrd="0" presId="urn:microsoft.com/office/officeart/2005/8/layout/hChevron3"/>
    <dgm:cxn modelId="{9F1A2F66-56A3-4542-92B4-5072B8351AF6}" type="presParOf" srcId="{AF3FEE7C-D0EF-4453-AC36-6ACEEE06304C}" destId="{6A9FA261-0BE5-46C2-96D4-C58D9D119963}" srcOrd="3" destOrd="0" presId="urn:microsoft.com/office/officeart/2005/8/layout/hChevron3"/>
    <dgm:cxn modelId="{BFE9A17C-5E68-4AC2-98C9-ACFDF4D26D3A}" type="presParOf" srcId="{AF3FEE7C-D0EF-4453-AC36-6ACEEE06304C}" destId="{7CEFAE80-5CF6-49BF-8F01-F2FA6E1B34FB}" srcOrd="4" destOrd="0" presId="urn:microsoft.com/office/officeart/2005/8/layout/hChevron3"/>
    <dgm:cxn modelId="{163D156A-2C83-4FC4-A2A4-614FAF0C651C}" type="presParOf" srcId="{AF3FEE7C-D0EF-4453-AC36-6ACEEE06304C}" destId="{CFCFC0ED-9C49-4627-86B0-8C22662CE59F}" srcOrd="5" destOrd="0" presId="urn:microsoft.com/office/officeart/2005/8/layout/hChevron3"/>
    <dgm:cxn modelId="{FD2A6F2E-39A3-42F6-8298-93497A820480}" type="presParOf" srcId="{AF3FEE7C-D0EF-4453-AC36-6ACEEE06304C}" destId="{7AFA5345-DC96-46DE-B921-BADE46CA4A94}" srcOrd="6" destOrd="0" presId="urn:microsoft.com/office/officeart/2005/8/layout/hChevron3"/>
    <dgm:cxn modelId="{8AF01718-7360-4561-B176-CE8ED9080BAE}" type="presParOf" srcId="{AF3FEE7C-D0EF-4453-AC36-6ACEEE06304C}" destId="{1ADC20D4-0194-4B16-9FCB-E0073C83BBF1}" srcOrd="7" destOrd="0" presId="urn:microsoft.com/office/officeart/2005/8/layout/hChevron3"/>
    <dgm:cxn modelId="{EF64E4FE-E429-49CF-A980-B5C7B1AB0CFF}" type="presParOf" srcId="{AF3FEE7C-D0EF-4453-AC36-6ACEEE06304C}" destId="{44E3EBEC-BF71-467B-9A38-90EBB094181C}" srcOrd="8" destOrd="0" presId="urn:microsoft.com/office/officeart/2005/8/layout/hChevron3"/>
    <dgm:cxn modelId="{208D1BB0-E22D-42B7-AAD5-F0C0003844A2}" type="presParOf" srcId="{AF3FEE7C-D0EF-4453-AC36-6ACEEE06304C}" destId="{446ECCFC-C189-4A24-939D-DEBE26B68475}" srcOrd="9" destOrd="0" presId="urn:microsoft.com/office/officeart/2005/8/layout/hChevron3"/>
    <dgm:cxn modelId="{C39DD463-16C1-4686-99BA-5FA7EE680770}" type="presParOf" srcId="{AF3FEE7C-D0EF-4453-AC36-6ACEEE06304C}" destId="{F3D7C794-32F8-46BB-8AB9-1698840F933F}" srcOrd="10" destOrd="0" presId="urn:microsoft.com/office/officeart/2005/8/layout/hChevron3"/>
    <dgm:cxn modelId="{6048314C-D5E5-4030-A5E0-227975A104B2}" type="presParOf" srcId="{AF3FEE7C-D0EF-4453-AC36-6ACEEE06304C}" destId="{E4FBB2EB-3CA0-4EC1-9F02-E7763310CB38}" srcOrd="11" destOrd="0" presId="urn:microsoft.com/office/officeart/2005/8/layout/hChevron3"/>
    <dgm:cxn modelId="{35285852-426B-42C7-9BEE-A45E354DAAF2}" type="presParOf" srcId="{AF3FEE7C-D0EF-4453-AC36-6ACEEE06304C}" destId="{137908E1-EB73-443C-8856-0F1B456FEBBC}" srcOrd="12" destOrd="0" presId="urn:microsoft.com/office/officeart/2005/8/layout/hChevron3"/>
    <dgm:cxn modelId="{C566BF5B-4397-46A9-9BA1-B337C2EF508F}" type="presParOf" srcId="{AF3FEE7C-D0EF-4453-AC36-6ACEEE06304C}" destId="{06C9487B-FB77-4792-A1BA-9270221B70FB}" srcOrd="13" destOrd="0" presId="urn:microsoft.com/office/officeart/2005/8/layout/hChevron3"/>
    <dgm:cxn modelId="{71E3B4BE-FED3-4617-A512-45AB57B5B807}" type="presParOf" srcId="{AF3FEE7C-D0EF-4453-AC36-6ACEEE06304C}" destId="{DBB6763D-3FE5-454E-8954-9406604F8535}" srcOrd="14" destOrd="0" presId="urn:microsoft.com/office/officeart/2005/8/layout/hChevron3"/>
    <dgm:cxn modelId="{11D18ADC-8F19-494E-885F-57BD2B7FDA01}" type="presParOf" srcId="{AF3FEE7C-D0EF-4453-AC36-6ACEEE06304C}" destId="{43A2AD17-10BF-4D9B-A7DA-0988E96141F8}" srcOrd="15" destOrd="0" presId="urn:microsoft.com/office/officeart/2005/8/layout/hChevron3"/>
    <dgm:cxn modelId="{2B584CDD-49EF-488A-86AA-DC123B2BD6BA}" type="presParOf" srcId="{AF3FEE7C-D0EF-4453-AC36-6ACEEE06304C}" destId="{6521B05E-5C83-4A17-B11E-AE85C4AF7C42}" srcOrd="16" destOrd="0" presId="urn:microsoft.com/office/officeart/2005/8/layout/hChevron3"/>
    <dgm:cxn modelId="{1D46B797-8ED7-4EC1-A689-E511F887B102}" type="presParOf" srcId="{AF3FEE7C-D0EF-4453-AC36-6ACEEE06304C}" destId="{2B4E26D1-14DF-4C63-A3F4-1C4C83930EAE}" srcOrd="17" destOrd="0" presId="urn:microsoft.com/office/officeart/2005/8/layout/hChevron3"/>
    <dgm:cxn modelId="{8CC32CC4-91B8-4B17-97F2-15F0F9E071AA}" type="presParOf" srcId="{AF3FEE7C-D0EF-4453-AC36-6ACEEE06304C}" destId="{BA45BB6D-EA12-4E77-BA5E-D9865F78B152}" srcOrd="18" destOrd="0" presId="urn:microsoft.com/office/officeart/2005/8/layout/hChevron3"/>
    <dgm:cxn modelId="{6A538AF1-2178-41C3-9A27-EF17CB5ED4E2}" type="presParOf" srcId="{AF3FEE7C-D0EF-4453-AC36-6ACEEE06304C}" destId="{A9E1D5C1-68B5-4F63-A05D-B107357A34B6}" srcOrd="19" destOrd="0" presId="urn:microsoft.com/office/officeart/2005/8/layout/hChevron3"/>
    <dgm:cxn modelId="{67B5F704-D9F3-44E8-BAF9-8BADCD850504}" type="presParOf" srcId="{AF3FEE7C-D0EF-4453-AC36-6ACEEE06304C}" destId="{E8A7FC8D-073D-43FF-8094-BD90DDAAA657}" srcOrd="20" destOrd="0" presId="urn:microsoft.com/office/officeart/2005/8/layout/hChevron3"/>
    <dgm:cxn modelId="{DA2C6AA3-DE77-47D6-BD22-B23F96A9A8F9}" type="presParOf" srcId="{AF3FEE7C-D0EF-4453-AC36-6ACEEE06304C}" destId="{04FF4978-4DA5-455D-B2A7-D8696099638D}" srcOrd="21" destOrd="0" presId="urn:microsoft.com/office/officeart/2005/8/layout/hChevron3"/>
    <dgm:cxn modelId="{082281A2-DD1B-40A9-BE2C-4A860AFFA5D0}" type="presParOf" srcId="{AF3FEE7C-D0EF-4453-AC36-6ACEEE06304C}" destId="{1B31B92D-0861-4F84-8399-5C339BA182BC}" srcOrd="22" destOrd="0" presId="urn:microsoft.com/office/officeart/2005/8/layout/hChevron3"/>
    <dgm:cxn modelId="{1EA81B5B-FB49-4BFB-9199-D9A56318128D}" type="presParOf" srcId="{AF3FEE7C-D0EF-4453-AC36-6ACEEE06304C}" destId="{69BDA061-51C8-4922-8827-3E2612B22C5A}" srcOrd="23" destOrd="0" presId="urn:microsoft.com/office/officeart/2005/8/layout/hChevron3"/>
    <dgm:cxn modelId="{FDB55A7E-6417-4569-8645-6DFA8CA58C54}" type="presParOf" srcId="{AF3FEE7C-D0EF-4453-AC36-6ACEEE06304C}" destId="{32DC28B2-B928-488B-85D7-2B7709B4DAF8}" srcOrd="24" destOrd="0" presId="urn:microsoft.com/office/officeart/2005/8/layout/hChevron3"/>
    <dgm:cxn modelId="{2A4CA142-AB24-42FB-BA6A-75CCAD5A2FC2}" type="presParOf" srcId="{AF3FEE7C-D0EF-4453-AC36-6ACEEE06304C}" destId="{A4DE6017-C681-49C4-923E-12A6D7F0565B}" srcOrd="25" destOrd="0" presId="urn:microsoft.com/office/officeart/2005/8/layout/hChevron3"/>
    <dgm:cxn modelId="{1DDAA7F9-D870-40F7-BA67-6EFF1830B9DF}" type="presParOf" srcId="{AF3FEE7C-D0EF-4453-AC36-6ACEEE06304C}" destId="{97F6767F-87C9-4E8B-9067-44C7043C25EA}" srcOrd="2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6A235FD-9E29-4727-9A2B-8CC98E180D5D}" type="doc">
      <dgm:prSet loTypeId="urn:microsoft.com/office/officeart/2005/8/layout/hChevron3" loCatId="process" qsTypeId="urn:microsoft.com/office/officeart/2005/8/quickstyle/simple1" qsCatId="simple" csTypeId="urn:microsoft.com/office/officeart/2005/8/colors/accent0_2" csCatId="mainScheme" phldr="1"/>
      <dgm:spPr/>
    </dgm:pt>
    <dgm:pt modelId="{E4C77955-279A-4674-A9BC-49D724015B6C}">
      <dgm:prSet phldrT="[Text]" custT="1"/>
      <dgm:spPr/>
      <dgm:t>
        <a:bodyPr/>
        <a:lstStyle/>
        <a:p>
          <a:r>
            <a:rPr lang="en-US" sz="1200" b="1" dirty="0"/>
            <a:t>Jun</a:t>
          </a:r>
        </a:p>
      </dgm:t>
    </dgm:pt>
    <dgm:pt modelId="{B0C495FA-4893-4526-ABD1-E6D7FBB5CC98}" type="parTrans" cxnId="{9AC7FC1D-ABD0-41DF-911F-687E9F5E4F47}">
      <dgm:prSet/>
      <dgm:spPr/>
      <dgm:t>
        <a:bodyPr/>
        <a:lstStyle/>
        <a:p>
          <a:endParaRPr lang="en-US"/>
        </a:p>
      </dgm:t>
    </dgm:pt>
    <dgm:pt modelId="{E64526EF-D74B-488C-B9A0-6A092067DB49}" type="sibTrans" cxnId="{9AC7FC1D-ABD0-41DF-911F-687E9F5E4F47}">
      <dgm:prSet/>
      <dgm:spPr/>
      <dgm:t>
        <a:bodyPr/>
        <a:lstStyle/>
        <a:p>
          <a:endParaRPr lang="en-US"/>
        </a:p>
      </dgm:t>
    </dgm:pt>
    <dgm:pt modelId="{550F286F-8932-44C5-8D3D-FD2E61F155A3}">
      <dgm:prSet phldrT="[Text]" custT="1"/>
      <dgm:spPr/>
      <dgm:t>
        <a:bodyPr/>
        <a:lstStyle/>
        <a:p>
          <a:r>
            <a:rPr lang="en-US" sz="1200" b="1" dirty="0"/>
            <a:t>Jul</a:t>
          </a:r>
        </a:p>
      </dgm:t>
    </dgm:pt>
    <dgm:pt modelId="{1861A5BF-194E-4FE4-8DD8-609631C5B6DC}" type="parTrans" cxnId="{64F9B222-A659-4126-8D45-4A04B336F76E}">
      <dgm:prSet/>
      <dgm:spPr/>
      <dgm:t>
        <a:bodyPr/>
        <a:lstStyle/>
        <a:p>
          <a:endParaRPr lang="en-US"/>
        </a:p>
      </dgm:t>
    </dgm:pt>
    <dgm:pt modelId="{2E97F23C-E621-448F-8B7D-B700813BE9D9}" type="sibTrans" cxnId="{64F9B222-A659-4126-8D45-4A04B336F76E}">
      <dgm:prSet/>
      <dgm:spPr/>
      <dgm:t>
        <a:bodyPr/>
        <a:lstStyle/>
        <a:p>
          <a:endParaRPr lang="en-US"/>
        </a:p>
      </dgm:t>
    </dgm:pt>
    <dgm:pt modelId="{8EA7AB9F-68DC-4A7C-B645-1A9B4C3E3B76}">
      <dgm:prSet phldrT="[Text]" custT="1"/>
      <dgm:spPr/>
      <dgm:t>
        <a:bodyPr/>
        <a:lstStyle/>
        <a:p>
          <a:r>
            <a:rPr lang="en-US" sz="1200" b="1" dirty="0"/>
            <a:t>Aug</a:t>
          </a:r>
        </a:p>
      </dgm:t>
    </dgm:pt>
    <dgm:pt modelId="{728DF61F-DDFB-42F8-8BD9-9EACC2BDFFED}" type="parTrans" cxnId="{3CA23C7A-D90C-4108-B7D9-A9FBFBC20CBF}">
      <dgm:prSet/>
      <dgm:spPr/>
      <dgm:t>
        <a:bodyPr/>
        <a:lstStyle/>
        <a:p>
          <a:endParaRPr lang="en-US"/>
        </a:p>
      </dgm:t>
    </dgm:pt>
    <dgm:pt modelId="{0B77BB05-7452-40DC-8A4B-11D7E333F383}" type="sibTrans" cxnId="{3CA23C7A-D90C-4108-B7D9-A9FBFBC20CBF}">
      <dgm:prSet/>
      <dgm:spPr/>
      <dgm:t>
        <a:bodyPr/>
        <a:lstStyle/>
        <a:p>
          <a:endParaRPr lang="en-US"/>
        </a:p>
      </dgm:t>
    </dgm:pt>
    <dgm:pt modelId="{F9A4B6E0-1083-462B-A8A1-42AEEA1C0DE2}">
      <dgm:prSet phldrT="[Text]" custT="1"/>
      <dgm:spPr/>
      <dgm:t>
        <a:bodyPr/>
        <a:lstStyle/>
        <a:p>
          <a:r>
            <a:rPr lang="en-US" sz="1200" b="1" dirty="0"/>
            <a:t>Sep</a:t>
          </a:r>
        </a:p>
      </dgm:t>
    </dgm:pt>
    <dgm:pt modelId="{0A660D3D-83A0-4724-94D6-69CE2C79BC60}" type="parTrans" cxnId="{ED28B75B-98D3-46B9-9B72-4410A4315659}">
      <dgm:prSet/>
      <dgm:spPr/>
      <dgm:t>
        <a:bodyPr/>
        <a:lstStyle/>
        <a:p>
          <a:endParaRPr lang="en-US"/>
        </a:p>
      </dgm:t>
    </dgm:pt>
    <dgm:pt modelId="{0B10C738-7CA3-4B61-9BE0-750A34162178}" type="sibTrans" cxnId="{ED28B75B-98D3-46B9-9B72-4410A4315659}">
      <dgm:prSet/>
      <dgm:spPr/>
      <dgm:t>
        <a:bodyPr/>
        <a:lstStyle/>
        <a:p>
          <a:endParaRPr lang="en-US"/>
        </a:p>
      </dgm:t>
    </dgm:pt>
    <dgm:pt modelId="{438E6FBA-7515-4F3C-8739-777A6B90879C}">
      <dgm:prSet phldrT="[Text]" custT="1"/>
      <dgm:spPr/>
      <dgm:t>
        <a:bodyPr/>
        <a:lstStyle/>
        <a:p>
          <a:r>
            <a:rPr lang="en-US" sz="1200" b="1" dirty="0"/>
            <a:t>Oct</a:t>
          </a:r>
        </a:p>
      </dgm:t>
    </dgm:pt>
    <dgm:pt modelId="{88756782-BBDE-4AD8-80FA-0C21D3DD185D}" type="parTrans" cxnId="{63A08C2E-D4E7-4F2B-A100-894359778B6A}">
      <dgm:prSet/>
      <dgm:spPr/>
      <dgm:t>
        <a:bodyPr/>
        <a:lstStyle/>
        <a:p>
          <a:endParaRPr lang="en-US"/>
        </a:p>
      </dgm:t>
    </dgm:pt>
    <dgm:pt modelId="{119CE601-B669-4140-B895-68B316C641FC}" type="sibTrans" cxnId="{63A08C2E-D4E7-4F2B-A100-894359778B6A}">
      <dgm:prSet/>
      <dgm:spPr/>
      <dgm:t>
        <a:bodyPr/>
        <a:lstStyle/>
        <a:p>
          <a:endParaRPr lang="en-US"/>
        </a:p>
      </dgm:t>
    </dgm:pt>
    <dgm:pt modelId="{49F6194C-3E40-469B-A966-96D41A229F77}">
      <dgm:prSet phldrT="[Text]" custT="1"/>
      <dgm:spPr>
        <a:solidFill>
          <a:srgbClr val="FFC000"/>
        </a:solidFill>
      </dgm:spPr>
      <dgm:t>
        <a:bodyPr/>
        <a:lstStyle/>
        <a:p>
          <a:r>
            <a:rPr lang="en-US" sz="1200" b="1" dirty="0"/>
            <a:t>Nov</a:t>
          </a:r>
        </a:p>
      </dgm:t>
    </dgm:pt>
    <dgm:pt modelId="{DA0ABE99-CE53-4D2F-803D-D55744FAC623}" type="parTrans" cxnId="{F21026D9-3DA0-476A-92E5-DF5A3A5C4850}">
      <dgm:prSet/>
      <dgm:spPr/>
      <dgm:t>
        <a:bodyPr/>
        <a:lstStyle/>
        <a:p>
          <a:endParaRPr lang="en-US"/>
        </a:p>
      </dgm:t>
    </dgm:pt>
    <dgm:pt modelId="{624EB5C5-B35C-4F47-8205-5372005A4A4D}" type="sibTrans" cxnId="{F21026D9-3DA0-476A-92E5-DF5A3A5C4850}">
      <dgm:prSet/>
      <dgm:spPr/>
      <dgm:t>
        <a:bodyPr/>
        <a:lstStyle/>
        <a:p>
          <a:endParaRPr lang="en-US"/>
        </a:p>
      </dgm:t>
    </dgm:pt>
    <dgm:pt modelId="{117EAFE1-8023-4EF7-83AC-82AE4DD1CDAB}">
      <dgm:prSet phldrT="[Text]" custT="1"/>
      <dgm:spPr/>
      <dgm:t>
        <a:bodyPr/>
        <a:lstStyle/>
        <a:p>
          <a:r>
            <a:rPr lang="en-US" sz="1200" b="1" dirty="0"/>
            <a:t>Dec</a:t>
          </a:r>
        </a:p>
      </dgm:t>
    </dgm:pt>
    <dgm:pt modelId="{1DAAEA11-98B8-4E33-9C0F-8C9EAA8D65DD}" type="parTrans" cxnId="{BC158D20-B0F2-4B0D-81F9-1E5C38C346DE}">
      <dgm:prSet/>
      <dgm:spPr/>
      <dgm:t>
        <a:bodyPr/>
        <a:lstStyle/>
        <a:p>
          <a:endParaRPr lang="en-US"/>
        </a:p>
      </dgm:t>
    </dgm:pt>
    <dgm:pt modelId="{5B7DB700-32E3-41FB-939D-41A37BBAC655}" type="sibTrans" cxnId="{BC158D20-B0F2-4B0D-81F9-1E5C38C346DE}">
      <dgm:prSet/>
      <dgm:spPr/>
      <dgm:t>
        <a:bodyPr/>
        <a:lstStyle/>
        <a:p>
          <a:endParaRPr lang="en-US"/>
        </a:p>
      </dgm:t>
    </dgm:pt>
    <dgm:pt modelId="{62B5C6DF-1414-44D8-BA16-3A72F09CD47F}">
      <dgm:prSet phldrT="[Text]" custT="1"/>
      <dgm:spPr>
        <a:solidFill>
          <a:schemeClr val="bg1"/>
        </a:solidFill>
      </dgm:spPr>
      <dgm:t>
        <a:bodyPr/>
        <a:lstStyle/>
        <a:p>
          <a:r>
            <a:rPr lang="en-US" sz="1200" b="1" dirty="0"/>
            <a:t>Jan</a:t>
          </a:r>
        </a:p>
      </dgm:t>
    </dgm:pt>
    <dgm:pt modelId="{D6C707F3-2DB7-440E-9087-22FAC0DE631D}" type="parTrans" cxnId="{3C1ECF93-FC47-4310-BF1B-A2B0579BB42C}">
      <dgm:prSet/>
      <dgm:spPr/>
      <dgm:t>
        <a:bodyPr/>
        <a:lstStyle/>
        <a:p>
          <a:endParaRPr lang="en-US"/>
        </a:p>
      </dgm:t>
    </dgm:pt>
    <dgm:pt modelId="{1EF258E4-93C3-41E0-A6AE-602531815346}" type="sibTrans" cxnId="{3C1ECF93-FC47-4310-BF1B-A2B0579BB42C}">
      <dgm:prSet/>
      <dgm:spPr/>
      <dgm:t>
        <a:bodyPr/>
        <a:lstStyle/>
        <a:p>
          <a:endParaRPr lang="en-US"/>
        </a:p>
      </dgm:t>
    </dgm:pt>
    <dgm:pt modelId="{B0D82F7C-257C-43A4-9BC6-08A97FFD023B}">
      <dgm:prSet phldrT="[Text]" custT="1"/>
      <dgm:spPr/>
      <dgm:t>
        <a:bodyPr/>
        <a:lstStyle/>
        <a:p>
          <a:r>
            <a:rPr lang="en-US" sz="1200" b="1" dirty="0"/>
            <a:t>Feb</a:t>
          </a:r>
        </a:p>
      </dgm:t>
    </dgm:pt>
    <dgm:pt modelId="{E32AF190-0664-4B2D-A423-CDBC3603BAE1}" type="parTrans" cxnId="{85841B15-C953-4A30-B94B-234204F55293}">
      <dgm:prSet/>
      <dgm:spPr/>
      <dgm:t>
        <a:bodyPr/>
        <a:lstStyle/>
        <a:p>
          <a:endParaRPr lang="en-US"/>
        </a:p>
      </dgm:t>
    </dgm:pt>
    <dgm:pt modelId="{58C18BED-2A6A-44B5-A4C5-D151F73E942E}" type="sibTrans" cxnId="{85841B15-C953-4A30-B94B-234204F55293}">
      <dgm:prSet/>
      <dgm:spPr/>
      <dgm:t>
        <a:bodyPr/>
        <a:lstStyle/>
        <a:p>
          <a:endParaRPr lang="en-US"/>
        </a:p>
      </dgm:t>
    </dgm:pt>
    <dgm:pt modelId="{9EE2D036-667B-459C-936B-9A20C4ED0366}">
      <dgm:prSet phldrT="[Text]" custT="1"/>
      <dgm:spPr/>
      <dgm:t>
        <a:bodyPr/>
        <a:lstStyle/>
        <a:p>
          <a:r>
            <a:rPr lang="en-US" sz="1200" b="1" dirty="0"/>
            <a:t>Mar</a:t>
          </a:r>
        </a:p>
      </dgm:t>
    </dgm:pt>
    <dgm:pt modelId="{B2E519EB-4A85-4FD1-B046-0855338C6394}" type="parTrans" cxnId="{CA5F1E4F-9877-4703-8171-19EBC43D9427}">
      <dgm:prSet/>
      <dgm:spPr/>
      <dgm:t>
        <a:bodyPr/>
        <a:lstStyle/>
        <a:p>
          <a:endParaRPr lang="en-US"/>
        </a:p>
      </dgm:t>
    </dgm:pt>
    <dgm:pt modelId="{A6B9B748-832B-4964-814B-F7AF1571BB7B}" type="sibTrans" cxnId="{CA5F1E4F-9877-4703-8171-19EBC43D9427}">
      <dgm:prSet/>
      <dgm:spPr/>
      <dgm:t>
        <a:bodyPr/>
        <a:lstStyle/>
        <a:p>
          <a:endParaRPr lang="en-US"/>
        </a:p>
      </dgm:t>
    </dgm:pt>
    <dgm:pt modelId="{10FF57C5-7706-4606-8C0B-69EBC5F8F8A1}">
      <dgm:prSet phldrT="[Text]" custT="1"/>
      <dgm:spPr/>
      <dgm:t>
        <a:bodyPr/>
        <a:lstStyle/>
        <a:p>
          <a:r>
            <a:rPr lang="en-US" sz="1200" b="1" dirty="0"/>
            <a:t>Apr</a:t>
          </a:r>
        </a:p>
      </dgm:t>
    </dgm:pt>
    <dgm:pt modelId="{82FA0134-8E3B-4831-AEE0-A60E2BF15CBD}" type="parTrans" cxnId="{50BFFE70-D340-480A-90A0-2AA0D86BA83D}">
      <dgm:prSet/>
      <dgm:spPr/>
      <dgm:t>
        <a:bodyPr/>
        <a:lstStyle/>
        <a:p>
          <a:endParaRPr lang="en-US"/>
        </a:p>
      </dgm:t>
    </dgm:pt>
    <dgm:pt modelId="{B12167A7-55EE-45BB-83C4-B204818A74ED}" type="sibTrans" cxnId="{50BFFE70-D340-480A-90A0-2AA0D86BA83D}">
      <dgm:prSet/>
      <dgm:spPr/>
      <dgm:t>
        <a:bodyPr/>
        <a:lstStyle/>
        <a:p>
          <a:endParaRPr lang="en-US"/>
        </a:p>
      </dgm:t>
    </dgm:pt>
    <dgm:pt modelId="{EDEA43D7-5000-45A1-B5FD-3731C8C709BB}">
      <dgm:prSet phldrT="[Text]" custT="1"/>
      <dgm:spPr/>
      <dgm:t>
        <a:bodyPr/>
        <a:lstStyle/>
        <a:p>
          <a:r>
            <a:rPr lang="en-US" sz="1200" b="1" dirty="0"/>
            <a:t>May</a:t>
          </a:r>
        </a:p>
      </dgm:t>
    </dgm:pt>
    <dgm:pt modelId="{9D731161-3613-4AD5-A390-7521CB5310A4}" type="parTrans" cxnId="{C8F685CF-C026-4D87-84F3-1FE4B2E616C8}">
      <dgm:prSet/>
      <dgm:spPr/>
      <dgm:t>
        <a:bodyPr/>
        <a:lstStyle/>
        <a:p>
          <a:endParaRPr lang="en-US"/>
        </a:p>
      </dgm:t>
    </dgm:pt>
    <dgm:pt modelId="{6F393711-4C73-42DF-B5DC-5EFEE443C96E}" type="sibTrans" cxnId="{C8F685CF-C026-4D87-84F3-1FE4B2E616C8}">
      <dgm:prSet/>
      <dgm:spPr/>
      <dgm:t>
        <a:bodyPr/>
        <a:lstStyle/>
        <a:p>
          <a:endParaRPr lang="en-US"/>
        </a:p>
      </dgm:t>
    </dgm:pt>
    <dgm:pt modelId="{585F18CF-B4C3-4A94-B418-A9031B53FF21}">
      <dgm:prSet phldrT="[Text]" custT="1"/>
      <dgm:spPr/>
      <dgm:t>
        <a:bodyPr/>
        <a:lstStyle/>
        <a:p>
          <a:r>
            <a:rPr lang="en-US" sz="1200" b="1" dirty="0"/>
            <a:t>Jun</a:t>
          </a:r>
        </a:p>
      </dgm:t>
    </dgm:pt>
    <dgm:pt modelId="{2D153D77-3685-4BDE-9C1F-DC0A3E2D08AC}" type="parTrans" cxnId="{0967518C-DE43-4DE7-9D1D-6085B6CB5A43}">
      <dgm:prSet/>
      <dgm:spPr/>
      <dgm:t>
        <a:bodyPr/>
        <a:lstStyle/>
        <a:p>
          <a:endParaRPr lang="en-US"/>
        </a:p>
      </dgm:t>
    </dgm:pt>
    <dgm:pt modelId="{95074C18-346A-405C-9A9A-4249CE65D816}" type="sibTrans" cxnId="{0967518C-DE43-4DE7-9D1D-6085B6CB5A43}">
      <dgm:prSet/>
      <dgm:spPr/>
      <dgm:t>
        <a:bodyPr/>
        <a:lstStyle/>
        <a:p>
          <a:endParaRPr lang="en-US"/>
        </a:p>
      </dgm:t>
    </dgm:pt>
    <dgm:pt modelId="{AA6F9684-4506-42A9-80D4-3383A6B35DB4}">
      <dgm:prSet phldrT="[Text]" custT="1"/>
      <dgm:spPr/>
      <dgm:t>
        <a:bodyPr/>
        <a:lstStyle/>
        <a:p>
          <a:r>
            <a:rPr lang="en-US" sz="1200" b="1" dirty="0"/>
            <a:t>Jul</a:t>
          </a:r>
        </a:p>
      </dgm:t>
    </dgm:pt>
    <dgm:pt modelId="{4851DADE-E02B-4A96-9F89-16DC52CA0F4A}" type="parTrans" cxnId="{361E2466-9E3C-4956-BBF0-0E5279934D1D}">
      <dgm:prSet/>
      <dgm:spPr/>
      <dgm:t>
        <a:bodyPr/>
        <a:lstStyle/>
        <a:p>
          <a:endParaRPr lang="en-US"/>
        </a:p>
      </dgm:t>
    </dgm:pt>
    <dgm:pt modelId="{B436F4BA-1A16-45AA-A405-0A8EC8070F24}" type="sibTrans" cxnId="{361E2466-9E3C-4956-BBF0-0E5279934D1D}">
      <dgm:prSet/>
      <dgm:spPr/>
      <dgm:t>
        <a:bodyPr/>
        <a:lstStyle/>
        <a:p>
          <a:endParaRPr lang="en-US"/>
        </a:p>
      </dgm:t>
    </dgm:pt>
    <dgm:pt modelId="{AF3FEE7C-D0EF-4453-AC36-6ACEEE06304C}" type="pres">
      <dgm:prSet presAssocID="{96A235FD-9E29-4727-9A2B-8CC98E180D5D}" presName="Name0" presStyleCnt="0">
        <dgm:presLayoutVars>
          <dgm:dir/>
          <dgm:resizeHandles val="exact"/>
        </dgm:presLayoutVars>
      </dgm:prSet>
      <dgm:spPr/>
    </dgm:pt>
    <dgm:pt modelId="{ADC2CBC4-2539-4B68-BF9D-C947107E1441}" type="pres">
      <dgm:prSet presAssocID="{E4C77955-279A-4674-A9BC-49D724015B6C}" presName="parTxOnly" presStyleLbl="node1" presStyleIdx="0" presStyleCnt="14">
        <dgm:presLayoutVars>
          <dgm:bulletEnabled val="1"/>
        </dgm:presLayoutVars>
      </dgm:prSet>
      <dgm:spPr/>
    </dgm:pt>
    <dgm:pt modelId="{D45AD165-D2B5-4318-BC9E-B70071B15BAA}" type="pres">
      <dgm:prSet presAssocID="{E64526EF-D74B-488C-B9A0-6A092067DB49}" presName="parSpace" presStyleCnt="0"/>
      <dgm:spPr/>
    </dgm:pt>
    <dgm:pt modelId="{5EBA5DF9-22F1-4A0E-9120-2E27B2886D9F}" type="pres">
      <dgm:prSet presAssocID="{550F286F-8932-44C5-8D3D-FD2E61F155A3}" presName="parTxOnly" presStyleLbl="node1" presStyleIdx="1" presStyleCnt="14">
        <dgm:presLayoutVars>
          <dgm:bulletEnabled val="1"/>
        </dgm:presLayoutVars>
      </dgm:prSet>
      <dgm:spPr/>
    </dgm:pt>
    <dgm:pt modelId="{6A9FA261-0BE5-46C2-96D4-C58D9D119963}" type="pres">
      <dgm:prSet presAssocID="{2E97F23C-E621-448F-8B7D-B700813BE9D9}" presName="parSpace" presStyleCnt="0"/>
      <dgm:spPr/>
    </dgm:pt>
    <dgm:pt modelId="{7CEFAE80-5CF6-49BF-8F01-F2FA6E1B34FB}" type="pres">
      <dgm:prSet presAssocID="{8EA7AB9F-68DC-4A7C-B645-1A9B4C3E3B76}" presName="parTxOnly" presStyleLbl="node1" presStyleIdx="2" presStyleCnt="14">
        <dgm:presLayoutVars>
          <dgm:bulletEnabled val="1"/>
        </dgm:presLayoutVars>
      </dgm:prSet>
      <dgm:spPr/>
    </dgm:pt>
    <dgm:pt modelId="{CFCFC0ED-9C49-4627-86B0-8C22662CE59F}" type="pres">
      <dgm:prSet presAssocID="{0B77BB05-7452-40DC-8A4B-11D7E333F383}" presName="parSpace" presStyleCnt="0"/>
      <dgm:spPr/>
    </dgm:pt>
    <dgm:pt modelId="{7AFA5345-DC96-46DE-B921-BADE46CA4A94}" type="pres">
      <dgm:prSet presAssocID="{F9A4B6E0-1083-462B-A8A1-42AEEA1C0DE2}" presName="parTxOnly" presStyleLbl="node1" presStyleIdx="3" presStyleCnt="14">
        <dgm:presLayoutVars>
          <dgm:bulletEnabled val="1"/>
        </dgm:presLayoutVars>
      </dgm:prSet>
      <dgm:spPr/>
    </dgm:pt>
    <dgm:pt modelId="{1ADC20D4-0194-4B16-9FCB-E0073C83BBF1}" type="pres">
      <dgm:prSet presAssocID="{0B10C738-7CA3-4B61-9BE0-750A34162178}" presName="parSpace" presStyleCnt="0"/>
      <dgm:spPr/>
    </dgm:pt>
    <dgm:pt modelId="{44E3EBEC-BF71-467B-9A38-90EBB094181C}" type="pres">
      <dgm:prSet presAssocID="{438E6FBA-7515-4F3C-8739-777A6B90879C}" presName="parTxOnly" presStyleLbl="node1" presStyleIdx="4" presStyleCnt="14">
        <dgm:presLayoutVars>
          <dgm:bulletEnabled val="1"/>
        </dgm:presLayoutVars>
      </dgm:prSet>
      <dgm:spPr/>
    </dgm:pt>
    <dgm:pt modelId="{446ECCFC-C189-4A24-939D-DEBE26B68475}" type="pres">
      <dgm:prSet presAssocID="{119CE601-B669-4140-B895-68B316C641FC}" presName="parSpace" presStyleCnt="0"/>
      <dgm:spPr/>
    </dgm:pt>
    <dgm:pt modelId="{F3D7C794-32F8-46BB-8AB9-1698840F933F}" type="pres">
      <dgm:prSet presAssocID="{49F6194C-3E40-469B-A966-96D41A229F77}" presName="parTxOnly" presStyleLbl="node1" presStyleIdx="5" presStyleCnt="14">
        <dgm:presLayoutVars>
          <dgm:bulletEnabled val="1"/>
        </dgm:presLayoutVars>
      </dgm:prSet>
      <dgm:spPr/>
    </dgm:pt>
    <dgm:pt modelId="{E4FBB2EB-3CA0-4EC1-9F02-E7763310CB38}" type="pres">
      <dgm:prSet presAssocID="{624EB5C5-B35C-4F47-8205-5372005A4A4D}" presName="parSpace" presStyleCnt="0"/>
      <dgm:spPr/>
    </dgm:pt>
    <dgm:pt modelId="{137908E1-EB73-443C-8856-0F1B456FEBBC}" type="pres">
      <dgm:prSet presAssocID="{117EAFE1-8023-4EF7-83AC-82AE4DD1CDAB}" presName="parTxOnly" presStyleLbl="node1" presStyleIdx="6" presStyleCnt="14">
        <dgm:presLayoutVars>
          <dgm:bulletEnabled val="1"/>
        </dgm:presLayoutVars>
      </dgm:prSet>
      <dgm:spPr/>
    </dgm:pt>
    <dgm:pt modelId="{06C9487B-FB77-4792-A1BA-9270221B70FB}" type="pres">
      <dgm:prSet presAssocID="{5B7DB700-32E3-41FB-939D-41A37BBAC655}" presName="parSpace" presStyleCnt="0"/>
      <dgm:spPr/>
    </dgm:pt>
    <dgm:pt modelId="{DBB6763D-3FE5-454E-8954-9406604F8535}" type="pres">
      <dgm:prSet presAssocID="{62B5C6DF-1414-44D8-BA16-3A72F09CD47F}" presName="parTxOnly" presStyleLbl="node1" presStyleIdx="7" presStyleCnt="14">
        <dgm:presLayoutVars>
          <dgm:bulletEnabled val="1"/>
        </dgm:presLayoutVars>
      </dgm:prSet>
      <dgm:spPr/>
    </dgm:pt>
    <dgm:pt modelId="{43A2AD17-10BF-4D9B-A7DA-0988E96141F8}" type="pres">
      <dgm:prSet presAssocID="{1EF258E4-93C3-41E0-A6AE-602531815346}" presName="parSpace" presStyleCnt="0"/>
      <dgm:spPr/>
    </dgm:pt>
    <dgm:pt modelId="{6521B05E-5C83-4A17-B11E-AE85C4AF7C42}" type="pres">
      <dgm:prSet presAssocID="{B0D82F7C-257C-43A4-9BC6-08A97FFD023B}" presName="parTxOnly" presStyleLbl="node1" presStyleIdx="8" presStyleCnt="14">
        <dgm:presLayoutVars>
          <dgm:bulletEnabled val="1"/>
        </dgm:presLayoutVars>
      </dgm:prSet>
      <dgm:spPr/>
    </dgm:pt>
    <dgm:pt modelId="{2B4E26D1-14DF-4C63-A3F4-1C4C83930EAE}" type="pres">
      <dgm:prSet presAssocID="{58C18BED-2A6A-44B5-A4C5-D151F73E942E}" presName="parSpace" presStyleCnt="0"/>
      <dgm:spPr/>
    </dgm:pt>
    <dgm:pt modelId="{BA45BB6D-EA12-4E77-BA5E-D9865F78B152}" type="pres">
      <dgm:prSet presAssocID="{9EE2D036-667B-459C-936B-9A20C4ED0366}" presName="parTxOnly" presStyleLbl="node1" presStyleIdx="9" presStyleCnt="14">
        <dgm:presLayoutVars>
          <dgm:bulletEnabled val="1"/>
        </dgm:presLayoutVars>
      </dgm:prSet>
      <dgm:spPr/>
    </dgm:pt>
    <dgm:pt modelId="{A9E1D5C1-68B5-4F63-A05D-B107357A34B6}" type="pres">
      <dgm:prSet presAssocID="{A6B9B748-832B-4964-814B-F7AF1571BB7B}" presName="parSpace" presStyleCnt="0"/>
      <dgm:spPr/>
    </dgm:pt>
    <dgm:pt modelId="{E8A7FC8D-073D-43FF-8094-BD90DDAAA657}" type="pres">
      <dgm:prSet presAssocID="{10FF57C5-7706-4606-8C0B-69EBC5F8F8A1}" presName="parTxOnly" presStyleLbl="node1" presStyleIdx="10" presStyleCnt="14">
        <dgm:presLayoutVars>
          <dgm:bulletEnabled val="1"/>
        </dgm:presLayoutVars>
      </dgm:prSet>
      <dgm:spPr/>
    </dgm:pt>
    <dgm:pt modelId="{04FF4978-4DA5-455D-B2A7-D8696099638D}" type="pres">
      <dgm:prSet presAssocID="{B12167A7-55EE-45BB-83C4-B204818A74ED}" presName="parSpace" presStyleCnt="0"/>
      <dgm:spPr/>
    </dgm:pt>
    <dgm:pt modelId="{1B31B92D-0861-4F84-8399-5C339BA182BC}" type="pres">
      <dgm:prSet presAssocID="{EDEA43D7-5000-45A1-B5FD-3731C8C709BB}" presName="parTxOnly" presStyleLbl="node1" presStyleIdx="11" presStyleCnt="14">
        <dgm:presLayoutVars>
          <dgm:bulletEnabled val="1"/>
        </dgm:presLayoutVars>
      </dgm:prSet>
      <dgm:spPr/>
    </dgm:pt>
    <dgm:pt modelId="{69BDA061-51C8-4922-8827-3E2612B22C5A}" type="pres">
      <dgm:prSet presAssocID="{6F393711-4C73-42DF-B5DC-5EFEE443C96E}" presName="parSpace" presStyleCnt="0"/>
      <dgm:spPr/>
    </dgm:pt>
    <dgm:pt modelId="{32DC28B2-B928-488B-85D7-2B7709B4DAF8}" type="pres">
      <dgm:prSet presAssocID="{585F18CF-B4C3-4A94-B418-A9031B53FF21}" presName="parTxOnly" presStyleLbl="node1" presStyleIdx="12" presStyleCnt="14">
        <dgm:presLayoutVars>
          <dgm:bulletEnabled val="1"/>
        </dgm:presLayoutVars>
      </dgm:prSet>
      <dgm:spPr/>
    </dgm:pt>
    <dgm:pt modelId="{A4DE6017-C681-49C4-923E-12A6D7F0565B}" type="pres">
      <dgm:prSet presAssocID="{95074C18-346A-405C-9A9A-4249CE65D816}" presName="parSpace" presStyleCnt="0"/>
      <dgm:spPr/>
    </dgm:pt>
    <dgm:pt modelId="{97F6767F-87C9-4E8B-9067-44C7043C25EA}" type="pres">
      <dgm:prSet presAssocID="{AA6F9684-4506-42A9-80D4-3383A6B35DB4}" presName="parTxOnly" presStyleLbl="node1" presStyleIdx="13" presStyleCnt="14">
        <dgm:presLayoutVars>
          <dgm:bulletEnabled val="1"/>
        </dgm:presLayoutVars>
      </dgm:prSet>
      <dgm:spPr/>
    </dgm:pt>
  </dgm:ptLst>
  <dgm:cxnLst>
    <dgm:cxn modelId="{85841B15-C953-4A30-B94B-234204F55293}" srcId="{96A235FD-9E29-4727-9A2B-8CC98E180D5D}" destId="{B0D82F7C-257C-43A4-9BC6-08A97FFD023B}" srcOrd="8" destOrd="0" parTransId="{E32AF190-0664-4B2D-A423-CDBC3603BAE1}" sibTransId="{58C18BED-2A6A-44B5-A4C5-D151F73E942E}"/>
    <dgm:cxn modelId="{9AC7FC1D-ABD0-41DF-911F-687E9F5E4F47}" srcId="{96A235FD-9E29-4727-9A2B-8CC98E180D5D}" destId="{E4C77955-279A-4674-A9BC-49D724015B6C}" srcOrd="0" destOrd="0" parTransId="{B0C495FA-4893-4526-ABD1-E6D7FBB5CC98}" sibTransId="{E64526EF-D74B-488C-B9A0-6A092067DB49}"/>
    <dgm:cxn modelId="{88FB691E-AFCD-4953-BB0B-89E88A41B059}" type="presOf" srcId="{B0D82F7C-257C-43A4-9BC6-08A97FFD023B}" destId="{6521B05E-5C83-4A17-B11E-AE85C4AF7C42}" srcOrd="0" destOrd="0" presId="urn:microsoft.com/office/officeart/2005/8/layout/hChevron3"/>
    <dgm:cxn modelId="{BC158D20-B0F2-4B0D-81F9-1E5C38C346DE}" srcId="{96A235FD-9E29-4727-9A2B-8CC98E180D5D}" destId="{117EAFE1-8023-4EF7-83AC-82AE4DD1CDAB}" srcOrd="6" destOrd="0" parTransId="{1DAAEA11-98B8-4E33-9C0F-8C9EAA8D65DD}" sibTransId="{5B7DB700-32E3-41FB-939D-41A37BBAC655}"/>
    <dgm:cxn modelId="{37F69120-F159-40E8-9D48-5A7C7571EEBF}" type="presOf" srcId="{10FF57C5-7706-4606-8C0B-69EBC5F8F8A1}" destId="{E8A7FC8D-073D-43FF-8094-BD90DDAAA657}" srcOrd="0" destOrd="0" presId="urn:microsoft.com/office/officeart/2005/8/layout/hChevron3"/>
    <dgm:cxn modelId="{64F9B222-A659-4126-8D45-4A04B336F76E}" srcId="{96A235FD-9E29-4727-9A2B-8CC98E180D5D}" destId="{550F286F-8932-44C5-8D3D-FD2E61F155A3}" srcOrd="1" destOrd="0" parTransId="{1861A5BF-194E-4FE4-8DD8-609631C5B6DC}" sibTransId="{2E97F23C-E621-448F-8B7D-B700813BE9D9}"/>
    <dgm:cxn modelId="{63A08C2E-D4E7-4F2B-A100-894359778B6A}" srcId="{96A235FD-9E29-4727-9A2B-8CC98E180D5D}" destId="{438E6FBA-7515-4F3C-8739-777A6B90879C}" srcOrd="4" destOrd="0" parTransId="{88756782-BBDE-4AD8-80FA-0C21D3DD185D}" sibTransId="{119CE601-B669-4140-B895-68B316C641FC}"/>
    <dgm:cxn modelId="{101CEB35-64B1-4FCD-AC3F-B1D8453732F1}" type="presOf" srcId="{9EE2D036-667B-459C-936B-9A20C4ED0366}" destId="{BA45BB6D-EA12-4E77-BA5E-D9865F78B152}" srcOrd="0" destOrd="0" presId="urn:microsoft.com/office/officeart/2005/8/layout/hChevron3"/>
    <dgm:cxn modelId="{F8EB473C-6191-4ECD-B169-9E493A9B3870}" type="presOf" srcId="{117EAFE1-8023-4EF7-83AC-82AE4DD1CDAB}" destId="{137908E1-EB73-443C-8856-0F1B456FEBBC}" srcOrd="0" destOrd="0" presId="urn:microsoft.com/office/officeart/2005/8/layout/hChevron3"/>
    <dgm:cxn modelId="{ED28B75B-98D3-46B9-9B72-4410A4315659}" srcId="{96A235FD-9E29-4727-9A2B-8CC98E180D5D}" destId="{F9A4B6E0-1083-462B-A8A1-42AEEA1C0DE2}" srcOrd="3" destOrd="0" parTransId="{0A660D3D-83A0-4724-94D6-69CE2C79BC60}" sibTransId="{0B10C738-7CA3-4B61-9BE0-750A34162178}"/>
    <dgm:cxn modelId="{E24B3C41-42DD-4312-8879-63D89D290924}" type="presOf" srcId="{F9A4B6E0-1083-462B-A8A1-42AEEA1C0DE2}" destId="{7AFA5345-DC96-46DE-B921-BADE46CA4A94}" srcOrd="0" destOrd="0" presId="urn:microsoft.com/office/officeart/2005/8/layout/hChevron3"/>
    <dgm:cxn modelId="{361E2466-9E3C-4956-BBF0-0E5279934D1D}" srcId="{96A235FD-9E29-4727-9A2B-8CC98E180D5D}" destId="{AA6F9684-4506-42A9-80D4-3383A6B35DB4}" srcOrd="13" destOrd="0" parTransId="{4851DADE-E02B-4A96-9F89-16DC52CA0F4A}" sibTransId="{B436F4BA-1A16-45AA-A405-0A8EC8070F24}"/>
    <dgm:cxn modelId="{6EB09A4B-5FF1-4DA5-8219-7E5DE0E45E94}" type="presOf" srcId="{8EA7AB9F-68DC-4A7C-B645-1A9B4C3E3B76}" destId="{7CEFAE80-5CF6-49BF-8F01-F2FA6E1B34FB}" srcOrd="0" destOrd="0" presId="urn:microsoft.com/office/officeart/2005/8/layout/hChevron3"/>
    <dgm:cxn modelId="{CA5F1E4F-9877-4703-8171-19EBC43D9427}" srcId="{96A235FD-9E29-4727-9A2B-8CC98E180D5D}" destId="{9EE2D036-667B-459C-936B-9A20C4ED0366}" srcOrd="9" destOrd="0" parTransId="{B2E519EB-4A85-4FD1-B046-0855338C6394}" sibTransId="{A6B9B748-832B-4964-814B-F7AF1571BB7B}"/>
    <dgm:cxn modelId="{70B62050-E289-4EA2-A514-34914105AB49}" type="presOf" srcId="{550F286F-8932-44C5-8D3D-FD2E61F155A3}" destId="{5EBA5DF9-22F1-4A0E-9120-2E27B2886D9F}" srcOrd="0" destOrd="0" presId="urn:microsoft.com/office/officeart/2005/8/layout/hChevron3"/>
    <dgm:cxn modelId="{50BFFE70-D340-480A-90A0-2AA0D86BA83D}" srcId="{96A235FD-9E29-4727-9A2B-8CC98E180D5D}" destId="{10FF57C5-7706-4606-8C0B-69EBC5F8F8A1}" srcOrd="10" destOrd="0" parTransId="{82FA0134-8E3B-4831-AEE0-A60E2BF15CBD}" sibTransId="{B12167A7-55EE-45BB-83C4-B204818A74ED}"/>
    <dgm:cxn modelId="{2D20C475-FF0F-4B9B-866E-827D6D656985}" type="presOf" srcId="{96A235FD-9E29-4727-9A2B-8CC98E180D5D}" destId="{AF3FEE7C-D0EF-4453-AC36-6ACEEE06304C}" srcOrd="0" destOrd="0" presId="urn:microsoft.com/office/officeart/2005/8/layout/hChevron3"/>
    <dgm:cxn modelId="{3CA23C7A-D90C-4108-B7D9-A9FBFBC20CBF}" srcId="{96A235FD-9E29-4727-9A2B-8CC98E180D5D}" destId="{8EA7AB9F-68DC-4A7C-B645-1A9B4C3E3B76}" srcOrd="2" destOrd="0" parTransId="{728DF61F-DDFB-42F8-8BD9-9EACC2BDFFED}" sibTransId="{0B77BB05-7452-40DC-8A4B-11D7E333F383}"/>
    <dgm:cxn modelId="{4B58EA7F-2906-4EE2-B115-347AE7A53486}" type="presOf" srcId="{E4C77955-279A-4674-A9BC-49D724015B6C}" destId="{ADC2CBC4-2539-4B68-BF9D-C947107E1441}" srcOrd="0" destOrd="0" presId="urn:microsoft.com/office/officeart/2005/8/layout/hChevron3"/>
    <dgm:cxn modelId="{0967518C-DE43-4DE7-9D1D-6085B6CB5A43}" srcId="{96A235FD-9E29-4727-9A2B-8CC98E180D5D}" destId="{585F18CF-B4C3-4A94-B418-A9031B53FF21}" srcOrd="12" destOrd="0" parTransId="{2D153D77-3685-4BDE-9C1F-DC0A3E2D08AC}" sibTransId="{95074C18-346A-405C-9A9A-4249CE65D816}"/>
    <dgm:cxn modelId="{3C1ECF93-FC47-4310-BF1B-A2B0579BB42C}" srcId="{96A235FD-9E29-4727-9A2B-8CC98E180D5D}" destId="{62B5C6DF-1414-44D8-BA16-3A72F09CD47F}" srcOrd="7" destOrd="0" parTransId="{D6C707F3-2DB7-440E-9087-22FAC0DE631D}" sibTransId="{1EF258E4-93C3-41E0-A6AE-602531815346}"/>
    <dgm:cxn modelId="{C8F685CF-C026-4D87-84F3-1FE4B2E616C8}" srcId="{96A235FD-9E29-4727-9A2B-8CC98E180D5D}" destId="{EDEA43D7-5000-45A1-B5FD-3731C8C709BB}" srcOrd="11" destOrd="0" parTransId="{9D731161-3613-4AD5-A390-7521CB5310A4}" sibTransId="{6F393711-4C73-42DF-B5DC-5EFEE443C96E}"/>
    <dgm:cxn modelId="{24339FD2-9055-4DF0-B1DF-1E6AFB27CBD6}" type="presOf" srcId="{585F18CF-B4C3-4A94-B418-A9031B53FF21}" destId="{32DC28B2-B928-488B-85D7-2B7709B4DAF8}" srcOrd="0" destOrd="0" presId="urn:microsoft.com/office/officeart/2005/8/layout/hChevron3"/>
    <dgm:cxn modelId="{5369CDD8-DECF-46CC-986D-4A440E37FEF6}" type="presOf" srcId="{62B5C6DF-1414-44D8-BA16-3A72F09CD47F}" destId="{DBB6763D-3FE5-454E-8954-9406604F8535}" srcOrd="0" destOrd="0" presId="urn:microsoft.com/office/officeart/2005/8/layout/hChevron3"/>
    <dgm:cxn modelId="{F21026D9-3DA0-476A-92E5-DF5A3A5C4850}" srcId="{96A235FD-9E29-4727-9A2B-8CC98E180D5D}" destId="{49F6194C-3E40-469B-A966-96D41A229F77}" srcOrd="5" destOrd="0" parTransId="{DA0ABE99-CE53-4D2F-803D-D55744FAC623}" sibTransId="{624EB5C5-B35C-4F47-8205-5372005A4A4D}"/>
    <dgm:cxn modelId="{8761F5E1-433F-4D7C-95D0-30ADDCF191B9}" type="presOf" srcId="{EDEA43D7-5000-45A1-B5FD-3731C8C709BB}" destId="{1B31B92D-0861-4F84-8399-5C339BA182BC}" srcOrd="0" destOrd="0" presId="urn:microsoft.com/office/officeart/2005/8/layout/hChevron3"/>
    <dgm:cxn modelId="{F5166CF5-22B0-4525-8A80-1B13B3C476A4}" type="presOf" srcId="{438E6FBA-7515-4F3C-8739-777A6B90879C}" destId="{44E3EBEC-BF71-467B-9A38-90EBB094181C}" srcOrd="0" destOrd="0" presId="urn:microsoft.com/office/officeart/2005/8/layout/hChevron3"/>
    <dgm:cxn modelId="{EF9597F9-E109-46C5-B3C9-16D75D31D2B1}" type="presOf" srcId="{AA6F9684-4506-42A9-80D4-3383A6B35DB4}" destId="{97F6767F-87C9-4E8B-9067-44C7043C25EA}" srcOrd="0" destOrd="0" presId="urn:microsoft.com/office/officeart/2005/8/layout/hChevron3"/>
    <dgm:cxn modelId="{AC5F33FD-257F-419F-9C69-599911914968}" type="presOf" srcId="{49F6194C-3E40-469B-A966-96D41A229F77}" destId="{F3D7C794-32F8-46BB-8AB9-1698840F933F}" srcOrd="0" destOrd="0" presId="urn:microsoft.com/office/officeart/2005/8/layout/hChevron3"/>
    <dgm:cxn modelId="{5261820C-DE44-41BC-ADEA-517A7C392A4B}" type="presParOf" srcId="{AF3FEE7C-D0EF-4453-AC36-6ACEEE06304C}" destId="{ADC2CBC4-2539-4B68-BF9D-C947107E1441}" srcOrd="0" destOrd="0" presId="urn:microsoft.com/office/officeart/2005/8/layout/hChevron3"/>
    <dgm:cxn modelId="{E76D8438-888E-494E-8979-A4B5C84E6AF2}" type="presParOf" srcId="{AF3FEE7C-D0EF-4453-AC36-6ACEEE06304C}" destId="{D45AD165-D2B5-4318-BC9E-B70071B15BAA}" srcOrd="1" destOrd="0" presId="urn:microsoft.com/office/officeart/2005/8/layout/hChevron3"/>
    <dgm:cxn modelId="{FA08D272-C0C1-453E-825A-15FB0AD62287}" type="presParOf" srcId="{AF3FEE7C-D0EF-4453-AC36-6ACEEE06304C}" destId="{5EBA5DF9-22F1-4A0E-9120-2E27B2886D9F}" srcOrd="2" destOrd="0" presId="urn:microsoft.com/office/officeart/2005/8/layout/hChevron3"/>
    <dgm:cxn modelId="{07CEB59B-37C0-4E98-949B-CC8F39CB8380}" type="presParOf" srcId="{AF3FEE7C-D0EF-4453-AC36-6ACEEE06304C}" destId="{6A9FA261-0BE5-46C2-96D4-C58D9D119963}" srcOrd="3" destOrd="0" presId="urn:microsoft.com/office/officeart/2005/8/layout/hChevron3"/>
    <dgm:cxn modelId="{3976819D-F92F-40FA-9B01-5C9195990D62}" type="presParOf" srcId="{AF3FEE7C-D0EF-4453-AC36-6ACEEE06304C}" destId="{7CEFAE80-5CF6-49BF-8F01-F2FA6E1B34FB}" srcOrd="4" destOrd="0" presId="urn:microsoft.com/office/officeart/2005/8/layout/hChevron3"/>
    <dgm:cxn modelId="{71552420-8C8E-41D4-8BDB-7C2B79C3C9CF}" type="presParOf" srcId="{AF3FEE7C-D0EF-4453-AC36-6ACEEE06304C}" destId="{CFCFC0ED-9C49-4627-86B0-8C22662CE59F}" srcOrd="5" destOrd="0" presId="urn:microsoft.com/office/officeart/2005/8/layout/hChevron3"/>
    <dgm:cxn modelId="{83959434-76E2-4EB3-8A8F-E36FC2DC0E62}" type="presParOf" srcId="{AF3FEE7C-D0EF-4453-AC36-6ACEEE06304C}" destId="{7AFA5345-DC96-46DE-B921-BADE46CA4A94}" srcOrd="6" destOrd="0" presId="urn:microsoft.com/office/officeart/2005/8/layout/hChevron3"/>
    <dgm:cxn modelId="{3481A660-1BF7-475C-A290-D09B048242CE}" type="presParOf" srcId="{AF3FEE7C-D0EF-4453-AC36-6ACEEE06304C}" destId="{1ADC20D4-0194-4B16-9FCB-E0073C83BBF1}" srcOrd="7" destOrd="0" presId="urn:microsoft.com/office/officeart/2005/8/layout/hChevron3"/>
    <dgm:cxn modelId="{359871D6-4894-496F-9F2C-AA75CD3C332F}" type="presParOf" srcId="{AF3FEE7C-D0EF-4453-AC36-6ACEEE06304C}" destId="{44E3EBEC-BF71-467B-9A38-90EBB094181C}" srcOrd="8" destOrd="0" presId="urn:microsoft.com/office/officeart/2005/8/layout/hChevron3"/>
    <dgm:cxn modelId="{B925564B-225E-4B95-85F1-5C1716EAE524}" type="presParOf" srcId="{AF3FEE7C-D0EF-4453-AC36-6ACEEE06304C}" destId="{446ECCFC-C189-4A24-939D-DEBE26B68475}" srcOrd="9" destOrd="0" presId="urn:microsoft.com/office/officeart/2005/8/layout/hChevron3"/>
    <dgm:cxn modelId="{B2E5C2B8-DD56-4156-8881-7399A937DC08}" type="presParOf" srcId="{AF3FEE7C-D0EF-4453-AC36-6ACEEE06304C}" destId="{F3D7C794-32F8-46BB-8AB9-1698840F933F}" srcOrd="10" destOrd="0" presId="urn:microsoft.com/office/officeart/2005/8/layout/hChevron3"/>
    <dgm:cxn modelId="{0A5A7047-468B-48A3-A44D-4863C3EDBA26}" type="presParOf" srcId="{AF3FEE7C-D0EF-4453-AC36-6ACEEE06304C}" destId="{E4FBB2EB-3CA0-4EC1-9F02-E7763310CB38}" srcOrd="11" destOrd="0" presId="urn:microsoft.com/office/officeart/2005/8/layout/hChevron3"/>
    <dgm:cxn modelId="{01038CB7-A7A4-4B85-ACBB-FE3B432FF7B1}" type="presParOf" srcId="{AF3FEE7C-D0EF-4453-AC36-6ACEEE06304C}" destId="{137908E1-EB73-443C-8856-0F1B456FEBBC}" srcOrd="12" destOrd="0" presId="urn:microsoft.com/office/officeart/2005/8/layout/hChevron3"/>
    <dgm:cxn modelId="{1B0B664A-7028-4BF7-9A8C-7B3B81E20A31}" type="presParOf" srcId="{AF3FEE7C-D0EF-4453-AC36-6ACEEE06304C}" destId="{06C9487B-FB77-4792-A1BA-9270221B70FB}" srcOrd="13" destOrd="0" presId="urn:microsoft.com/office/officeart/2005/8/layout/hChevron3"/>
    <dgm:cxn modelId="{C7E80631-9846-40D7-99F8-85ADB4F87DE2}" type="presParOf" srcId="{AF3FEE7C-D0EF-4453-AC36-6ACEEE06304C}" destId="{DBB6763D-3FE5-454E-8954-9406604F8535}" srcOrd="14" destOrd="0" presId="urn:microsoft.com/office/officeart/2005/8/layout/hChevron3"/>
    <dgm:cxn modelId="{8CADD580-6462-4487-B21F-BAD961166A42}" type="presParOf" srcId="{AF3FEE7C-D0EF-4453-AC36-6ACEEE06304C}" destId="{43A2AD17-10BF-4D9B-A7DA-0988E96141F8}" srcOrd="15" destOrd="0" presId="urn:microsoft.com/office/officeart/2005/8/layout/hChevron3"/>
    <dgm:cxn modelId="{8E650D10-918D-4F57-9947-B7FADC7044D7}" type="presParOf" srcId="{AF3FEE7C-D0EF-4453-AC36-6ACEEE06304C}" destId="{6521B05E-5C83-4A17-B11E-AE85C4AF7C42}" srcOrd="16" destOrd="0" presId="urn:microsoft.com/office/officeart/2005/8/layout/hChevron3"/>
    <dgm:cxn modelId="{B2B59C58-1B00-4BED-B030-76CB946340C5}" type="presParOf" srcId="{AF3FEE7C-D0EF-4453-AC36-6ACEEE06304C}" destId="{2B4E26D1-14DF-4C63-A3F4-1C4C83930EAE}" srcOrd="17" destOrd="0" presId="urn:microsoft.com/office/officeart/2005/8/layout/hChevron3"/>
    <dgm:cxn modelId="{BA449577-F121-41FD-BE3F-E27DEE5FA3DB}" type="presParOf" srcId="{AF3FEE7C-D0EF-4453-AC36-6ACEEE06304C}" destId="{BA45BB6D-EA12-4E77-BA5E-D9865F78B152}" srcOrd="18" destOrd="0" presId="urn:microsoft.com/office/officeart/2005/8/layout/hChevron3"/>
    <dgm:cxn modelId="{4231F704-2922-49FA-92A4-8324300F8917}" type="presParOf" srcId="{AF3FEE7C-D0EF-4453-AC36-6ACEEE06304C}" destId="{A9E1D5C1-68B5-4F63-A05D-B107357A34B6}" srcOrd="19" destOrd="0" presId="urn:microsoft.com/office/officeart/2005/8/layout/hChevron3"/>
    <dgm:cxn modelId="{8DA5E955-4F7D-4E54-B7A9-C62302E092F7}" type="presParOf" srcId="{AF3FEE7C-D0EF-4453-AC36-6ACEEE06304C}" destId="{E8A7FC8D-073D-43FF-8094-BD90DDAAA657}" srcOrd="20" destOrd="0" presId="urn:microsoft.com/office/officeart/2005/8/layout/hChevron3"/>
    <dgm:cxn modelId="{AFD5D6F1-BF5B-4FCD-9A2A-FF9F1B8442F9}" type="presParOf" srcId="{AF3FEE7C-D0EF-4453-AC36-6ACEEE06304C}" destId="{04FF4978-4DA5-455D-B2A7-D8696099638D}" srcOrd="21" destOrd="0" presId="urn:microsoft.com/office/officeart/2005/8/layout/hChevron3"/>
    <dgm:cxn modelId="{9B236250-E116-4567-BF84-A82544037D54}" type="presParOf" srcId="{AF3FEE7C-D0EF-4453-AC36-6ACEEE06304C}" destId="{1B31B92D-0861-4F84-8399-5C339BA182BC}" srcOrd="22" destOrd="0" presId="urn:microsoft.com/office/officeart/2005/8/layout/hChevron3"/>
    <dgm:cxn modelId="{59CD23C3-9FC0-42C4-9717-DDB44D462B8B}" type="presParOf" srcId="{AF3FEE7C-D0EF-4453-AC36-6ACEEE06304C}" destId="{69BDA061-51C8-4922-8827-3E2612B22C5A}" srcOrd="23" destOrd="0" presId="urn:microsoft.com/office/officeart/2005/8/layout/hChevron3"/>
    <dgm:cxn modelId="{6ABC8281-2056-4E0F-BA76-DD56E08225F3}" type="presParOf" srcId="{AF3FEE7C-D0EF-4453-AC36-6ACEEE06304C}" destId="{32DC28B2-B928-488B-85D7-2B7709B4DAF8}" srcOrd="24" destOrd="0" presId="urn:microsoft.com/office/officeart/2005/8/layout/hChevron3"/>
    <dgm:cxn modelId="{444B830B-81A5-423C-A32C-3F4BB672A7A9}" type="presParOf" srcId="{AF3FEE7C-D0EF-4453-AC36-6ACEEE06304C}" destId="{A4DE6017-C681-49C4-923E-12A6D7F0565B}" srcOrd="25" destOrd="0" presId="urn:microsoft.com/office/officeart/2005/8/layout/hChevron3"/>
    <dgm:cxn modelId="{2C191631-5955-46D2-B95A-98BCC2B06D2B}" type="presParOf" srcId="{AF3FEE7C-D0EF-4453-AC36-6ACEEE06304C}" destId="{97F6767F-87C9-4E8B-9067-44C7043C25EA}" srcOrd="2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C2CBC4-2539-4B68-BF9D-C947107E1441}">
      <dsp:nvSpPr>
        <dsp:cNvPr id="0" name=""/>
        <dsp:cNvSpPr/>
      </dsp:nvSpPr>
      <dsp:spPr>
        <a:xfrm>
          <a:off x="3095" y="1903885"/>
          <a:ext cx="653674" cy="261469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32004" rIns="16002" bIns="3200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Jun</a:t>
          </a:r>
        </a:p>
      </dsp:txBody>
      <dsp:txXfrm>
        <a:off x="3095" y="1903885"/>
        <a:ext cx="588307" cy="261469"/>
      </dsp:txXfrm>
    </dsp:sp>
    <dsp:sp modelId="{5EBA5DF9-22F1-4A0E-9120-2E27B2886D9F}">
      <dsp:nvSpPr>
        <dsp:cNvPr id="0" name=""/>
        <dsp:cNvSpPr/>
      </dsp:nvSpPr>
      <dsp:spPr>
        <a:xfrm>
          <a:off x="526034" y="1903885"/>
          <a:ext cx="653674" cy="261469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Jul</a:t>
          </a:r>
        </a:p>
      </dsp:txBody>
      <dsp:txXfrm>
        <a:off x="656769" y="1903885"/>
        <a:ext cx="392205" cy="261469"/>
      </dsp:txXfrm>
    </dsp:sp>
    <dsp:sp modelId="{7CEFAE80-5CF6-49BF-8F01-F2FA6E1B34FB}">
      <dsp:nvSpPr>
        <dsp:cNvPr id="0" name=""/>
        <dsp:cNvSpPr/>
      </dsp:nvSpPr>
      <dsp:spPr>
        <a:xfrm>
          <a:off x="1048974" y="1903885"/>
          <a:ext cx="653674" cy="261469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Aug</a:t>
          </a:r>
        </a:p>
      </dsp:txBody>
      <dsp:txXfrm>
        <a:off x="1179709" y="1903885"/>
        <a:ext cx="392205" cy="261469"/>
      </dsp:txXfrm>
    </dsp:sp>
    <dsp:sp modelId="{7AFA5345-DC96-46DE-B921-BADE46CA4A94}">
      <dsp:nvSpPr>
        <dsp:cNvPr id="0" name=""/>
        <dsp:cNvSpPr/>
      </dsp:nvSpPr>
      <dsp:spPr>
        <a:xfrm>
          <a:off x="1571913" y="1903885"/>
          <a:ext cx="653674" cy="261469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Sep</a:t>
          </a:r>
        </a:p>
      </dsp:txBody>
      <dsp:txXfrm>
        <a:off x="1702648" y="1903885"/>
        <a:ext cx="392205" cy="261469"/>
      </dsp:txXfrm>
    </dsp:sp>
    <dsp:sp modelId="{44E3EBEC-BF71-467B-9A38-90EBB094181C}">
      <dsp:nvSpPr>
        <dsp:cNvPr id="0" name=""/>
        <dsp:cNvSpPr/>
      </dsp:nvSpPr>
      <dsp:spPr>
        <a:xfrm>
          <a:off x="2094852" y="1903885"/>
          <a:ext cx="653674" cy="261469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Oct</a:t>
          </a:r>
        </a:p>
      </dsp:txBody>
      <dsp:txXfrm>
        <a:off x="2225587" y="1903885"/>
        <a:ext cx="392205" cy="261469"/>
      </dsp:txXfrm>
    </dsp:sp>
    <dsp:sp modelId="{F3D7C794-32F8-46BB-8AB9-1698840F933F}">
      <dsp:nvSpPr>
        <dsp:cNvPr id="0" name=""/>
        <dsp:cNvSpPr/>
      </dsp:nvSpPr>
      <dsp:spPr>
        <a:xfrm>
          <a:off x="2617791" y="1903885"/>
          <a:ext cx="653674" cy="261469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Nov</a:t>
          </a:r>
        </a:p>
      </dsp:txBody>
      <dsp:txXfrm>
        <a:off x="2748526" y="1903885"/>
        <a:ext cx="392205" cy="261469"/>
      </dsp:txXfrm>
    </dsp:sp>
    <dsp:sp modelId="{137908E1-EB73-443C-8856-0F1B456FEBBC}">
      <dsp:nvSpPr>
        <dsp:cNvPr id="0" name=""/>
        <dsp:cNvSpPr/>
      </dsp:nvSpPr>
      <dsp:spPr>
        <a:xfrm>
          <a:off x="3140731" y="1903885"/>
          <a:ext cx="653674" cy="261469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Dec</a:t>
          </a:r>
        </a:p>
      </dsp:txBody>
      <dsp:txXfrm>
        <a:off x="3271466" y="1903885"/>
        <a:ext cx="392205" cy="261469"/>
      </dsp:txXfrm>
    </dsp:sp>
    <dsp:sp modelId="{DBB6763D-3FE5-454E-8954-9406604F8535}">
      <dsp:nvSpPr>
        <dsp:cNvPr id="0" name=""/>
        <dsp:cNvSpPr/>
      </dsp:nvSpPr>
      <dsp:spPr>
        <a:xfrm>
          <a:off x="3663670" y="1903885"/>
          <a:ext cx="653674" cy="261469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Jan</a:t>
          </a:r>
        </a:p>
      </dsp:txBody>
      <dsp:txXfrm>
        <a:off x="3794405" y="1903885"/>
        <a:ext cx="392205" cy="261469"/>
      </dsp:txXfrm>
    </dsp:sp>
    <dsp:sp modelId="{6521B05E-5C83-4A17-B11E-AE85C4AF7C42}">
      <dsp:nvSpPr>
        <dsp:cNvPr id="0" name=""/>
        <dsp:cNvSpPr/>
      </dsp:nvSpPr>
      <dsp:spPr>
        <a:xfrm>
          <a:off x="4186609" y="1903885"/>
          <a:ext cx="653674" cy="261469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Feb</a:t>
          </a:r>
        </a:p>
      </dsp:txBody>
      <dsp:txXfrm>
        <a:off x="4317344" y="1903885"/>
        <a:ext cx="392205" cy="261469"/>
      </dsp:txXfrm>
    </dsp:sp>
    <dsp:sp modelId="{BA45BB6D-EA12-4E77-BA5E-D9865F78B152}">
      <dsp:nvSpPr>
        <dsp:cNvPr id="0" name=""/>
        <dsp:cNvSpPr/>
      </dsp:nvSpPr>
      <dsp:spPr>
        <a:xfrm>
          <a:off x="4709549" y="1903885"/>
          <a:ext cx="653674" cy="261469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Mar</a:t>
          </a:r>
        </a:p>
      </dsp:txBody>
      <dsp:txXfrm>
        <a:off x="4840284" y="1903885"/>
        <a:ext cx="392205" cy="261469"/>
      </dsp:txXfrm>
    </dsp:sp>
    <dsp:sp modelId="{E8A7FC8D-073D-43FF-8094-BD90DDAAA657}">
      <dsp:nvSpPr>
        <dsp:cNvPr id="0" name=""/>
        <dsp:cNvSpPr/>
      </dsp:nvSpPr>
      <dsp:spPr>
        <a:xfrm>
          <a:off x="5232488" y="1903885"/>
          <a:ext cx="653674" cy="261469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Apr</a:t>
          </a:r>
        </a:p>
      </dsp:txBody>
      <dsp:txXfrm>
        <a:off x="5363223" y="1903885"/>
        <a:ext cx="392205" cy="261469"/>
      </dsp:txXfrm>
    </dsp:sp>
    <dsp:sp modelId="{1B31B92D-0861-4F84-8399-5C339BA182BC}">
      <dsp:nvSpPr>
        <dsp:cNvPr id="0" name=""/>
        <dsp:cNvSpPr/>
      </dsp:nvSpPr>
      <dsp:spPr>
        <a:xfrm>
          <a:off x="5755427" y="1903885"/>
          <a:ext cx="653674" cy="261469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May</a:t>
          </a:r>
        </a:p>
      </dsp:txBody>
      <dsp:txXfrm>
        <a:off x="5886162" y="1903885"/>
        <a:ext cx="392205" cy="261469"/>
      </dsp:txXfrm>
    </dsp:sp>
    <dsp:sp modelId="{32DC28B2-B928-488B-85D7-2B7709B4DAF8}">
      <dsp:nvSpPr>
        <dsp:cNvPr id="0" name=""/>
        <dsp:cNvSpPr/>
      </dsp:nvSpPr>
      <dsp:spPr>
        <a:xfrm>
          <a:off x="6278367" y="1903885"/>
          <a:ext cx="653674" cy="261469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Jun</a:t>
          </a:r>
        </a:p>
      </dsp:txBody>
      <dsp:txXfrm>
        <a:off x="6409102" y="1903885"/>
        <a:ext cx="392205" cy="261469"/>
      </dsp:txXfrm>
    </dsp:sp>
    <dsp:sp modelId="{97F6767F-87C9-4E8B-9067-44C7043C25EA}">
      <dsp:nvSpPr>
        <dsp:cNvPr id="0" name=""/>
        <dsp:cNvSpPr/>
      </dsp:nvSpPr>
      <dsp:spPr>
        <a:xfrm>
          <a:off x="6801306" y="1903885"/>
          <a:ext cx="653674" cy="261469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Jul</a:t>
          </a:r>
        </a:p>
      </dsp:txBody>
      <dsp:txXfrm>
        <a:off x="6932041" y="1903885"/>
        <a:ext cx="392205" cy="26146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C2CBC4-2539-4B68-BF9D-C947107E1441}">
      <dsp:nvSpPr>
        <dsp:cNvPr id="0" name=""/>
        <dsp:cNvSpPr/>
      </dsp:nvSpPr>
      <dsp:spPr>
        <a:xfrm>
          <a:off x="3095" y="1903885"/>
          <a:ext cx="653674" cy="261469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32004" rIns="16002" bIns="3200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Jun</a:t>
          </a:r>
        </a:p>
      </dsp:txBody>
      <dsp:txXfrm>
        <a:off x="3095" y="1903885"/>
        <a:ext cx="588307" cy="261469"/>
      </dsp:txXfrm>
    </dsp:sp>
    <dsp:sp modelId="{5EBA5DF9-22F1-4A0E-9120-2E27B2886D9F}">
      <dsp:nvSpPr>
        <dsp:cNvPr id="0" name=""/>
        <dsp:cNvSpPr/>
      </dsp:nvSpPr>
      <dsp:spPr>
        <a:xfrm>
          <a:off x="526034" y="1903885"/>
          <a:ext cx="653674" cy="261469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Jul</a:t>
          </a:r>
        </a:p>
      </dsp:txBody>
      <dsp:txXfrm>
        <a:off x="656769" y="1903885"/>
        <a:ext cx="392205" cy="261469"/>
      </dsp:txXfrm>
    </dsp:sp>
    <dsp:sp modelId="{7CEFAE80-5CF6-49BF-8F01-F2FA6E1B34FB}">
      <dsp:nvSpPr>
        <dsp:cNvPr id="0" name=""/>
        <dsp:cNvSpPr/>
      </dsp:nvSpPr>
      <dsp:spPr>
        <a:xfrm>
          <a:off x="1048974" y="1903885"/>
          <a:ext cx="653674" cy="261469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Aug</a:t>
          </a:r>
        </a:p>
      </dsp:txBody>
      <dsp:txXfrm>
        <a:off x="1179709" y="1903885"/>
        <a:ext cx="392205" cy="261469"/>
      </dsp:txXfrm>
    </dsp:sp>
    <dsp:sp modelId="{7AFA5345-DC96-46DE-B921-BADE46CA4A94}">
      <dsp:nvSpPr>
        <dsp:cNvPr id="0" name=""/>
        <dsp:cNvSpPr/>
      </dsp:nvSpPr>
      <dsp:spPr>
        <a:xfrm>
          <a:off x="1571913" y="1903885"/>
          <a:ext cx="653674" cy="261469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Sep</a:t>
          </a:r>
        </a:p>
      </dsp:txBody>
      <dsp:txXfrm>
        <a:off x="1702648" y="1903885"/>
        <a:ext cx="392205" cy="261469"/>
      </dsp:txXfrm>
    </dsp:sp>
    <dsp:sp modelId="{44E3EBEC-BF71-467B-9A38-90EBB094181C}">
      <dsp:nvSpPr>
        <dsp:cNvPr id="0" name=""/>
        <dsp:cNvSpPr/>
      </dsp:nvSpPr>
      <dsp:spPr>
        <a:xfrm>
          <a:off x="2094852" y="1903885"/>
          <a:ext cx="653674" cy="261469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Oct</a:t>
          </a:r>
        </a:p>
      </dsp:txBody>
      <dsp:txXfrm>
        <a:off x="2225587" y="1903885"/>
        <a:ext cx="392205" cy="261469"/>
      </dsp:txXfrm>
    </dsp:sp>
    <dsp:sp modelId="{F3D7C794-32F8-46BB-8AB9-1698840F933F}">
      <dsp:nvSpPr>
        <dsp:cNvPr id="0" name=""/>
        <dsp:cNvSpPr/>
      </dsp:nvSpPr>
      <dsp:spPr>
        <a:xfrm>
          <a:off x="2617791" y="1903885"/>
          <a:ext cx="653674" cy="261469"/>
        </a:xfrm>
        <a:prstGeom prst="chevron">
          <a:avLst/>
        </a:prstGeom>
        <a:solidFill>
          <a:srgbClr val="FFC000"/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Nov</a:t>
          </a:r>
        </a:p>
      </dsp:txBody>
      <dsp:txXfrm>
        <a:off x="2748526" y="1903885"/>
        <a:ext cx="392205" cy="261469"/>
      </dsp:txXfrm>
    </dsp:sp>
    <dsp:sp modelId="{137908E1-EB73-443C-8856-0F1B456FEBBC}">
      <dsp:nvSpPr>
        <dsp:cNvPr id="0" name=""/>
        <dsp:cNvSpPr/>
      </dsp:nvSpPr>
      <dsp:spPr>
        <a:xfrm>
          <a:off x="3140731" y="1903885"/>
          <a:ext cx="653674" cy="261469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Dec</a:t>
          </a:r>
        </a:p>
      </dsp:txBody>
      <dsp:txXfrm>
        <a:off x="3271466" y="1903885"/>
        <a:ext cx="392205" cy="261469"/>
      </dsp:txXfrm>
    </dsp:sp>
    <dsp:sp modelId="{DBB6763D-3FE5-454E-8954-9406604F8535}">
      <dsp:nvSpPr>
        <dsp:cNvPr id="0" name=""/>
        <dsp:cNvSpPr/>
      </dsp:nvSpPr>
      <dsp:spPr>
        <a:xfrm>
          <a:off x="3663670" y="1903885"/>
          <a:ext cx="653674" cy="261469"/>
        </a:xfrm>
        <a:prstGeom prst="chevron">
          <a:avLst/>
        </a:prstGeom>
        <a:solidFill>
          <a:schemeClr val="bg1"/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Jan</a:t>
          </a:r>
        </a:p>
      </dsp:txBody>
      <dsp:txXfrm>
        <a:off x="3794405" y="1903885"/>
        <a:ext cx="392205" cy="261469"/>
      </dsp:txXfrm>
    </dsp:sp>
    <dsp:sp modelId="{6521B05E-5C83-4A17-B11E-AE85C4AF7C42}">
      <dsp:nvSpPr>
        <dsp:cNvPr id="0" name=""/>
        <dsp:cNvSpPr/>
      </dsp:nvSpPr>
      <dsp:spPr>
        <a:xfrm>
          <a:off x="4186609" y="1903885"/>
          <a:ext cx="653674" cy="261469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Feb</a:t>
          </a:r>
        </a:p>
      </dsp:txBody>
      <dsp:txXfrm>
        <a:off x="4317344" y="1903885"/>
        <a:ext cx="392205" cy="261469"/>
      </dsp:txXfrm>
    </dsp:sp>
    <dsp:sp modelId="{BA45BB6D-EA12-4E77-BA5E-D9865F78B152}">
      <dsp:nvSpPr>
        <dsp:cNvPr id="0" name=""/>
        <dsp:cNvSpPr/>
      </dsp:nvSpPr>
      <dsp:spPr>
        <a:xfrm>
          <a:off x="4709549" y="1903885"/>
          <a:ext cx="653674" cy="261469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Mar</a:t>
          </a:r>
        </a:p>
      </dsp:txBody>
      <dsp:txXfrm>
        <a:off x="4840284" y="1903885"/>
        <a:ext cx="392205" cy="261469"/>
      </dsp:txXfrm>
    </dsp:sp>
    <dsp:sp modelId="{E8A7FC8D-073D-43FF-8094-BD90DDAAA657}">
      <dsp:nvSpPr>
        <dsp:cNvPr id="0" name=""/>
        <dsp:cNvSpPr/>
      </dsp:nvSpPr>
      <dsp:spPr>
        <a:xfrm>
          <a:off x="5232488" y="1903885"/>
          <a:ext cx="653674" cy="261469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Apr</a:t>
          </a:r>
        </a:p>
      </dsp:txBody>
      <dsp:txXfrm>
        <a:off x="5363223" y="1903885"/>
        <a:ext cx="392205" cy="261469"/>
      </dsp:txXfrm>
    </dsp:sp>
    <dsp:sp modelId="{1B31B92D-0861-4F84-8399-5C339BA182BC}">
      <dsp:nvSpPr>
        <dsp:cNvPr id="0" name=""/>
        <dsp:cNvSpPr/>
      </dsp:nvSpPr>
      <dsp:spPr>
        <a:xfrm>
          <a:off x="5755427" y="1903885"/>
          <a:ext cx="653674" cy="261469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May</a:t>
          </a:r>
        </a:p>
      </dsp:txBody>
      <dsp:txXfrm>
        <a:off x="5886162" y="1903885"/>
        <a:ext cx="392205" cy="261469"/>
      </dsp:txXfrm>
    </dsp:sp>
    <dsp:sp modelId="{32DC28B2-B928-488B-85D7-2B7709B4DAF8}">
      <dsp:nvSpPr>
        <dsp:cNvPr id="0" name=""/>
        <dsp:cNvSpPr/>
      </dsp:nvSpPr>
      <dsp:spPr>
        <a:xfrm>
          <a:off x="6278367" y="1903885"/>
          <a:ext cx="653674" cy="261469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Jun</a:t>
          </a:r>
        </a:p>
      </dsp:txBody>
      <dsp:txXfrm>
        <a:off x="6409102" y="1903885"/>
        <a:ext cx="392205" cy="261469"/>
      </dsp:txXfrm>
    </dsp:sp>
    <dsp:sp modelId="{97F6767F-87C9-4E8B-9067-44C7043C25EA}">
      <dsp:nvSpPr>
        <dsp:cNvPr id="0" name=""/>
        <dsp:cNvSpPr/>
      </dsp:nvSpPr>
      <dsp:spPr>
        <a:xfrm>
          <a:off x="6801306" y="1903885"/>
          <a:ext cx="653674" cy="261469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Jul</a:t>
          </a:r>
        </a:p>
      </dsp:txBody>
      <dsp:txXfrm>
        <a:off x="6932041" y="1903885"/>
        <a:ext cx="392205" cy="2614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705EEFB-476E-6B4B-85E7-60BC31382C01}" type="datetimeFigureOut">
              <a:rPr lang="en-US" smtClean="0"/>
              <a:t>3/7/2020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317AFDD-AC4F-7941-AE27-1322C3986B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286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17AFDD-AC4F-7941-AE27-1322C3986B4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0923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Aligns with OMB A-123 (Management's Responsibility for Enterprise Risk Management and Internal Control)</a:t>
            </a:r>
          </a:p>
          <a:p>
            <a:r>
              <a:rPr lang="en-US" dirty="0"/>
              <a:t>Ensures that our approach is strategic, evidence-based, and addresses actual concerns as opposed to presumed concerns</a:t>
            </a:r>
          </a:p>
          <a:p>
            <a:r>
              <a:rPr lang="en-US" dirty="0"/>
              <a:t>Allows us to better tailor personnel and resource use</a:t>
            </a:r>
          </a:p>
          <a:p>
            <a:r>
              <a:rPr lang="en-US" dirty="0"/>
              <a:t>Provides the basis for changes to processes, supports and is persuasive to senior management, particularly in the face of policy resistance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17AFDD-AC4F-7941-AE27-1322C3986B4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1973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Employee Supervisors and other “Data Owners” are the </a:t>
            </a:r>
            <a:r>
              <a:rPr lang="en-US" b="1" dirty="0"/>
              <a:t>Key </a:t>
            </a:r>
            <a:r>
              <a:rPr lang="en-US" dirty="0"/>
              <a:t>to Success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17AFDD-AC4F-7941-AE27-1322C3986B4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8822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Consistent with but not exactly the same as OMB A-123; GAO Green Book; and ISO 31000 and UK Orange Book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17AFDD-AC4F-7941-AE27-1322C3986B4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9252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1" indent="0">
              <a:buNone/>
            </a:pPr>
            <a:r>
              <a:rPr lang="en-US" sz="2400" dirty="0"/>
              <a:t>Why should we care about what motivates employees who are leaving? </a:t>
            </a:r>
          </a:p>
          <a:p>
            <a:pPr marL="342900" lvl="1" indent="0">
              <a:buNone/>
            </a:pPr>
            <a:r>
              <a:rPr lang="en-US" sz="2400" dirty="0"/>
              <a:t>Greater understanding of employee motivators can:</a:t>
            </a:r>
          </a:p>
          <a:p>
            <a:pPr lvl="1"/>
            <a:r>
              <a:rPr lang="en-US" sz="2400" dirty="0"/>
              <a:t>Increase our empathy and the ability to be effective communicators, building trust with employees  (emotional intelligence)</a:t>
            </a:r>
          </a:p>
          <a:p>
            <a:pPr lvl="1"/>
            <a:r>
              <a:rPr lang="en-US" sz="2400" dirty="0"/>
              <a:t>Allows us to understand the incentives that affect employees’ choices</a:t>
            </a:r>
          </a:p>
          <a:p>
            <a:pPr lvl="1"/>
            <a:r>
              <a:rPr lang="en-US" sz="2400" dirty="0"/>
              <a:t>Prepare us to anticipate and proactively address risky employee behaviors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17AFDD-AC4F-7941-AE27-1322C3986B4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27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17AFDD-AC4F-7941-AE27-1322C3986B4E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6973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28351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23317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17996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20382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22394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60594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86824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84712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9224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18220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15983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56" r:id="rId1"/>
    <p:sldLayoutId id="2147493457" r:id="rId2"/>
    <p:sldLayoutId id="2147493458" r:id="rId3"/>
    <p:sldLayoutId id="2147493459" r:id="rId4"/>
    <p:sldLayoutId id="2147493460" r:id="rId5"/>
    <p:sldLayoutId id="2147493461" r:id="rId6"/>
    <p:sldLayoutId id="2147493462" r:id="rId7"/>
    <p:sldLayoutId id="2147493463" r:id="rId8"/>
    <p:sldLayoutId id="2147493464" r:id="rId9"/>
    <p:sldLayoutId id="2147493465" r:id="rId10"/>
    <p:sldLayoutId id="2147493466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F836850-DC04-884E-9AA3-CFFE6FE80E8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b="34146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92E3601-1B33-E145-BAFC-8EB755A712EF}"/>
              </a:ext>
            </a:extLst>
          </p:cNvPr>
          <p:cNvSpPr/>
          <p:nvPr/>
        </p:nvSpPr>
        <p:spPr>
          <a:xfrm>
            <a:off x="-1" y="2046119"/>
            <a:ext cx="6703360" cy="160256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flipH="1">
            <a:off x="2743199" y="3479180"/>
            <a:ext cx="6400797" cy="1362643"/>
          </a:xfrm>
          <a:prstGeom prst="rect">
            <a:avLst/>
          </a:prstGeom>
          <a:solidFill>
            <a:srgbClr val="FAD70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303118"/>
            <a:ext cx="2470355" cy="1246295"/>
          </a:xfrm>
          <a:prstGeom prst="rect">
            <a:avLst/>
          </a:prstGeom>
          <a:solidFill>
            <a:srgbClr val="FAD70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131702" y="401681"/>
            <a:ext cx="206527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2800" b="1" spc="1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March 10</a:t>
            </a:r>
            <a:endParaRPr lang="en-US" sz="2800" b="1" spc="150" dirty="0">
              <a:solidFill>
                <a:srgbClr val="FAD70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en-US" sz="6000" b="1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2020</a:t>
            </a:r>
            <a:endParaRPr lang="en-US" sz="2800" b="1" spc="150" dirty="0">
              <a:solidFill>
                <a:srgbClr val="FAD70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856778" y="133236"/>
            <a:ext cx="622065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800" b="1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NATIONAL</a:t>
            </a:r>
            <a:endParaRPr lang="en-US" sz="4800" b="1" spc="300" dirty="0">
              <a:solidFill>
                <a:srgbClr val="FAD70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A40DA09-7774-F743-8B49-EC59A15FCCF2}"/>
              </a:ext>
            </a:extLst>
          </p:cNvPr>
          <p:cNvSpPr txBox="1"/>
          <p:nvPr/>
        </p:nvSpPr>
        <p:spPr>
          <a:xfrm>
            <a:off x="2856778" y="3523402"/>
            <a:ext cx="6097099" cy="1200329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>
              <a:lnSpc>
                <a:spcPct val="105000"/>
              </a:lnSpc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Christopher J. Swartz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BB0DD16-59D2-EB47-BEB2-4FFBEF37C9DA}"/>
              </a:ext>
            </a:extLst>
          </p:cNvPr>
          <p:cNvSpPr txBox="1"/>
          <p:nvPr/>
        </p:nvSpPr>
        <p:spPr>
          <a:xfrm>
            <a:off x="64412" y="2067901"/>
            <a:ext cx="6638948" cy="1282484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noAutofit/>
          </a:bodyPr>
          <a:lstStyle/>
          <a:p>
            <a:pPr>
              <a:lnSpc>
                <a:spcPct val="95000"/>
              </a:lnSpc>
            </a:pPr>
            <a:r>
              <a:rPr lang="en-US" sz="2400" b="1" spc="100" dirty="0">
                <a:solidFill>
                  <a:schemeClr val="tx1">
                    <a:lumMod val="85000"/>
                    <a:lumOff val="15000"/>
                  </a:schemeClr>
                </a:solidFill>
                <a:ea typeface="Gadugi" panose="020B0502040204020203" pitchFamily="34" charset="0"/>
                <a:cs typeface="Arial" panose="020B0604020202020204" pitchFamily="34" charset="0"/>
              </a:rPr>
              <a:t>Anticipating and Addressing Corruption Risks Arising When Employees Seek New Employment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3D07161-4618-6B4B-BD2D-F1EDF1E00443}"/>
              </a:ext>
            </a:extLst>
          </p:cNvPr>
          <p:cNvSpPr/>
          <p:nvPr/>
        </p:nvSpPr>
        <p:spPr>
          <a:xfrm>
            <a:off x="6638948" y="1080643"/>
            <a:ext cx="243848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4000" b="1" spc="300" dirty="0">
                <a:solidFill>
                  <a:srgbClr val="FAD70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SUMMIT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BAE5E8A-36B9-E44A-826A-A53DA0B828C6}"/>
              </a:ext>
            </a:extLst>
          </p:cNvPr>
          <p:cNvSpPr/>
          <p:nvPr/>
        </p:nvSpPr>
        <p:spPr>
          <a:xfrm>
            <a:off x="2820595" y="606939"/>
            <a:ext cx="6256841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3800" b="1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GOVERNMENT ETHICS</a:t>
            </a:r>
            <a:endParaRPr lang="en-US" sz="3800" dirty="0"/>
          </a:p>
        </p:txBody>
      </p:sp>
    </p:spTree>
    <p:extLst>
      <p:ext uri="{BB962C8B-B14F-4D97-AF65-F5344CB8AC3E}">
        <p14:creationId xmlns:p14="http://schemas.microsoft.com/office/powerpoint/2010/main" val="9418649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Oval 18"/>
          <p:cNvSpPr/>
          <p:nvPr/>
        </p:nvSpPr>
        <p:spPr>
          <a:xfrm>
            <a:off x="3827875" y="1916885"/>
            <a:ext cx="1501987" cy="1357473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1. Establish the Context </a:t>
            </a:r>
          </a:p>
        </p:txBody>
      </p:sp>
      <p:sp>
        <p:nvSpPr>
          <p:cNvPr id="36" name="Rectangular Callout 35"/>
          <p:cNvSpPr/>
          <p:nvPr/>
        </p:nvSpPr>
        <p:spPr>
          <a:xfrm>
            <a:off x="5834042" y="1396344"/>
            <a:ext cx="2536644" cy="1352304"/>
          </a:xfrm>
          <a:prstGeom prst="wedgeRectCallout">
            <a:avLst>
              <a:gd name="adj1" fmla="val -63909"/>
              <a:gd name="adj2" fmla="val 29490"/>
            </a:avLst>
          </a:prstGeom>
          <a:solidFill>
            <a:schemeClr val="bg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What is happening to lead employee(s) to leave?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What pressures may employee(s) be feeling?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What are the external influences at play?</a:t>
            </a:r>
          </a:p>
        </p:txBody>
      </p:sp>
      <p:sp>
        <p:nvSpPr>
          <p:cNvPr id="18" name="Rectangle 17"/>
          <p:cNvSpPr/>
          <p:nvPr/>
        </p:nvSpPr>
        <p:spPr>
          <a:xfrm>
            <a:off x="0" y="0"/>
            <a:ext cx="1940943" cy="207249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Risk Assessment Process for Seeking Employment</a:t>
            </a:r>
          </a:p>
        </p:txBody>
      </p:sp>
      <p:sp>
        <p:nvSpPr>
          <p:cNvPr id="24" name="5-Point Star 23"/>
          <p:cNvSpPr/>
          <p:nvPr/>
        </p:nvSpPr>
        <p:spPr>
          <a:xfrm>
            <a:off x="3827875" y="1896327"/>
            <a:ext cx="377505" cy="352337"/>
          </a:xfrm>
          <a:prstGeom prst="star5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0165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Establish the Context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What is the overall context? </a:t>
            </a:r>
          </a:p>
          <a:p>
            <a:pPr lvl="1"/>
            <a:r>
              <a:rPr lang="en-US" dirty="0"/>
              <a:t>Internal and external influences</a:t>
            </a:r>
          </a:p>
          <a:p>
            <a:pPr lvl="1"/>
            <a:r>
              <a:rPr lang="en-US" dirty="0"/>
              <a:t>Mission and programs of the agency</a:t>
            </a:r>
          </a:p>
          <a:p>
            <a:pPr lvl="1"/>
            <a:r>
              <a:rPr lang="en-US" dirty="0"/>
              <a:t>Political and public atmosphere</a:t>
            </a:r>
          </a:p>
          <a:p>
            <a:pPr lvl="1"/>
            <a:r>
              <a:rPr lang="en-US" dirty="0"/>
              <a:t>Resources</a:t>
            </a:r>
          </a:p>
          <a:p>
            <a:pPr lvl="1"/>
            <a:r>
              <a:rPr lang="en-US" dirty="0"/>
              <a:t>Timing</a:t>
            </a:r>
          </a:p>
          <a:p>
            <a:r>
              <a:rPr lang="en-US" dirty="0"/>
              <a:t>Context can include information at the enterprise, organizational, group, and individual levels </a:t>
            </a:r>
          </a:p>
          <a:p>
            <a:r>
              <a:rPr lang="en-US" dirty="0"/>
              <a:t>Context= Looking around/taking bearings </a:t>
            </a:r>
          </a:p>
        </p:txBody>
      </p:sp>
    </p:spTree>
    <p:extLst>
      <p:ext uri="{BB962C8B-B14F-4D97-AF65-F5344CB8AC3E}">
        <p14:creationId xmlns:p14="http://schemas.microsoft.com/office/powerpoint/2010/main" val="33294719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Establish the Context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Individual Level:</a:t>
            </a:r>
          </a:p>
          <a:p>
            <a:pPr lvl="1"/>
            <a:r>
              <a:rPr lang="en-US" dirty="0"/>
              <a:t>What motivates employees to leave?</a:t>
            </a:r>
          </a:p>
          <a:p>
            <a:pPr lvl="1"/>
            <a:r>
              <a:rPr lang="en-US" dirty="0"/>
              <a:t>What incentives and pressures affect employees who are seeking employment?</a:t>
            </a:r>
          </a:p>
          <a:p>
            <a:r>
              <a:rPr lang="en-US" dirty="0"/>
              <a:t>Group/Organizational Level:</a:t>
            </a:r>
          </a:p>
          <a:p>
            <a:pPr lvl="1"/>
            <a:r>
              <a:rPr lang="en-US" dirty="0"/>
              <a:t>What social relationships may affect or be affected by employee behavior when seeking employment? </a:t>
            </a:r>
          </a:p>
          <a:p>
            <a:pPr lvl="1"/>
            <a:r>
              <a:rPr lang="en-US" dirty="0"/>
              <a:t>What information might leaving employees have? </a:t>
            </a:r>
          </a:p>
          <a:p>
            <a:pPr lvl="1"/>
            <a:r>
              <a:rPr lang="en-US" dirty="0"/>
              <a:t>What programs are they running?</a:t>
            </a:r>
          </a:p>
          <a:p>
            <a:r>
              <a:rPr lang="en-US" dirty="0"/>
              <a:t>Enterprise Level:</a:t>
            </a:r>
          </a:p>
          <a:p>
            <a:pPr lvl="1"/>
            <a:r>
              <a:rPr lang="en-US" dirty="0"/>
              <a:t>When are employees likely to leave?</a:t>
            </a:r>
          </a:p>
          <a:p>
            <a:pPr lvl="1"/>
            <a:r>
              <a:rPr lang="en-US" dirty="0"/>
              <a:t>What laws, procedures, and programs already apply? </a:t>
            </a:r>
          </a:p>
        </p:txBody>
      </p:sp>
    </p:spTree>
    <p:extLst>
      <p:ext uri="{BB962C8B-B14F-4D97-AF65-F5344CB8AC3E}">
        <p14:creationId xmlns:p14="http://schemas.microsoft.com/office/powerpoint/2010/main" val="8622918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Exercise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/>
              <a:t>Imagine that </a:t>
            </a:r>
            <a:r>
              <a:rPr lang="en-US" u="sng" dirty="0"/>
              <a:t>you</a:t>
            </a:r>
            <a:r>
              <a:rPr lang="en-US" dirty="0"/>
              <a:t> are leaving the Government three months from now…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Come up with: </a:t>
            </a:r>
          </a:p>
          <a:p>
            <a:r>
              <a:rPr lang="en-US" dirty="0"/>
              <a:t>Some reasons why your leaving;</a:t>
            </a:r>
          </a:p>
          <a:p>
            <a:r>
              <a:rPr lang="en-US" dirty="0"/>
              <a:t>Why you are going to the new job you’ve selected;</a:t>
            </a:r>
          </a:p>
          <a:p>
            <a:r>
              <a:rPr lang="en-US" dirty="0"/>
              <a:t>What you want to accomplish; </a:t>
            </a:r>
          </a:p>
          <a:p>
            <a:r>
              <a:rPr lang="en-US" dirty="0"/>
              <a:t>Any concerns you might have as a result of changing jobs.</a:t>
            </a:r>
          </a:p>
        </p:txBody>
      </p:sp>
    </p:spTree>
    <p:extLst>
      <p:ext uri="{BB962C8B-B14F-4D97-AF65-F5344CB8AC3E}">
        <p14:creationId xmlns:p14="http://schemas.microsoft.com/office/powerpoint/2010/main" val="30916938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Influences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11211"/>
            <a:ext cx="4038600" cy="3394472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b="1" dirty="0"/>
              <a:t>Why are you leaving:</a:t>
            </a:r>
          </a:p>
          <a:p>
            <a:r>
              <a:rPr lang="en-US" dirty="0"/>
              <a:t>I’ve been fired or let go </a:t>
            </a:r>
          </a:p>
          <a:p>
            <a:r>
              <a:rPr lang="en-US" dirty="0"/>
              <a:t>My boss is too strict/lax</a:t>
            </a:r>
          </a:p>
          <a:p>
            <a:r>
              <a:rPr lang="en-US" dirty="0"/>
              <a:t>I don’t like my workspace</a:t>
            </a:r>
          </a:p>
          <a:p>
            <a:r>
              <a:rPr lang="en-US" dirty="0"/>
              <a:t>I have a job offer where the company will pay a ton of money</a:t>
            </a:r>
          </a:p>
          <a:p>
            <a:r>
              <a:rPr lang="en-US" dirty="0"/>
              <a:t>I feel underused </a:t>
            </a:r>
          </a:p>
          <a:p>
            <a:r>
              <a:rPr lang="en-US" dirty="0"/>
              <a:t>All my friends have left the office</a:t>
            </a:r>
          </a:p>
          <a:p>
            <a:r>
              <a:rPr lang="en-US" dirty="0"/>
              <a:t>This new company is doing amazing things</a:t>
            </a:r>
          </a:p>
          <a:p>
            <a:r>
              <a:rPr lang="en-US" dirty="0"/>
              <a:t>I’ve been waiting for just the right time to jump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1620125"/>
            <a:ext cx="4038600" cy="3394472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b="1" dirty="0"/>
              <a:t>Concerns:</a:t>
            </a:r>
          </a:p>
          <a:p>
            <a:r>
              <a:rPr lang="en-US" dirty="0"/>
              <a:t>Should I begin sending out my resume?</a:t>
            </a:r>
          </a:p>
          <a:p>
            <a:r>
              <a:rPr lang="en-US" dirty="0"/>
              <a:t>How to pay the bills?</a:t>
            </a:r>
          </a:p>
          <a:p>
            <a:r>
              <a:rPr lang="en-US" dirty="0"/>
              <a:t>What will my spouse think?</a:t>
            </a:r>
          </a:p>
          <a:p>
            <a:r>
              <a:rPr lang="en-US" dirty="0"/>
              <a:t>Do I have enough saved in retirement?</a:t>
            </a:r>
          </a:p>
          <a:p>
            <a:r>
              <a:rPr lang="en-US" dirty="0"/>
              <a:t>What can I take with me?</a:t>
            </a:r>
          </a:p>
          <a:p>
            <a:r>
              <a:rPr lang="en-US" dirty="0"/>
              <a:t>How do I turn in my parking pass?</a:t>
            </a:r>
          </a:p>
          <a:p>
            <a:r>
              <a:rPr lang="en-US" dirty="0"/>
              <a:t>Do I try to build relationships before I go?</a:t>
            </a:r>
          </a:p>
          <a:p>
            <a:r>
              <a:rPr lang="en-US" dirty="0"/>
              <a:t>How do I tell my supervisor?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7920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Incentives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48462" y="1183898"/>
            <a:ext cx="2860646" cy="3394472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When employees begin seeking, new incentives to help or favor the new employer arise.</a:t>
            </a:r>
          </a:p>
          <a:p>
            <a:endParaRPr lang="en-US" dirty="0"/>
          </a:p>
          <a:p>
            <a:r>
              <a:rPr lang="en-US" dirty="0"/>
              <a:t>At the same time, relationships, connection to mission, and loyalties to the government begin to decline.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662728" y="1442201"/>
            <a:ext cx="5058562" cy="2898043"/>
            <a:chOff x="260057" y="1650457"/>
            <a:chExt cx="5058562" cy="2898043"/>
          </a:xfrm>
        </p:grpSpPr>
        <p:cxnSp>
          <p:nvCxnSpPr>
            <p:cNvPr id="5" name="Straight Arrow Connector 4"/>
            <p:cNvCxnSpPr/>
            <p:nvPr/>
          </p:nvCxnSpPr>
          <p:spPr>
            <a:xfrm>
              <a:off x="260057" y="4091185"/>
              <a:ext cx="4790115" cy="0"/>
            </a:xfrm>
            <a:prstGeom prst="straightConnector1">
              <a:avLst/>
            </a:prstGeom>
            <a:ln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4720706" y="3854669"/>
              <a:ext cx="0" cy="22120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3754823" y="4040669"/>
              <a:ext cx="1563796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50" b="1" dirty="0"/>
                <a:t>Termination Date</a:t>
              </a:r>
            </a:p>
          </p:txBody>
        </p:sp>
        <p:sp>
          <p:nvSpPr>
            <p:cNvPr id="8" name="Right Triangle 7"/>
            <p:cNvSpPr/>
            <p:nvPr/>
          </p:nvSpPr>
          <p:spPr>
            <a:xfrm flipH="1">
              <a:off x="1107345" y="1650457"/>
              <a:ext cx="3613360" cy="2425418"/>
            </a:xfrm>
            <a:prstGeom prst="rtTriangle">
              <a:avLst/>
            </a:prstGeom>
            <a:solidFill>
              <a:schemeClr val="accent2">
                <a:alpha val="58000"/>
              </a:schemeClr>
            </a:solidFill>
            <a:effectLst>
              <a:softEdge rad="63500"/>
            </a:effectLst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" name="Right Triangle 8"/>
            <p:cNvSpPr/>
            <p:nvPr/>
          </p:nvSpPr>
          <p:spPr>
            <a:xfrm>
              <a:off x="570451" y="1650457"/>
              <a:ext cx="3271706" cy="2422812"/>
            </a:xfrm>
            <a:prstGeom prst="rtTriangle">
              <a:avLst/>
            </a:prstGeom>
            <a:solidFill>
              <a:schemeClr val="accent1">
                <a:lumMod val="60000"/>
                <a:lumOff val="40000"/>
                <a:alpha val="48000"/>
              </a:schemeClr>
            </a:solidFill>
            <a:effectLst>
              <a:softEdge rad="63500"/>
            </a:effectLst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52486" y="4040669"/>
              <a:ext cx="1563796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50" b="1" dirty="0"/>
                <a:t>Begin Seeking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570451" y="3854669"/>
              <a:ext cx="0" cy="22120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4" name="Rectangle 13"/>
          <p:cNvSpPr/>
          <p:nvPr/>
        </p:nvSpPr>
        <p:spPr>
          <a:xfrm>
            <a:off x="570451" y="1378816"/>
            <a:ext cx="5016616" cy="298865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0537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Timing</a:t>
            </a:r>
          </a:p>
        </p:txBody>
      </p:sp>
      <p:graphicFrame>
        <p:nvGraphicFramePr>
          <p:cNvPr id="6" name="Diagram 5"/>
          <p:cNvGraphicFramePr/>
          <p:nvPr>
            <p:extLst/>
          </p:nvPr>
        </p:nvGraphicFramePr>
        <p:xfrm>
          <a:off x="709723" y="433651"/>
          <a:ext cx="7458076" cy="40692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036567" y="3210584"/>
            <a:ext cx="806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2020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15198" y="3210583"/>
            <a:ext cx="806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2021</a:t>
            </a:r>
          </a:p>
        </p:txBody>
      </p:sp>
    </p:spTree>
    <p:extLst>
      <p:ext uri="{BB962C8B-B14F-4D97-AF65-F5344CB8AC3E}">
        <p14:creationId xmlns:p14="http://schemas.microsoft.com/office/powerpoint/2010/main" val="16675705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the timeline to chart, based on information regarding your agency, where you think you are likely to have an increase of employees seeking employment in the next 2 years.</a:t>
            </a:r>
          </a:p>
        </p:txBody>
      </p:sp>
    </p:spTree>
    <p:extLst>
      <p:ext uri="{BB962C8B-B14F-4D97-AF65-F5344CB8AC3E}">
        <p14:creationId xmlns:p14="http://schemas.microsoft.com/office/powerpoint/2010/main" val="20912900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Timing</a:t>
            </a: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271644369"/>
              </p:ext>
            </p:extLst>
          </p:nvPr>
        </p:nvGraphicFramePr>
        <p:xfrm>
          <a:off x="709723" y="965257"/>
          <a:ext cx="7458076" cy="40692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036567" y="3873314"/>
            <a:ext cx="806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2020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15198" y="3797114"/>
            <a:ext cx="806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2021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E77107FA-3632-4676-B89D-D1F3D8308D5E}"/>
              </a:ext>
            </a:extLst>
          </p:cNvPr>
          <p:cNvSpPr/>
          <p:nvPr/>
        </p:nvSpPr>
        <p:spPr>
          <a:xfrm>
            <a:off x="3577674" y="2271433"/>
            <a:ext cx="1299882" cy="1183342"/>
          </a:xfrm>
          <a:prstGeom prst="ellipse">
            <a:avLst/>
          </a:prstGeom>
          <a:solidFill>
            <a:srgbClr val="FFFF00">
              <a:alpha val="20000"/>
            </a:srgbClr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id="{CF37B110-02FC-45C5-8E8F-1707B48E2B49}"/>
              </a:ext>
            </a:extLst>
          </p:cNvPr>
          <p:cNvSpPr/>
          <p:nvPr/>
        </p:nvSpPr>
        <p:spPr>
          <a:xfrm>
            <a:off x="2625904" y="2136577"/>
            <a:ext cx="699247" cy="663388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742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Oval 18"/>
          <p:cNvSpPr/>
          <p:nvPr/>
        </p:nvSpPr>
        <p:spPr>
          <a:xfrm>
            <a:off x="539390" y="2608797"/>
            <a:ext cx="1501987" cy="135747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1. Establish the Context </a:t>
            </a:r>
          </a:p>
        </p:txBody>
      </p:sp>
      <p:sp>
        <p:nvSpPr>
          <p:cNvPr id="22" name="Oval 21"/>
          <p:cNvSpPr/>
          <p:nvPr/>
        </p:nvSpPr>
        <p:spPr>
          <a:xfrm>
            <a:off x="5309515" y="2608797"/>
            <a:ext cx="1501987" cy="1357473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2. Risk Identification</a:t>
            </a:r>
          </a:p>
        </p:txBody>
      </p:sp>
      <p:cxnSp>
        <p:nvCxnSpPr>
          <p:cNvPr id="25" name="Straight Connector 24"/>
          <p:cNvCxnSpPr/>
          <p:nvPr/>
        </p:nvCxnSpPr>
        <p:spPr>
          <a:xfrm>
            <a:off x="2041377" y="3803058"/>
            <a:ext cx="2975902" cy="0"/>
          </a:xfrm>
          <a:prstGeom prst="line">
            <a:avLst/>
          </a:prstGeom>
          <a:ln w="76200">
            <a:solidFill>
              <a:schemeClr val="bg2">
                <a:lumMod val="25000"/>
              </a:schemeClr>
            </a:solidFill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ular Callout 31"/>
          <p:cNvSpPr/>
          <p:nvPr/>
        </p:nvSpPr>
        <p:spPr>
          <a:xfrm>
            <a:off x="7103738" y="2345179"/>
            <a:ext cx="1565809" cy="1363680"/>
          </a:xfrm>
          <a:prstGeom prst="wedgeRectCallout">
            <a:avLst>
              <a:gd name="adj1" fmla="val -62307"/>
              <a:gd name="adj2" fmla="val 15094"/>
            </a:avLst>
          </a:prstGeom>
          <a:solidFill>
            <a:schemeClr val="bg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chemeClr val="tx1"/>
                </a:solidFill>
              </a:rPr>
              <a:t>What bad behaviors might employee(s) engage in when they are seeking to leave? </a:t>
            </a:r>
          </a:p>
        </p:txBody>
      </p:sp>
      <p:sp>
        <p:nvSpPr>
          <p:cNvPr id="36" name="Rectangular Callout 35"/>
          <p:cNvSpPr/>
          <p:nvPr/>
        </p:nvSpPr>
        <p:spPr>
          <a:xfrm>
            <a:off x="2480635" y="2281365"/>
            <a:ext cx="2536644" cy="1352304"/>
          </a:xfrm>
          <a:prstGeom prst="wedgeRectCallout">
            <a:avLst>
              <a:gd name="adj1" fmla="val -63909"/>
              <a:gd name="adj2" fmla="val 29490"/>
            </a:avLst>
          </a:prstGeom>
          <a:solidFill>
            <a:schemeClr val="bg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What is happening to lead employee(s) to leave?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What pressures may employee(s) be feeling?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What are the external influences at play?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940943" cy="207249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Risk Assessment Process for Seeking Employment</a:t>
            </a:r>
          </a:p>
        </p:txBody>
      </p:sp>
      <p:sp>
        <p:nvSpPr>
          <p:cNvPr id="2" name="5-Point Star 1"/>
          <p:cNvSpPr/>
          <p:nvPr/>
        </p:nvSpPr>
        <p:spPr>
          <a:xfrm>
            <a:off x="5309515" y="2571750"/>
            <a:ext cx="377505" cy="352337"/>
          </a:xfrm>
          <a:prstGeom prst="star5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1151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Imagine…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4294909" cy="33944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Adam is an employee at your agency. He has decided to start looking for new employment.</a:t>
            </a:r>
          </a:p>
          <a:p>
            <a:endParaRPr lang="en-US" dirty="0"/>
          </a:p>
        </p:txBody>
      </p:sp>
      <p:pic>
        <p:nvPicPr>
          <p:cNvPr id="1028" name="Picture 4" descr="See the source image">
            <a:extLst>
              <a:ext uri="{FF2B5EF4-FFF2-40B4-BE49-F238E27FC236}">
                <a16:creationId xmlns:a16="http://schemas.microsoft.com/office/drawing/2014/main" id="{DDDEDBCD-1A15-4B31-9BF2-A0612B4310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0041" y="1063229"/>
            <a:ext cx="312420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40803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Identifying Harms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/>
              <a:t>Identify potential harms and the cause of those harms.</a:t>
            </a:r>
          </a:p>
          <a:p>
            <a:r>
              <a:rPr lang="en-US" dirty="0"/>
              <a:t>Consider what is likely to happen if a harm comes to fruition (“playing it out”)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Identifying harms likely requires coordination with supervisors &amp; asking questions of employees</a:t>
            </a:r>
          </a:p>
          <a:p>
            <a:pPr lvl="1"/>
            <a:r>
              <a:rPr lang="en-US" dirty="0"/>
              <a:t>Where are you going? </a:t>
            </a:r>
          </a:p>
          <a:p>
            <a:pPr lvl="1"/>
            <a:r>
              <a:rPr lang="en-US" dirty="0"/>
              <a:t>What types of information do you work with?</a:t>
            </a:r>
          </a:p>
          <a:p>
            <a:pPr lvl="1"/>
            <a:r>
              <a:rPr lang="en-US" dirty="0"/>
              <a:t>What are your job duties and how do they intersect with the company’s interest?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Much of this is already happening, but thinking about it from a risk point allows you to consider </a:t>
            </a:r>
            <a:r>
              <a:rPr lang="en-US" i="1" dirty="0"/>
              <a:t>how </a:t>
            </a:r>
            <a:r>
              <a:rPr lang="en-US" dirty="0"/>
              <a:t>to assess and advise or </a:t>
            </a:r>
            <a:r>
              <a:rPr lang="en-US" i="1" dirty="0"/>
              <a:t>mitigate</a:t>
            </a:r>
            <a:r>
              <a:rPr lang="en-US" dirty="0"/>
              <a:t> harm.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89217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 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List all of the bad, corrupt, or harmful things that could happen when an employee is seeking employment. </a:t>
            </a:r>
          </a:p>
          <a:p>
            <a:endParaRPr lang="en-US" dirty="0"/>
          </a:p>
          <a:p>
            <a:r>
              <a:rPr lang="en-US" dirty="0"/>
              <a:t>Include unlikely and likely things; big and small. </a:t>
            </a:r>
          </a:p>
        </p:txBody>
      </p:sp>
    </p:spTree>
    <p:extLst>
      <p:ext uri="{BB962C8B-B14F-4D97-AF65-F5344CB8AC3E}">
        <p14:creationId xmlns:p14="http://schemas.microsoft.com/office/powerpoint/2010/main" val="5327981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Making decisions that benefit oneself or future employer</a:t>
            </a:r>
          </a:p>
          <a:p>
            <a:r>
              <a:rPr lang="en-US" dirty="0"/>
              <a:t>Favoritism in providing benefits or enforcing laws</a:t>
            </a:r>
          </a:p>
          <a:p>
            <a:r>
              <a:rPr lang="en-US" dirty="0"/>
              <a:t>Disclosure, monetization, or sale of nonpublic information </a:t>
            </a:r>
          </a:p>
          <a:p>
            <a:r>
              <a:rPr lang="en-US" dirty="0"/>
              <a:t>Theft, conversion, or misuse of government property</a:t>
            </a:r>
          </a:p>
          <a:p>
            <a:r>
              <a:rPr lang="en-US" dirty="0"/>
              <a:t>Misuse of government time, including shirking and heel-dragging</a:t>
            </a:r>
          </a:p>
          <a:p>
            <a:r>
              <a:rPr lang="en-US" dirty="0"/>
              <a:t>Taking actions on behalf of new employer before current agency</a:t>
            </a:r>
          </a:p>
          <a:p>
            <a:r>
              <a:rPr lang="en-US" dirty="0"/>
              <a:t>Interoffice discord, disagreement, and intentional undermining of work programs </a:t>
            </a:r>
          </a:p>
          <a:p>
            <a:r>
              <a:rPr lang="en-US" dirty="0"/>
              <a:t>Gift giving (from external parties and in the office)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09600" y="178464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Some Seeking Employment Harms</a:t>
            </a:r>
          </a:p>
        </p:txBody>
      </p:sp>
    </p:spTree>
    <p:extLst>
      <p:ext uri="{BB962C8B-B14F-4D97-AF65-F5344CB8AC3E}">
        <p14:creationId xmlns:p14="http://schemas.microsoft.com/office/powerpoint/2010/main" val="34913386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61EC24-38C4-4951-BC72-FFBC020856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 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8F8F99-8022-406C-B4CE-4DD1F0577C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Take one harm, and “play it out”</a:t>
            </a:r>
          </a:p>
          <a:p>
            <a:r>
              <a:rPr lang="en-US" dirty="0"/>
              <a:t>E.g., Employee steers contract to future employer</a:t>
            </a:r>
            <a:r>
              <a:rPr lang="en-US" dirty="0">
                <a:sym typeface="Wingdings" panose="05000000000000000000" pitchFamily="2" charset="2"/>
              </a:rPr>
              <a:t> litigation &amp; protest expensive to remediate &amp; requires new RFP decreased budget for other activities (including implementation)  congressional oversight  </a:t>
            </a:r>
            <a:r>
              <a:rPr lang="en-US" dirty="0" err="1">
                <a:sym typeface="Wingdings" panose="05000000000000000000" pitchFamily="2" charset="2"/>
              </a:rPr>
              <a:t>etc</a:t>
            </a:r>
            <a:r>
              <a:rPr lang="en-US" dirty="0">
                <a:sym typeface="Wingdings" panose="05000000000000000000" pitchFamily="2" charset="2"/>
              </a:rPr>
              <a:t>…</a:t>
            </a:r>
          </a:p>
          <a:p>
            <a:r>
              <a:rPr lang="en-US" dirty="0">
                <a:sym typeface="Wingdings" panose="05000000000000000000" pitchFamily="2" charset="2"/>
              </a:rPr>
              <a:t>Now you have a full picture of harm</a:t>
            </a:r>
          </a:p>
        </p:txBody>
      </p:sp>
    </p:spTree>
    <p:extLst>
      <p:ext uri="{BB962C8B-B14F-4D97-AF65-F5344CB8AC3E}">
        <p14:creationId xmlns:p14="http://schemas.microsoft.com/office/powerpoint/2010/main" val="35192035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Oval 18"/>
          <p:cNvSpPr/>
          <p:nvPr/>
        </p:nvSpPr>
        <p:spPr>
          <a:xfrm>
            <a:off x="539390" y="1133352"/>
            <a:ext cx="1501987" cy="135747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1. Establish the Context </a:t>
            </a:r>
          </a:p>
        </p:txBody>
      </p:sp>
      <p:sp>
        <p:nvSpPr>
          <p:cNvPr id="21" name="Oval 20"/>
          <p:cNvSpPr/>
          <p:nvPr/>
        </p:nvSpPr>
        <p:spPr>
          <a:xfrm>
            <a:off x="6811503" y="2618451"/>
            <a:ext cx="1501987" cy="1357473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3. Risk Assessment </a:t>
            </a:r>
          </a:p>
        </p:txBody>
      </p:sp>
      <p:sp>
        <p:nvSpPr>
          <p:cNvPr id="22" name="Oval 21"/>
          <p:cNvSpPr/>
          <p:nvPr/>
        </p:nvSpPr>
        <p:spPr>
          <a:xfrm>
            <a:off x="5309515" y="1133352"/>
            <a:ext cx="1501987" cy="135747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2. Risk Identification</a:t>
            </a:r>
          </a:p>
        </p:txBody>
      </p:sp>
      <p:cxnSp>
        <p:nvCxnSpPr>
          <p:cNvPr id="25" name="Straight Connector 24"/>
          <p:cNvCxnSpPr/>
          <p:nvPr/>
        </p:nvCxnSpPr>
        <p:spPr>
          <a:xfrm>
            <a:off x="2041377" y="2327613"/>
            <a:ext cx="2975902" cy="0"/>
          </a:xfrm>
          <a:prstGeom prst="line">
            <a:avLst/>
          </a:prstGeom>
          <a:ln w="76200">
            <a:solidFill>
              <a:schemeClr val="bg2">
                <a:lumMod val="25000"/>
              </a:schemeClr>
            </a:solidFill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6591540" y="2351709"/>
            <a:ext cx="320152" cy="326423"/>
          </a:xfrm>
          <a:prstGeom prst="line">
            <a:avLst/>
          </a:prstGeom>
          <a:ln w="76200">
            <a:solidFill>
              <a:schemeClr val="bg2">
                <a:lumMod val="25000"/>
              </a:schemeClr>
            </a:solidFill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ular Callout 31"/>
          <p:cNvSpPr/>
          <p:nvPr/>
        </p:nvSpPr>
        <p:spPr>
          <a:xfrm>
            <a:off x="7103738" y="869734"/>
            <a:ext cx="1565809" cy="1363680"/>
          </a:xfrm>
          <a:prstGeom prst="wedgeRectCallout">
            <a:avLst>
              <a:gd name="adj1" fmla="val -62307"/>
              <a:gd name="adj2" fmla="val 15094"/>
            </a:avLst>
          </a:prstGeom>
          <a:solidFill>
            <a:schemeClr val="bg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chemeClr val="tx1"/>
                </a:solidFill>
              </a:rPr>
              <a:t>What bad behaviors might employee(s) engage in when they are seeking to leave? </a:t>
            </a:r>
          </a:p>
        </p:txBody>
      </p:sp>
      <p:sp>
        <p:nvSpPr>
          <p:cNvPr id="36" name="Rectangular Callout 35"/>
          <p:cNvSpPr/>
          <p:nvPr/>
        </p:nvSpPr>
        <p:spPr>
          <a:xfrm>
            <a:off x="2480635" y="805920"/>
            <a:ext cx="2536644" cy="1352304"/>
          </a:xfrm>
          <a:prstGeom prst="wedgeRectCallout">
            <a:avLst>
              <a:gd name="adj1" fmla="val -63909"/>
              <a:gd name="adj2" fmla="val 29490"/>
            </a:avLst>
          </a:prstGeom>
          <a:solidFill>
            <a:schemeClr val="bg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What is happening to lead employee(s) to leave?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What pressures may employee(s) be feeling?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What are the external influences at play?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3071004"/>
            <a:ext cx="1940943" cy="207249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Risk Assessment Process for Seeking Employment</a:t>
            </a:r>
          </a:p>
        </p:txBody>
      </p:sp>
      <p:sp>
        <p:nvSpPr>
          <p:cNvPr id="18" name="Rectangular Callout 17"/>
          <p:cNvSpPr/>
          <p:nvPr/>
        </p:nvSpPr>
        <p:spPr>
          <a:xfrm>
            <a:off x="6305021" y="4105592"/>
            <a:ext cx="1840793" cy="942354"/>
          </a:xfrm>
          <a:prstGeom prst="wedgeRectCallout">
            <a:avLst>
              <a:gd name="adj1" fmla="val -21068"/>
              <a:gd name="adj2" fmla="val -86767"/>
            </a:avLst>
          </a:prstGeom>
          <a:solidFill>
            <a:schemeClr val="bg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chemeClr val="tx1"/>
                </a:solidFill>
              </a:rPr>
              <a:t>How likely are those behaviors and what are the harms they could cause?</a:t>
            </a:r>
          </a:p>
        </p:txBody>
      </p:sp>
      <p:sp>
        <p:nvSpPr>
          <p:cNvPr id="26" name="5-Point Star 25"/>
          <p:cNvSpPr/>
          <p:nvPr/>
        </p:nvSpPr>
        <p:spPr>
          <a:xfrm>
            <a:off x="7886642" y="2618451"/>
            <a:ext cx="377505" cy="352337"/>
          </a:xfrm>
          <a:prstGeom prst="star5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8208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Analyzing Risk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Important for purposes of prioritizing and comparing risks.</a:t>
            </a:r>
          </a:p>
          <a:p>
            <a:r>
              <a:rPr lang="en-US" dirty="0"/>
              <a:t>Consider significance, likelihood, and nature of risk. </a:t>
            </a:r>
          </a:p>
          <a:p>
            <a:r>
              <a:rPr lang="en-US" dirty="0"/>
              <a:t>Identify equities that could be impacted:</a:t>
            </a:r>
          </a:p>
          <a:p>
            <a:pPr lvl="1"/>
            <a:r>
              <a:rPr lang="en-US" dirty="0"/>
              <a:t>Operational</a:t>
            </a:r>
          </a:p>
          <a:p>
            <a:pPr lvl="1"/>
            <a:r>
              <a:rPr lang="en-US" dirty="0"/>
              <a:t>Political</a:t>
            </a:r>
          </a:p>
          <a:p>
            <a:pPr lvl="1"/>
            <a:r>
              <a:rPr lang="en-US" dirty="0"/>
              <a:t>Reputational</a:t>
            </a:r>
          </a:p>
          <a:p>
            <a:pPr lvl="1"/>
            <a:r>
              <a:rPr lang="en-US" dirty="0"/>
              <a:t>Legal/Compliance</a:t>
            </a:r>
          </a:p>
          <a:p>
            <a:r>
              <a:rPr lang="en-US" dirty="0"/>
              <a:t>Estimate the </a:t>
            </a:r>
            <a:r>
              <a:rPr lang="en-US" i="1" dirty="0"/>
              <a:t>detrimental impact </a:t>
            </a:r>
            <a:r>
              <a:rPr lang="en-US" dirty="0"/>
              <a:t>on those equities.</a:t>
            </a:r>
          </a:p>
          <a:p>
            <a:r>
              <a:rPr lang="en-US" dirty="0"/>
              <a:t>Can consider risks individually or grouped together.</a:t>
            </a:r>
          </a:p>
        </p:txBody>
      </p:sp>
    </p:spTree>
    <p:extLst>
      <p:ext uri="{BB962C8B-B14F-4D97-AF65-F5344CB8AC3E}">
        <p14:creationId xmlns:p14="http://schemas.microsoft.com/office/powerpoint/2010/main" val="28513770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Risk Assessment Exercises</a:t>
            </a:r>
          </a:p>
        </p:txBody>
      </p:sp>
      <p:sp>
        <p:nvSpPr>
          <p:cNvPr id="4" name="Title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Assessing a Single Risk for a Single Group</a:t>
            </a:r>
          </a:p>
          <a:p>
            <a:r>
              <a:rPr lang="en-US" dirty="0"/>
              <a:t>Compare Multiple Risks in Same Group</a:t>
            </a:r>
          </a:p>
          <a:p>
            <a:r>
              <a:rPr lang="en-US" dirty="0"/>
              <a:t>Comparing Multiple Risks Across Groups</a:t>
            </a:r>
          </a:p>
        </p:txBody>
      </p:sp>
    </p:spTree>
    <p:extLst>
      <p:ext uri="{BB962C8B-B14F-4D97-AF65-F5344CB8AC3E}">
        <p14:creationId xmlns:p14="http://schemas.microsoft.com/office/powerpoint/2010/main" val="1900708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9655121"/>
              </p:ext>
            </p:extLst>
          </p:nvPr>
        </p:nvGraphicFramePr>
        <p:xfrm>
          <a:off x="1166069" y="763400"/>
          <a:ext cx="6593750" cy="3830825"/>
        </p:xfrm>
        <a:graphic>
          <a:graphicData uri="http://schemas.openxmlformats.org/drawingml/2006/table">
            <a:tbl>
              <a:tblPr firstRow="1" firstCol="1" bandRow="1"/>
              <a:tblGrid>
                <a:gridCol w="3508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18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47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76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8950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5149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5149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1613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7473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97" marR="51397" marT="0" marB="0">
                    <a:lnL>
                      <a:noFill/>
                    </a:lnL>
                    <a:lnR w="12700" cap="flat" cmpd="sng" algn="ctr">
                      <a:solidFill>
                        <a:srgbClr val="76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High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97" marR="51397" marT="0" marB="0" vert="vert270" anchor="b">
                    <a:lnL w="12700" cap="flat" cmpd="sng" algn="ctr">
                      <a:solidFill>
                        <a:srgbClr val="76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6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6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6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97" marR="51397" marT="0" marB="0" anchor="ctr">
                    <a:lnL w="12700" cap="flat" cmpd="sng" algn="ctr">
                      <a:solidFill>
                        <a:srgbClr val="76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97" marR="51397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97" marR="51397" marT="0" marB="0" anchor="ctr">
                    <a:lnL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97" marR="51397" marT="0" marB="0" anchor="ctr">
                    <a:lnL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97" marR="51397" marT="0" marB="0" anchor="ctr">
                    <a:lnL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97" marR="51397" marT="0" marB="0" anchor="ctr">
                    <a:lnL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3988">
                <a:tc>
                  <a:txBody>
                    <a:bodyPr/>
                    <a:lstStyle/>
                    <a:p>
                      <a:pPr marL="0" marR="0" indent="1397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97" marR="51397" marT="0" marB="0">
                    <a:lnL>
                      <a:noFill/>
                    </a:lnL>
                    <a:lnR w="12700" cap="flat" cmpd="sng" algn="ctr">
                      <a:solidFill>
                        <a:srgbClr val="76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97" marR="51397" marT="0" marB="0" vert="vert270" anchor="b">
                    <a:lnL w="12700" cap="flat" cmpd="sng" algn="ctr">
                      <a:solidFill>
                        <a:srgbClr val="76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6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6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6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97" marR="51397" marT="0" marB="0" anchor="ctr">
                    <a:lnL w="12700" cap="flat" cmpd="sng" algn="ctr">
                      <a:solidFill>
                        <a:srgbClr val="76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97" marR="51397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97" marR="51397" marT="0" marB="0" anchor="ctr">
                    <a:lnL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97" marR="51397" marT="0" marB="0" anchor="ctr">
                    <a:lnL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97" marR="51397" marT="0" marB="0" anchor="ctr">
                    <a:lnL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97" marR="51397" marT="0" marB="0" anchor="ctr">
                    <a:lnL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0672">
                <a:tc>
                  <a:txBody>
                    <a:bodyPr/>
                    <a:lstStyle/>
                    <a:p>
                      <a:pPr marL="0" marR="0" indent="1397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97" marR="51397" marT="0" marB="0">
                    <a:lnL>
                      <a:noFill/>
                    </a:lnL>
                    <a:lnR w="12700" cap="flat" cmpd="sng" algn="ctr">
                      <a:solidFill>
                        <a:srgbClr val="76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71755" indent="127635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Moderate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97" marR="51397" marT="0" marB="0" vert="vert270" anchor="b">
                    <a:lnL w="12700" cap="flat" cmpd="sng" algn="ctr">
                      <a:solidFill>
                        <a:srgbClr val="76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6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6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6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97" marR="51397" marT="0" marB="0" anchor="ctr">
                    <a:lnL w="12700" cap="flat" cmpd="sng" algn="ctr">
                      <a:solidFill>
                        <a:srgbClr val="76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97" marR="51397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97" marR="51397" marT="0" marB="0" anchor="ctr">
                    <a:lnL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97" marR="51397" marT="0" marB="0" anchor="ctr">
                    <a:lnL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97" marR="51397" marT="0" marB="0" anchor="ctr">
                    <a:lnL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97" marR="51397" marT="0" marB="0" anchor="ctr">
                    <a:lnL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2330">
                <a:tc>
                  <a:txBody>
                    <a:bodyPr/>
                    <a:lstStyle/>
                    <a:p>
                      <a:pPr marL="0" marR="0" indent="1397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97" marR="51397" marT="0" marB="0">
                    <a:lnL>
                      <a:noFill/>
                    </a:lnL>
                    <a:lnR w="12700" cap="flat" cmpd="sng" algn="ctr">
                      <a:solidFill>
                        <a:srgbClr val="76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71755" indent="127635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97" marR="51397" marT="0" marB="0" vert="vert270" anchor="b">
                    <a:lnL w="12700" cap="flat" cmpd="sng" algn="ctr">
                      <a:solidFill>
                        <a:srgbClr val="76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6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6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6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97" marR="51397" marT="0" marB="0" anchor="ctr">
                    <a:lnL w="12700" cap="flat" cmpd="sng" algn="ctr">
                      <a:solidFill>
                        <a:srgbClr val="76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97" marR="51397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97" marR="51397" marT="0" marB="0" anchor="ctr">
                    <a:lnL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97" marR="51397" marT="0" marB="0" anchor="ctr">
                    <a:lnL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97" marR="51397" marT="0" marB="0" anchor="ctr">
                    <a:lnL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97" marR="51397" marT="0" marB="0" anchor="ctr">
                    <a:lnL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9016">
                <a:tc>
                  <a:txBody>
                    <a:bodyPr/>
                    <a:lstStyle/>
                    <a:p>
                      <a:pPr marL="71755" marR="7175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Likelihood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97" marR="51397" marT="0" marB="0" vert="vert27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6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Low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97" marR="51397" marT="0" marB="0" vert="vert270" anchor="b">
                    <a:lnL w="12700" cap="flat" cmpd="sng" algn="ctr">
                      <a:solidFill>
                        <a:srgbClr val="76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6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6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6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97" marR="51397" marT="0" marB="0" anchor="ctr">
                    <a:lnL w="12700" cap="flat" cmpd="sng" algn="ctr">
                      <a:solidFill>
                        <a:srgbClr val="76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97" marR="51397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97" marR="51397" marT="0" marB="0" anchor="ctr">
                    <a:lnL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97" marR="51397" marT="0" marB="0" anchor="ctr">
                    <a:lnL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97" marR="51397" marT="0" marB="0" anchor="ctr">
                    <a:lnL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97" marR="51397" marT="0" marB="0" anchor="ctr">
                    <a:lnL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170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97" marR="51397" marT="0" marB="0" vert="vert27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97" marR="51397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6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97" marR="51397" marT="0" marB="0" anchor="b">
                    <a:lnL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97" marR="51397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6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97" marR="51397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6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97" marR="51397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6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97" marR="51397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6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97" marR="51397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6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1709">
                <a:tc>
                  <a:txBody>
                    <a:bodyPr/>
                    <a:lstStyle/>
                    <a:p>
                      <a:pPr marL="0" marR="0" indent="1397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97" marR="5139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1397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97" marR="5139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97" marR="51397" marT="0" marB="0" anchor="b">
                    <a:lnL>
                      <a:noFill/>
                    </a:lnL>
                    <a:lnR w="12700" cap="flat" cmpd="sng" algn="ctr">
                      <a:solidFill>
                        <a:srgbClr val="76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Low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97" marR="51397" marT="0" marB="0" anchor="ctr">
                    <a:lnL w="12700" cap="flat" cmpd="sng" algn="ctr">
                      <a:solidFill>
                        <a:srgbClr val="76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6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6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6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97" marR="51397" marT="0" marB="0" anchor="ctr">
                    <a:lnL w="12700" cap="flat" cmpd="sng" algn="ctr">
                      <a:solidFill>
                        <a:srgbClr val="76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6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6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6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Moderate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97" marR="51397" marT="0" marB="0" anchor="ctr">
                    <a:lnL w="12700" cap="flat" cmpd="sng" algn="ctr">
                      <a:solidFill>
                        <a:srgbClr val="76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6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6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6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97" marR="51397" marT="0" marB="0" anchor="ctr">
                    <a:lnL w="12700" cap="flat" cmpd="sng" algn="ctr">
                      <a:solidFill>
                        <a:srgbClr val="76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6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6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6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High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97" marR="51397" marT="0" marB="0" anchor="ctr">
                    <a:lnL w="12700" cap="flat" cmpd="sng" algn="ctr">
                      <a:solidFill>
                        <a:srgbClr val="76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6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6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6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667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97" marR="5139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97" marR="5139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97" marR="51397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Impact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97" marR="513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6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97" marR="513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6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97" marR="51397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6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97" marR="51397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6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97" marR="51397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6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10151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Exercise 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Consider a single group of employees at your agency, and identify one harm that might arise when they are seeking employment.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Consider the likelihood of that harm and what impact that might have on operations, political oversight, and compliance with laws. </a:t>
            </a:r>
          </a:p>
          <a:p>
            <a:endParaRPr lang="en-US" dirty="0"/>
          </a:p>
          <a:p>
            <a:r>
              <a:rPr lang="en-US" dirty="0"/>
              <a:t>Mark the risk map accordingly, labeling appropriately 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Some groups you might consider: </a:t>
            </a:r>
            <a:r>
              <a:rPr lang="en-US" i="1" dirty="0"/>
              <a:t>procurement officials; pharmacists; bank regulators; scientists; enforcement attorneys</a:t>
            </a:r>
          </a:p>
        </p:txBody>
      </p:sp>
    </p:spTree>
    <p:extLst>
      <p:ext uri="{BB962C8B-B14F-4D97-AF65-F5344CB8AC3E}">
        <p14:creationId xmlns:p14="http://schemas.microsoft.com/office/powerpoint/2010/main" val="48466556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1166069" y="763400"/>
          <a:ext cx="6593750" cy="3830825"/>
        </p:xfrm>
        <a:graphic>
          <a:graphicData uri="http://schemas.openxmlformats.org/drawingml/2006/table">
            <a:tbl>
              <a:tblPr firstRow="1" firstCol="1" bandRow="1"/>
              <a:tblGrid>
                <a:gridCol w="3508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18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47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76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8950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5149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5149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1613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7473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97" marR="51397" marT="0" marB="0">
                    <a:lnL>
                      <a:noFill/>
                    </a:lnL>
                    <a:lnR w="12700" cap="flat" cmpd="sng" algn="ctr">
                      <a:solidFill>
                        <a:srgbClr val="76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High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97" marR="51397" marT="0" marB="0" vert="vert270" anchor="b">
                    <a:lnL w="12700" cap="flat" cmpd="sng" algn="ctr">
                      <a:solidFill>
                        <a:srgbClr val="76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6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6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6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97" marR="51397" marT="0" marB="0" anchor="ctr">
                    <a:lnL w="12700" cap="flat" cmpd="sng" algn="ctr">
                      <a:solidFill>
                        <a:srgbClr val="76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97" marR="51397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97" marR="51397" marT="0" marB="0" anchor="ctr">
                    <a:lnL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97" marR="51397" marT="0" marB="0" anchor="ctr">
                    <a:lnL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97" marR="51397" marT="0" marB="0" anchor="ctr">
                    <a:lnL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97" marR="51397" marT="0" marB="0" anchor="ctr">
                    <a:lnL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3988">
                <a:tc>
                  <a:txBody>
                    <a:bodyPr/>
                    <a:lstStyle/>
                    <a:p>
                      <a:pPr marL="0" marR="0" indent="1397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97" marR="51397" marT="0" marB="0">
                    <a:lnL>
                      <a:noFill/>
                    </a:lnL>
                    <a:lnR w="12700" cap="flat" cmpd="sng" algn="ctr">
                      <a:solidFill>
                        <a:srgbClr val="76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97" marR="51397" marT="0" marB="0" vert="vert270" anchor="b">
                    <a:lnL w="12700" cap="flat" cmpd="sng" algn="ctr">
                      <a:solidFill>
                        <a:srgbClr val="76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6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6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6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97" marR="51397" marT="0" marB="0" anchor="ctr">
                    <a:lnL w="12700" cap="flat" cmpd="sng" algn="ctr">
                      <a:solidFill>
                        <a:srgbClr val="76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97" marR="51397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97" marR="51397" marT="0" marB="0" anchor="ctr">
                    <a:lnL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97" marR="51397" marT="0" marB="0" anchor="ctr">
                    <a:lnL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97" marR="51397" marT="0" marB="0" anchor="ctr">
                    <a:lnL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97" marR="51397" marT="0" marB="0" anchor="ctr">
                    <a:lnL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0672">
                <a:tc>
                  <a:txBody>
                    <a:bodyPr/>
                    <a:lstStyle/>
                    <a:p>
                      <a:pPr marL="0" marR="0" indent="1397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97" marR="51397" marT="0" marB="0">
                    <a:lnL>
                      <a:noFill/>
                    </a:lnL>
                    <a:lnR w="12700" cap="flat" cmpd="sng" algn="ctr">
                      <a:solidFill>
                        <a:srgbClr val="76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71755" indent="127635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Moderate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97" marR="51397" marT="0" marB="0" vert="vert270" anchor="b">
                    <a:lnL w="12700" cap="flat" cmpd="sng" algn="ctr">
                      <a:solidFill>
                        <a:srgbClr val="76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6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6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6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97" marR="51397" marT="0" marB="0" anchor="ctr">
                    <a:lnL w="12700" cap="flat" cmpd="sng" algn="ctr">
                      <a:solidFill>
                        <a:srgbClr val="76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97" marR="51397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97" marR="51397" marT="0" marB="0" anchor="ctr">
                    <a:lnL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97" marR="51397" marT="0" marB="0" anchor="ctr">
                    <a:lnL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97" marR="51397" marT="0" marB="0" anchor="ctr">
                    <a:lnL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97" marR="51397" marT="0" marB="0" anchor="ctr">
                    <a:lnL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2330">
                <a:tc>
                  <a:txBody>
                    <a:bodyPr/>
                    <a:lstStyle/>
                    <a:p>
                      <a:pPr marL="0" marR="0" indent="1397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97" marR="51397" marT="0" marB="0">
                    <a:lnL>
                      <a:noFill/>
                    </a:lnL>
                    <a:lnR w="12700" cap="flat" cmpd="sng" algn="ctr">
                      <a:solidFill>
                        <a:srgbClr val="76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71755" indent="127635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97" marR="51397" marT="0" marB="0" vert="vert270" anchor="b">
                    <a:lnL w="12700" cap="flat" cmpd="sng" algn="ctr">
                      <a:solidFill>
                        <a:srgbClr val="76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6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6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6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97" marR="51397" marT="0" marB="0" anchor="ctr">
                    <a:lnL w="12700" cap="flat" cmpd="sng" algn="ctr">
                      <a:solidFill>
                        <a:srgbClr val="76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97" marR="51397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97" marR="51397" marT="0" marB="0" anchor="ctr">
                    <a:lnL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97" marR="51397" marT="0" marB="0" anchor="ctr">
                    <a:lnL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97" marR="51397" marT="0" marB="0" anchor="ctr">
                    <a:lnL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97" marR="51397" marT="0" marB="0" anchor="ctr">
                    <a:lnL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9016">
                <a:tc>
                  <a:txBody>
                    <a:bodyPr/>
                    <a:lstStyle/>
                    <a:p>
                      <a:pPr marL="71755" marR="7175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Likelihood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97" marR="51397" marT="0" marB="0" vert="vert27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6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Low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97" marR="51397" marT="0" marB="0" vert="vert270" anchor="b">
                    <a:lnL w="12700" cap="flat" cmpd="sng" algn="ctr">
                      <a:solidFill>
                        <a:srgbClr val="76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6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6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6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97" marR="51397" marT="0" marB="0" anchor="ctr">
                    <a:lnL w="12700" cap="flat" cmpd="sng" algn="ctr">
                      <a:solidFill>
                        <a:srgbClr val="76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97" marR="51397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97" marR="51397" marT="0" marB="0" anchor="ctr">
                    <a:lnL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97" marR="51397" marT="0" marB="0" anchor="ctr">
                    <a:lnL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97" marR="51397" marT="0" marB="0" anchor="ctr">
                    <a:lnL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97" marR="51397" marT="0" marB="0" anchor="ctr">
                    <a:lnL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170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97" marR="51397" marT="0" marB="0" vert="vert27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97" marR="51397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6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97" marR="51397" marT="0" marB="0" anchor="b">
                    <a:lnL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97" marR="51397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6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97" marR="51397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6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97" marR="51397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6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97" marR="51397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6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97" marR="51397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6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1709">
                <a:tc>
                  <a:txBody>
                    <a:bodyPr/>
                    <a:lstStyle/>
                    <a:p>
                      <a:pPr marL="0" marR="0" indent="1397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97" marR="5139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1397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97" marR="5139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97" marR="51397" marT="0" marB="0" anchor="b">
                    <a:lnL>
                      <a:noFill/>
                    </a:lnL>
                    <a:lnR w="12700" cap="flat" cmpd="sng" algn="ctr">
                      <a:solidFill>
                        <a:srgbClr val="76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Low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97" marR="51397" marT="0" marB="0" anchor="ctr">
                    <a:lnL w="12700" cap="flat" cmpd="sng" algn="ctr">
                      <a:solidFill>
                        <a:srgbClr val="76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6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6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6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97" marR="51397" marT="0" marB="0" anchor="ctr">
                    <a:lnL w="12700" cap="flat" cmpd="sng" algn="ctr">
                      <a:solidFill>
                        <a:srgbClr val="76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6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6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6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Moderate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97" marR="51397" marT="0" marB="0" anchor="ctr">
                    <a:lnL w="12700" cap="flat" cmpd="sng" algn="ctr">
                      <a:solidFill>
                        <a:srgbClr val="76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6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6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6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97" marR="51397" marT="0" marB="0" anchor="ctr">
                    <a:lnL w="12700" cap="flat" cmpd="sng" algn="ctr">
                      <a:solidFill>
                        <a:srgbClr val="76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6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6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6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High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97" marR="51397" marT="0" marB="0" anchor="ctr">
                    <a:lnL w="12700" cap="flat" cmpd="sng" algn="ctr">
                      <a:solidFill>
                        <a:srgbClr val="76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6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6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6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667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97" marR="5139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97" marR="5139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97" marR="51397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Impact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97" marR="513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6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97" marR="513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6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97" marR="51397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6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97" marR="51397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6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97" marR="51397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6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Oval 4">
            <a:extLst>
              <a:ext uri="{FF2B5EF4-FFF2-40B4-BE49-F238E27FC236}">
                <a16:creationId xmlns:a16="http://schemas.microsoft.com/office/drawing/2014/main" id="{560C6488-A524-41B0-A8E2-F26C3E45D29F}"/>
              </a:ext>
            </a:extLst>
          </p:cNvPr>
          <p:cNvSpPr/>
          <p:nvPr/>
        </p:nvSpPr>
        <p:spPr>
          <a:xfrm>
            <a:off x="6954146" y="3172385"/>
            <a:ext cx="672352" cy="675716"/>
          </a:xfrm>
          <a:prstGeom prst="ellipse">
            <a:avLst/>
          </a:prstGeom>
          <a:solidFill>
            <a:srgbClr val="FFFF00">
              <a:alpha val="20000"/>
            </a:srgbClr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9565641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6162" y="212481"/>
            <a:ext cx="6718853" cy="125745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What Could Go Wrong?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6697" y="1828800"/>
            <a:ext cx="3845272" cy="2839064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186745" y="1142551"/>
            <a:ext cx="4294909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2050" name="Picture 2" descr="Image result for Corruption">
            <a:extLst>
              <a:ext uri="{FF2B5EF4-FFF2-40B4-BE49-F238E27FC236}">
                <a16:creationId xmlns:a16="http://schemas.microsoft.com/office/drawing/2014/main" id="{62EB8169-61E7-4875-B7B7-E3C46BCFEE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3270" y="1371988"/>
            <a:ext cx="5807177" cy="2839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579737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 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Consider the same group of employees, but try to think through </a:t>
            </a:r>
            <a:r>
              <a:rPr lang="en-US" i="1" dirty="0"/>
              <a:t>all </a:t>
            </a:r>
            <a:r>
              <a:rPr lang="en-US" dirty="0"/>
              <a:t>or </a:t>
            </a:r>
            <a:r>
              <a:rPr lang="en-US" i="1" dirty="0"/>
              <a:t>substantially all </a:t>
            </a:r>
            <a:r>
              <a:rPr lang="en-US" dirty="0"/>
              <a:t>of the harms that might arise when they are seeking employment. </a:t>
            </a:r>
          </a:p>
          <a:p>
            <a:endParaRPr lang="en-US" dirty="0"/>
          </a:p>
          <a:p>
            <a:r>
              <a:rPr lang="en-US" dirty="0"/>
              <a:t>Mark those harms on the “risk map,” labeling appropriately</a:t>
            </a:r>
          </a:p>
        </p:txBody>
      </p:sp>
    </p:spTree>
    <p:extLst>
      <p:ext uri="{BB962C8B-B14F-4D97-AF65-F5344CB8AC3E}">
        <p14:creationId xmlns:p14="http://schemas.microsoft.com/office/powerpoint/2010/main" val="114621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1166069" y="763400"/>
          <a:ext cx="6593750" cy="3830825"/>
        </p:xfrm>
        <a:graphic>
          <a:graphicData uri="http://schemas.openxmlformats.org/drawingml/2006/table">
            <a:tbl>
              <a:tblPr firstRow="1" firstCol="1" bandRow="1"/>
              <a:tblGrid>
                <a:gridCol w="3508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18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47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76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8950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5149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5149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1613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7473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97" marR="51397" marT="0" marB="0">
                    <a:lnL>
                      <a:noFill/>
                    </a:lnL>
                    <a:lnR w="12700" cap="flat" cmpd="sng" algn="ctr">
                      <a:solidFill>
                        <a:srgbClr val="76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High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97" marR="51397" marT="0" marB="0" vert="vert270" anchor="b">
                    <a:lnL w="12700" cap="flat" cmpd="sng" algn="ctr">
                      <a:solidFill>
                        <a:srgbClr val="76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6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6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6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97" marR="51397" marT="0" marB="0" anchor="ctr">
                    <a:lnL w="12700" cap="flat" cmpd="sng" algn="ctr">
                      <a:solidFill>
                        <a:srgbClr val="76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97" marR="51397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97" marR="51397" marT="0" marB="0" anchor="ctr">
                    <a:lnL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97" marR="51397" marT="0" marB="0" anchor="ctr">
                    <a:lnL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97" marR="51397" marT="0" marB="0" anchor="ctr">
                    <a:lnL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97" marR="51397" marT="0" marB="0" anchor="ctr">
                    <a:lnL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3988">
                <a:tc>
                  <a:txBody>
                    <a:bodyPr/>
                    <a:lstStyle/>
                    <a:p>
                      <a:pPr marL="0" marR="0" indent="1397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97" marR="51397" marT="0" marB="0">
                    <a:lnL>
                      <a:noFill/>
                    </a:lnL>
                    <a:lnR w="12700" cap="flat" cmpd="sng" algn="ctr">
                      <a:solidFill>
                        <a:srgbClr val="76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97" marR="51397" marT="0" marB="0" vert="vert270" anchor="b">
                    <a:lnL w="12700" cap="flat" cmpd="sng" algn="ctr">
                      <a:solidFill>
                        <a:srgbClr val="76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6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6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6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97" marR="51397" marT="0" marB="0" anchor="ctr">
                    <a:lnL w="12700" cap="flat" cmpd="sng" algn="ctr">
                      <a:solidFill>
                        <a:srgbClr val="76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97" marR="51397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97" marR="51397" marT="0" marB="0" anchor="ctr">
                    <a:lnL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97" marR="51397" marT="0" marB="0" anchor="ctr">
                    <a:lnL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97" marR="51397" marT="0" marB="0" anchor="ctr">
                    <a:lnL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97" marR="51397" marT="0" marB="0" anchor="ctr">
                    <a:lnL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0672">
                <a:tc>
                  <a:txBody>
                    <a:bodyPr/>
                    <a:lstStyle/>
                    <a:p>
                      <a:pPr marL="0" marR="0" indent="1397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97" marR="51397" marT="0" marB="0">
                    <a:lnL>
                      <a:noFill/>
                    </a:lnL>
                    <a:lnR w="12700" cap="flat" cmpd="sng" algn="ctr">
                      <a:solidFill>
                        <a:srgbClr val="76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71755" indent="127635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Moderate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97" marR="51397" marT="0" marB="0" vert="vert270" anchor="b">
                    <a:lnL w="12700" cap="flat" cmpd="sng" algn="ctr">
                      <a:solidFill>
                        <a:srgbClr val="76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6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6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6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97" marR="51397" marT="0" marB="0" anchor="ctr">
                    <a:lnL w="12700" cap="flat" cmpd="sng" algn="ctr">
                      <a:solidFill>
                        <a:srgbClr val="76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97" marR="51397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97" marR="51397" marT="0" marB="0" anchor="ctr">
                    <a:lnL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97" marR="51397" marT="0" marB="0" anchor="ctr">
                    <a:lnL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97" marR="51397" marT="0" marB="0" anchor="ctr">
                    <a:lnL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97" marR="51397" marT="0" marB="0" anchor="ctr">
                    <a:lnL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2330">
                <a:tc>
                  <a:txBody>
                    <a:bodyPr/>
                    <a:lstStyle/>
                    <a:p>
                      <a:pPr marL="0" marR="0" indent="1397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97" marR="51397" marT="0" marB="0">
                    <a:lnL>
                      <a:noFill/>
                    </a:lnL>
                    <a:lnR w="12700" cap="flat" cmpd="sng" algn="ctr">
                      <a:solidFill>
                        <a:srgbClr val="76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71755" indent="127635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97" marR="51397" marT="0" marB="0" vert="vert270" anchor="b">
                    <a:lnL w="12700" cap="flat" cmpd="sng" algn="ctr">
                      <a:solidFill>
                        <a:srgbClr val="76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6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6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6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97" marR="51397" marT="0" marB="0" anchor="ctr">
                    <a:lnL w="12700" cap="flat" cmpd="sng" algn="ctr">
                      <a:solidFill>
                        <a:srgbClr val="76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97" marR="51397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97" marR="51397" marT="0" marB="0" anchor="ctr">
                    <a:lnL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97" marR="51397" marT="0" marB="0" anchor="ctr">
                    <a:lnL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97" marR="51397" marT="0" marB="0" anchor="ctr">
                    <a:lnL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97" marR="51397" marT="0" marB="0" anchor="ctr">
                    <a:lnL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9016">
                <a:tc>
                  <a:txBody>
                    <a:bodyPr/>
                    <a:lstStyle/>
                    <a:p>
                      <a:pPr marL="71755" marR="7175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Likelihood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97" marR="51397" marT="0" marB="0" vert="vert27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6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Low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97" marR="51397" marT="0" marB="0" vert="vert270" anchor="b">
                    <a:lnL w="12700" cap="flat" cmpd="sng" algn="ctr">
                      <a:solidFill>
                        <a:srgbClr val="76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6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6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6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97" marR="51397" marT="0" marB="0" anchor="ctr">
                    <a:lnL w="12700" cap="flat" cmpd="sng" algn="ctr">
                      <a:solidFill>
                        <a:srgbClr val="76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97" marR="51397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97" marR="51397" marT="0" marB="0" anchor="ctr">
                    <a:lnL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97" marR="51397" marT="0" marB="0" anchor="ctr">
                    <a:lnL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97" marR="51397" marT="0" marB="0" anchor="ctr">
                    <a:lnL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97" marR="51397" marT="0" marB="0" anchor="ctr">
                    <a:lnL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170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97" marR="51397" marT="0" marB="0" vert="vert27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97" marR="51397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6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97" marR="51397" marT="0" marB="0" anchor="b">
                    <a:lnL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97" marR="51397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6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97" marR="51397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6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97" marR="51397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6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97" marR="51397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6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97" marR="51397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6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1709">
                <a:tc>
                  <a:txBody>
                    <a:bodyPr/>
                    <a:lstStyle/>
                    <a:p>
                      <a:pPr marL="0" marR="0" indent="1397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97" marR="5139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1397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97" marR="5139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97" marR="51397" marT="0" marB="0" anchor="b">
                    <a:lnL>
                      <a:noFill/>
                    </a:lnL>
                    <a:lnR w="12700" cap="flat" cmpd="sng" algn="ctr">
                      <a:solidFill>
                        <a:srgbClr val="76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Low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97" marR="51397" marT="0" marB="0" anchor="ctr">
                    <a:lnL w="12700" cap="flat" cmpd="sng" algn="ctr">
                      <a:solidFill>
                        <a:srgbClr val="76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6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6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6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97" marR="51397" marT="0" marB="0" anchor="ctr">
                    <a:lnL w="12700" cap="flat" cmpd="sng" algn="ctr">
                      <a:solidFill>
                        <a:srgbClr val="76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6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6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6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Moderate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97" marR="51397" marT="0" marB="0" anchor="ctr">
                    <a:lnL w="12700" cap="flat" cmpd="sng" algn="ctr">
                      <a:solidFill>
                        <a:srgbClr val="76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6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6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6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97" marR="51397" marT="0" marB="0" anchor="ctr">
                    <a:lnL w="12700" cap="flat" cmpd="sng" algn="ctr">
                      <a:solidFill>
                        <a:srgbClr val="76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6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6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6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High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97" marR="51397" marT="0" marB="0" anchor="ctr">
                    <a:lnL w="12700" cap="flat" cmpd="sng" algn="ctr">
                      <a:solidFill>
                        <a:srgbClr val="76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6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6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6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667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97" marR="5139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97" marR="5139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97" marR="51397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Impact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97" marR="513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6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97" marR="513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6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97" marR="51397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6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97" marR="51397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6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97" marR="51397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6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" name="Oval 2">
            <a:extLst>
              <a:ext uri="{FF2B5EF4-FFF2-40B4-BE49-F238E27FC236}">
                <a16:creationId xmlns:a16="http://schemas.microsoft.com/office/drawing/2014/main" id="{86ECCE3E-CFD7-4A7A-B3B2-8C11EE0B5B22}"/>
              </a:ext>
            </a:extLst>
          </p:cNvPr>
          <p:cNvSpPr/>
          <p:nvPr/>
        </p:nvSpPr>
        <p:spPr>
          <a:xfrm>
            <a:off x="5374791" y="2571750"/>
            <a:ext cx="672352" cy="675716"/>
          </a:xfrm>
          <a:prstGeom prst="ellipse">
            <a:avLst/>
          </a:prstGeom>
          <a:solidFill>
            <a:srgbClr val="FFFF00">
              <a:alpha val="20000"/>
            </a:srgbClr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FAA1B21D-483C-4F8B-855C-4BD4C8ABD79A}"/>
              </a:ext>
            </a:extLst>
          </p:cNvPr>
          <p:cNvSpPr/>
          <p:nvPr/>
        </p:nvSpPr>
        <p:spPr>
          <a:xfrm>
            <a:off x="2210250" y="1896034"/>
            <a:ext cx="672352" cy="675716"/>
          </a:xfrm>
          <a:prstGeom prst="ellipse">
            <a:avLst/>
          </a:prstGeom>
          <a:solidFill>
            <a:srgbClr val="FFFF00">
              <a:alpha val="20000"/>
            </a:srgbClr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60C6488-A524-41B0-A8E2-F26C3E45D29F}"/>
              </a:ext>
            </a:extLst>
          </p:cNvPr>
          <p:cNvSpPr/>
          <p:nvPr/>
        </p:nvSpPr>
        <p:spPr>
          <a:xfrm>
            <a:off x="6954146" y="3172385"/>
            <a:ext cx="672352" cy="675716"/>
          </a:xfrm>
          <a:prstGeom prst="ellipse">
            <a:avLst/>
          </a:prstGeom>
          <a:solidFill>
            <a:srgbClr val="FFFF00">
              <a:alpha val="20000"/>
            </a:srgbClr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08504011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Exercise 7</a:t>
            </a:r>
          </a:p>
        </p:txBody>
      </p:sp>
      <p:sp>
        <p:nvSpPr>
          <p:cNvPr id="4" name="Title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Compare groups based on multiple seeking employment risks.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Now you should be able to see where to prioritize resources (e.g., considering what to counsel on; whether to set up additional procedures)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198339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1166069" y="763400"/>
          <a:ext cx="6593750" cy="3830825"/>
        </p:xfrm>
        <a:graphic>
          <a:graphicData uri="http://schemas.openxmlformats.org/drawingml/2006/table">
            <a:tbl>
              <a:tblPr firstRow="1" firstCol="1" bandRow="1"/>
              <a:tblGrid>
                <a:gridCol w="3508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18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47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76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8950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5149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5149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1613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7473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97" marR="51397" marT="0" marB="0">
                    <a:lnL>
                      <a:noFill/>
                    </a:lnL>
                    <a:lnR w="12700" cap="flat" cmpd="sng" algn="ctr">
                      <a:solidFill>
                        <a:srgbClr val="76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High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97" marR="51397" marT="0" marB="0" vert="vert270" anchor="b">
                    <a:lnL w="12700" cap="flat" cmpd="sng" algn="ctr">
                      <a:solidFill>
                        <a:srgbClr val="76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6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6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6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97" marR="51397" marT="0" marB="0" anchor="ctr">
                    <a:lnL w="12700" cap="flat" cmpd="sng" algn="ctr">
                      <a:solidFill>
                        <a:srgbClr val="76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97" marR="51397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97" marR="51397" marT="0" marB="0" anchor="ctr">
                    <a:lnL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97" marR="51397" marT="0" marB="0" anchor="ctr">
                    <a:lnL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97" marR="51397" marT="0" marB="0" anchor="ctr">
                    <a:lnL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97" marR="51397" marT="0" marB="0" anchor="ctr">
                    <a:lnL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3988">
                <a:tc>
                  <a:txBody>
                    <a:bodyPr/>
                    <a:lstStyle/>
                    <a:p>
                      <a:pPr marL="0" marR="0" indent="1397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97" marR="51397" marT="0" marB="0">
                    <a:lnL>
                      <a:noFill/>
                    </a:lnL>
                    <a:lnR w="12700" cap="flat" cmpd="sng" algn="ctr">
                      <a:solidFill>
                        <a:srgbClr val="76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97" marR="51397" marT="0" marB="0" vert="vert270" anchor="b">
                    <a:lnL w="12700" cap="flat" cmpd="sng" algn="ctr">
                      <a:solidFill>
                        <a:srgbClr val="76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6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6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6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97" marR="51397" marT="0" marB="0" anchor="ctr">
                    <a:lnL w="12700" cap="flat" cmpd="sng" algn="ctr">
                      <a:solidFill>
                        <a:srgbClr val="76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97" marR="51397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97" marR="51397" marT="0" marB="0" anchor="ctr">
                    <a:lnL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97" marR="51397" marT="0" marB="0" anchor="ctr">
                    <a:lnL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97" marR="51397" marT="0" marB="0" anchor="ctr">
                    <a:lnL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97" marR="51397" marT="0" marB="0" anchor="ctr">
                    <a:lnL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0672">
                <a:tc>
                  <a:txBody>
                    <a:bodyPr/>
                    <a:lstStyle/>
                    <a:p>
                      <a:pPr marL="0" marR="0" indent="1397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97" marR="51397" marT="0" marB="0">
                    <a:lnL>
                      <a:noFill/>
                    </a:lnL>
                    <a:lnR w="12700" cap="flat" cmpd="sng" algn="ctr">
                      <a:solidFill>
                        <a:srgbClr val="76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71755" indent="127635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Moderate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97" marR="51397" marT="0" marB="0" vert="vert270" anchor="b">
                    <a:lnL w="12700" cap="flat" cmpd="sng" algn="ctr">
                      <a:solidFill>
                        <a:srgbClr val="76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6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6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6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97" marR="51397" marT="0" marB="0" anchor="ctr">
                    <a:lnL w="12700" cap="flat" cmpd="sng" algn="ctr">
                      <a:solidFill>
                        <a:srgbClr val="76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97" marR="51397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97" marR="51397" marT="0" marB="0" anchor="ctr">
                    <a:lnL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97" marR="51397" marT="0" marB="0" anchor="ctr">
                    <a:lnL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97" marR="51397" marT="0" marB="0" anchor="ctr">
                    <a:lnL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97" marR="51397" marT="0" marB="0" anchor="ctr">
                    <a:lnL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2330">
                <a:tc>
                  <a:txBody>
                    <a:bodyPr/>
                    <a:lstStyle/>
                    <a:p>
                      <a:pPr marL="0" marR="0" indent="1397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97" marR="51397" marT="0" marB="0">
                    <a:lnL>
                      <a:noFill/>
                    </a:lnL>
                    <a:lnR w="12700" cap="flat" cmpd="sng" algn="ctr">
                      <a:solidFill>
                        <a:srgbClr val="76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71755" indent="127635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97" marR="51397" marT="0" marB="0" vert="vert270" anchor="b">
                    <a:lnL w="12700" cap="flat" cmpd="sng" algn="ctr">
                      <a:solidFill>
                        <a:srgbClr val="76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6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6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6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97" marR="51397" marT="0" marB="0" anchor="ctr">
                    <a:lnL w="12700" cap="flat" cmpd="sng" algn="ctr">
                      <a:solidFill>
                        <a:srgbClr val="76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97" marR="51397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97" marR="51397" marT="0" marB="0" anchor="ctr">
                    <a:lnL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97" marR="51397" marT="0" marB="0" anchor="ctr">
                    <a:lnL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97" marR="51397" marT="0" marB="0" anchor="ctr">
                    <a:lnL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97" marR="51397" marT="0" marB="0" anchor="ctr">
                    <a:lnL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9016">
                <a:tc>
                  <a:txBody>
                    <a:bodyPr/>
                    <a:lstStyle/>
                    <a:p>
                      <a:pPr marL="71755" marR="7175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Likelihood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97" marR="51397" marT="0" marB="0" vert="vert27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6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Low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97" marR="51397" marT="0" marB="0" vert="vert270" anchor="b">
                    <a:lnL w="12700" cap="flat" cmpd="sng" algn="ctr">
                      <a:solidFill>
                        <a:srgbClr val="76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6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6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6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97" marR="51397" marT="0" marB="0" anchor="ctr">
                    <a:lnL w="12700" cap="flat" cmpd="sng" algn="ctr">
                      <a:solidFill>
                        <a:srgbClr val="76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97" marR="51397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97" marR="51397" marT="0" marB="0" anchor="ctr">
                    <a:lnL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97" marR="51397" marT="0" marB="0" anchor="ctr">
                    <a:lnL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97" marR="51397" marT="0" marB="0" anchor="ctr">
                    <a:lnL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97" marR="51397" marT="0" marB="0" anchor="ctr">
                    <a:lnL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170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97" marR="51397" marT="0" marB="0" vert="vert27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97" marR="51397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6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97" marR="51397" marT="0" marB="0" anchor="b">
                    <a:lnL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97" marR="51397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6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97" marR="51397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6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97" marR="51397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6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97" marR="51397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6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97" marR="51397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6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1709">
                <a:tc>
                  <a:txBody>
                    <a:bodyPr/>
                    <a:lstStyle/>
                    <a:p>
                      <a:pPr marL="0" marR="0" indent="1397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97" marR="5139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1397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97" marR="5139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97" marR="51397" marT="0" marB="0" anchor="b">
                    <a:lnL>
                      <a:noFill/>
                    </a:lnL>
                    <a:lnR w="12700" cap="flat" cmpd="sng" algn="ctr">
                      <a:solidFill>
                        <a:srgbClr val="76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Low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97" marR="51397" marT="0" marB="0" anchor="ctr">
                    <a:lnL w="12700" cap="flat" cmpd="sng" algn="ctr">
                      <a:solidFill>
                        <a:srgbClr val="76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6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6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6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97" marR="51397" marT="0" marB="0" anchor="ctr">
                    <a:lnL w="12700" cap="flat" cmpd="sng" algn="ctr">
                      <a:solidFill>
                        <a:srgbClr val="76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6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6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6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Moderate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97" marR="51397" marT="0" marB="0" anchor="ctr">
                    <a:lnL w="12700" cap="flat" cmpd="sng" algn="ctr">
                      <a:solidFill>
                        <a:srgbClr val="76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6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6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6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97" marR="51397" marT="0" marB="0" anchor="ctr">
                    <a:lnL w="12700" cap="flat" cmpd="sng" algn="ctr">
                      <a:solidFill>
                        <a:srgbClr val="76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6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6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6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High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97" marR="51397" marT="0" marB="0" anchor="ctr">
                    <a:lnL w="12700" cap="flat" cmpd="sng" algn="ctr">
                      <a:solidFill>
                        <a:srgbClr val="76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6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6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6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667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97" marR="5139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97" marR="5139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97" marR="51397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Impact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97" marR="513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6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97" marR="513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6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97" marR="51397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6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97" marR="51397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6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97" marR="51397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6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" name="Oval 2">
            <a:extLst>
              <a:ext uri="{FF2B5EF4-FFF2-40B4-BE49-F238E27FC236}">
                <a16:creationId xmlns:a16="http://schemas.microsoft.com/office/drawing/2014/main" id="{86ECCE3E-CFD7-4A7A-B3B2-8C11EE0B5B22}"/>
              </a:ext>
            </a:extLst>
          </p:cNvPr>
          <p:cNvSpPr/>
          <p:nvPr/>
        </p:nvSpPr>
        <p:spPr>
          <a:xfrm>
            <a:off x="5374791" y="2571750"/>
            <a:ext cx="672352" cy="675716"/>
          </a:xfrm>
          <a:prstGeom prst="ellipse">
            <a:avLst/>
          </a:prstGeom>
          <a:solidFill>
            <a:srgbClr val="FFFF00">
              <a:alpha val="20000"/>
            </a:srgbClr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FAA1B21D-483C-4F8B-855C-4BD4C8ABD79A}"/>
              </a:ext>
            </a:extLst>
          </p:cNvPr>
          <p:cNvSpPr/>
          <p:nvPr/>
        </p:nvSpPr>
        <p:spPr>
          <a:xfrm>
            <a:off x="2210250" y="1896034"/>
            <a:ext cx="672352" cy="675716"/>
          </a:xfrm>
          <a:prstGeom prst="ellipse">
            <a:avLst/>
          </a:prstGeom>
          <a:solidFill>
            <a:srgbClr val="FFFF00">
              <a:alpha val="20000"/>
            </a:srgbClr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60C6488-A524-41B0-A8E2-F26C3E45D29F}"/>
              </a:ext>
            </a:extLst>
          </p:cNvPr>
          <p:cNvSpPr/>
          <p:nvPr/>
        </p:nvSpPr>
        <p:spPr>
          <a:xfrm>
            <a:off x="6954146" y="3172385"/>
            <a:ext cx="672352" cy="675716"/>
          </a:xfrm>
          <a:prstGeom prst="ellipse">
            <a:avLst/>
          </a:prstGeom>
          <a:solidFill>
            <a:srgbClr val="FFFF00">
              <a:alpha val="20000"/>
            </a:srgbClr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3E52B74-07E0-4CC5-AF8A-A6CC91EB6976}"/>
              </a:ext>
            </a:extLst>
          </p:cNvPr>
          <p:cNvSpPr/>
          <p:nvPr/>
        </p:nvSpPr>
        <p:spPr>
          <a:xfrm>
            <a:off x="2210250" y="3153335"/>
            <a:ext cx="672352" cy="675716"/>
          </a:xfrm>
          <a:prstGeom prst="ellipse">
            <a:avLst/>
          </a:prstGeom>
          <a:solidFill>
            <a:schemeClr val="accent2">
              <a:lumMod val="20000"/>
              <a:lumOff val="80000"/>
              <a:alpha val="20000"/>
            </a:schemeClr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3CD5046-5FC1-417E-A6F6-48DF73608EB0}"/>
              </a:ext>
            </a:extLst>
          </p:cNvPr>
          <p:cNvSpPr/>
          <p:nvPr/>
        </p:nvSpPr>
        <p:spPr>
          <a:xfrm>
            <a:off x="6281794" y="1062316"/>
            <a:ext cx="672352" cy="675716"/>
          </a:xfrm>
          <a:prstGeom prst="ellipse">
            <a:avLst/>
          </a:prstGeom>
          <a:solidFill>
            <a:schemeClr val="accent2">
              <a:lumMod val="20000"/>
              <a:lumOff val="80000"/>
              <a:alpha val="20000"/>
            </a:schemeClr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3FE31C3-26F4-403D-937A-95B47178DC55}"/>
              </a:ext>
            </a:extLst>
          </p:cNvPr>
          <p:cNvSpPr/>
          <p:nvPr/>
        </p:nvSpPr>
        <p:spPr>
          <a:xfrm>
            <a:off x="6770370" y="3172385"/>
            <a:ext cx="672352" cy="675716"/>
          </a:xfrm>
          <a:prstGeom prst="ellipse">
            <a:avLst/>
          </a:prstGeom>
          <a:solidFill>
            <a:schemeClr val="accent2">
              <a:lumMod val="20000"/>
              <a:lumOff val="80000"/>
              <a:alpha val="20000"/>
            </a:schemeClr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56064282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Other Concepts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Risk Appetite: How much risk is acceptable to the organization</a:t>
            </a:r>
          </a:p>
          <a:p>
            <a:r>
              <a:rPr lang="en-US" dirty="0"/>
              <a:t>Response Heuristics: Assume/Accept, Monitor, Mitigate, Avoid</a:t>
            </a:r>
          </a:p>
        </p:txBody>
      </p:sp>
    </p:spTree>
    <p:extLst>
      <p:ext uri="{BB962C8B-B14F-4D97-AF65-F5344CB8AC3E}">
        <p14:creationId xmlns:p14="http://schemas.microsoft.com/office/powerpoint/2010/main" val="350304179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Oval 18"/>
          <p:cNvSpPr/>
          <p:nvPr/>
        </p:nvSpPr>
        <p:spPr>
          <a:xfrm>
            <a:off x="539390" y="457200"/>
            <a:ext cx="1501987" cy="135747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1. Establish the Context </a:t>
            </a:r>
          </a:p>
        </p:txBody>
      </p:sp>
      <p:sp>
        <p:nvSpPr>
          <p:cNvPr id="21" name="Oval 20"/>
          <p:cNvSpPr/>
          <p:nvPr/>
        </p:nvSpPr>
        <p:spPr>
          <a:xfrm>
            <a:off x="6811503" y="1942299"/>
            <a:ext cx="1501987" cy="135747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3. Risk Assessment </a:t>
            </a:r>
          </a:p>
        </p:txBody>
      </p:sp>
      <p:sp>
        <p:nvSpPr>
          <p:cNvPr id="22" name="Oval 21"/>
          <p:cNvSpPr/>
          <p:nvPr/>
        </p:nvSpPr>
        <p:spPr>
          <a:xfrm>
            <a:off x="5309515" y="457200"/>
            <a:ext cx="1501987" cy="135747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2. Risk Identification</a:t>
            </a:r>
          </a:p>
        </p:txBody>
      </p:sp>
      <p:sp>
        <p:nvSpPr>
          <p:cNvPr id="23" name="Oval 22"/>
          <p:cNvSpPr/>
          <p:nvPr/>
        </p:nvSpPr>
        <p:spPr>
          <a:xfrm>
            <a:off x="5309515" y="3427397"/>
            <a:ext cx="1501987" cy="1357473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4. Risk Mitigation</a:t>
            </a:r>
          </a:p>
          <a:p>
            <a:pPr algn="ctr"/>
            <a:endParaRPr lang="en-US" sz="1200" dirty="0">
              <a:solidFill>
                <a:schemeClr val="bg1"/>
              </a:solidFill>
            </a:endParaRPr>
          </a:p>
          <a:p>
            <a:pPr algn="ctr"/>
            <a:r>
              <a:rPr lang="en-US" sz="1200" dirty="0">
                <a:solidFill>
                  <a:schemeClr val="bg1"/>
                </a:solidFill>
              </a:rPr>
              <a:t>Internal Controls</a:t>
            </a:r>
          </a:p>
        </p:txBody>
      </p:sp>
      <p:cxnSp>
        <p:nvCxnSpPr>
          <p:cNvPr id="25" name="Straight Connector 24"/>
          <p:cNvCxnSpPr/>
          <p:nvPr/>
        </p:nvCxnSpPr>
        <p:spPr>
          <a:xfrm>
            <a:off x="2041377" y="1651461"/>
            <a:ext cx="2975902" cy="0"/>
          </a:xfrm>
          <a:prstGeom prst="line">
            <a:avLst/>
          </a:prstGeom>
          <a:ln w="76200">
            <a:solidFill>
              <a:schemeClr val="bg2">
                <a:lumMod val="25000"/>
              </a:schemeClr>
            </a:solidFill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6591540" y="1675557"/>
            <a:ext cx="320152" cy="326423"/>
          </a:xfrm>
          <a:prstGeom prst="line">
            <a:avLst/>
          </a:prstGeom>
          <a:ln w="76200">
            <a:solidFill>
              <a:schemeClr val="bg2">
                <a:lumMod val="25000"/>
              </a:schemeClr>
            </a:solidFill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6771496" y="3220335"/>
            <a:ext cx="320152" cy="326423"/>
          </a:xfrm>
          <a:prstGeom prst="line">
            <a:avLst/>
          </a:prstGeom>
          <a:ln w="76200">
            <a:solidFill>
              <a:schemeClr val="bg2">
                <a:lumMod val="25000"/>
              </a:schemeClr>
            </a:solidFill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ular Callout 31"/>
          <p:cNvSpPr/>
          <p:nvPr/>
        </p:nvSpPr>
        <p:spPr>
          <a:xfrm>
            <a:off x="7103738" y="193582"/>
            <a:ext cx="1565809" cy="1363680"/>
          </a:xfrm>
          <a:prstGeom prst="wedgeRectCallout">
            <a:avLst>
              <a:gd name="adj1" fmla="val -62307"/>
              <a:gd name="adj2" fmla="val 15094"/>
            </a:avLst>
          </a:prstGeom>
          <a:solidFill>
            <a:schemeClr val="bg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chemeClr val="tx1"/>
                </a:solidFill>
              </a:rPr>
              <a:t>What bad behaviors might employee(s) engage in when they are seeking to leave? </a:t>
            </a:r>
          </a:p>
        </p:txBody>
      </p:sp>
      <p:sp>
        <p:nvSpPr>
          <p:cNvPr id="33" name="Rectangular Callout 32"/>
          <p:cNvSpPr/>
          <p:nvPr/>
        </p:nvSpPr>
        <p:spPr>
          <a:xfrm>
            <a:off x="3243091" y="3994030"/>
            <a:ext cx="1840793" cy="942354"/>
          </a:xfrm>
          <a:prstGeom prst="wedgeRectCallout">
            <a:avLst>
              <a:gd name="adj1" fmla="val 63753"/>
              <a:gd name="adj2" fmla="val 5690"/>
            </a:avLst>
          </a:prstGeom>
          <a:solidFill>
            <a:schemeClr val="bg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chemeClr val="tx1"/>
                </a:solidFill>
              </a:rPr>
              <a:t>What can we do to help mitigate or prevent those harms?</a:t>
            </a:r>
          </a:p>
        </p:txBody>
      </p:sp>
      <p:sp>
        <p:nvSpPr>
          <p:cNvPr id="34" name="Rectangular Callout 33"/>
          <p:cNvSpPr/>
          <p:nvPr/>
        </p:nvSpPr>
        <p:spPr>
          <a:xfrm>
            <a:off x="7051641" y="3684809"/>
            <a:ext cx="1840793" cy="942354"/>
          </a:xfrm>
          <a:prstGeom prst="wedgeRectCallout">
            <a:avLst>
              <a:gd name="adj1" fmla="val -21068"/>
              <a:gd name="adj2" fmla="val -86767"/>
            </a:avLst>
          </a:prstGeom>
          <a:solidFill>
            <a:schemeClr val="bg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chemeClr val="tx1"/>
                </a:solidFill>
              </a:rPr>
              <a:t>How likely are those behaviors and what are the harms they could cause?</a:t>
            </a:r>
          </a:p>
        </p:txBody>
      </p:sp>
      <p:sp>
        <p:nvSpPr>
          <p:cNvPr id="36" name="Rectangular Callout 35"/>
          <p:cNvSpPr/>
          <p:nvPr/>
        </p:nvSpPr>
        <p:spPr>
          <a:xfrm>
            <a:off x="2480635" y="129768"/>
            <a:ext cx="2536644" cy="1352304"/>
          </a:xfrm>
          <a:prstGeom prst="wedgeRectCallout">
            <a:avLst>
              <a:gd name="adj1" fmla="val -63909"/>
              <a:gd name="adj2" fmla="val 29490"/>
            </a:avLst>
          </a:prstGeom>
          <a:solidFill>
            <a:schemeClr val="bg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What is happening to lead employee(s) to leave?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What pressures may employee(s) be feeling?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What are the external influences at play?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3071004"/>
            <a:ext cx="1940943" cy="207249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Risk Assessment Process for Seeking Employment</a:t>
            </a:r>
          </a:p>
        </p:txBody>
      </p:sp>
      <p:sp>
        <p:nvSpPr>
          <p:cNvPr id="24" name="5-Point Star 23"/>
          <p:cNvSpPr/>
          <p:nvPr/>
        </p:nvSpPr>
        <p:spPr>
          <a:xfrm>
            <a:off x="5309515" y="3370589"/>
            <a:ext cx="377505" cy="352337"/>
          </a:xfrm>
          <a:prstGeom prst="star5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77360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Responding to Risks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All about determining </a:t>
            </a:r>
            <a:r>
              <a:rPr lang="en-US" i="1" dirty="0"/>
              <a:t>effective </a:t>
            </a:r>
            <a:r>
              <a:rPr lang="en-US" dirty="0"/>
              <a:t>means of addressing risk</a:t>
            </a:r>
          </a:p>
          <a:p>
            <a:r>
              <a:rPr lang="en-US" dirty="0"/>
              <a:t>Counter-measures should be </a:t>
            </a:r>
            <a:r>
              <a:rPr lang="en-US" i="1" dirty="0"/>
              <a:t>proportionate </a:t>
            </a:r>
            <a:r>
              <a:rPr lang="en-US" dirty="0"/>
              <a:t>to the risk</a:t>
            </a:r>
          </a:p>
          <a:p>
            <a:r>
              <a:rPr lang="en-US" dirty="0"/>
              <a:t>Counter-measures should be </a:t>
            </a:r>
            <a:r>
              <a:rPr lang="en-US" i="1" dirty="0"/>
              <a:t>responsive </a:t>
            </a:r>
            <a:r>
              <a:rPr lang="en-US" dirty="0"/>
              <a:t>to the risk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90508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433558" y="1078881"/>
            <a:ext cx="6491064" cy="366317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1000">
                <a:schemeClr val="accent1">
                  <a:lumMod val="92000"/>
                  <a:lumOff val="8000"/>
                </a:schemeClr>
              </a:gs>
              <a:gs pos="59000">
                <a:schemeClr val="accent1">
                  <a:lumMod val="45000"/>
                  <a:lumOff val="55000"/>
                </a:schemeClr>
              </a:gs>
              <a:gs pos="22000">
                <a:schemeClr val="accent1">
                  <a:lumMod val="30000"/>
                  <a:lumOff val="70000"/>
                </a:schemeClr>
              </a:gs>
            </a:gsLst>
            <a:lin ang="30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 err="1"/>
              <a:t>RISCK</a:t>
            </a:r>
            <a:endParaRPr lang="en-US" sz="1350" dirty="0"/>
          </a:p>
        </p:txBody>
      </p:sp>
      <p:sp>
        <p:nvSpPr>
          <p:cNvPr id="6" name="Rectangle 5"/>
          <p:cNvSpPr/>
          <p:nvPr/>
        </p:nvSpPr>
        <p:spPr>
          <a:xfrm>
            <a:off x="6750269" y="1146622"/>
            <a:ext cx="1082355" cy="327757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bg2"/>
                </a:solidFill>
              </a:rPr>
              <a:t>Job offered to employee in exchange for official action</a:t>
            </a:r>
          </a:p>
        </p:txBody>
      </p:sp>
      <p:sp>
        <p:nvSpPr>
          <p:cNvPr id="7" name="Rectangle 6"/>
          <p:cNvSpPr/>
          <p:nvPr/>
        </p:nvSpPr>
        <p:spPr>
          <a:xfrm>
            <a:off x="5543692" y="1572322"/>
            <a:ext cx="1087019" cy="285371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Negotiating or have Agreement </a:t>
            </a:r>
          </a:p>
        </p:txBody>
      </p:sp>
      <p:sp>
        <p:nvSpPr>
          <p:cNvPr id="8" name="Rectangle 7"/>
          <p:cNvSpPr/>
          <p:nvPr/>
        </p:nvSpPr>
        <p:spPr>
          <a:xfrm>
            <a:off x="4456676" y="2478472"/>
            <a:ext cx="989048" cy="194693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Talk to or Heard Back from</a:t>
            </a:r>
          </a:p>
          <a:p>
            <a:pPr algn="ctr"/>
            <a:r>
              <a:rPr lang="en-US" sz="1350" dirty="0">
                <a:solidFill>
                  <a:schemeClr val="tx1"/>
                </a:solidFill>
              </a:rPr>
              <a:t>Employer </a:t>
            </a:r>
          </a:p>
        </p:txBody>
      </p:sp>
      <p:sp>
        <p:nvSpPr>
          <p:cNvPr id="9" name="Rectangle 8"/>
          <p:cNvSpPr/>
          <p:nvPr/>
        </p:nvSpPr>
        <p:spPr>
          <a:xfrm>
            <a:off x="3468554" y="3409201"/>
            <a:ext cx="881742" cy="101548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Cold Apply for Job</a:t>
            </a:r>
          </a:p>
        </p:txBody>
      </p:sp>
      <p:sp>
        <p:nvSpPr>
          <p:cNvPr id="10" name="Rectangle 9"/>
          <p:cNvSpPr/>
          <p:nvPr/>
        </p:nvSpPr>
        <p:spPr>
          <a:xfrm>
            <a:off x="1559521" y="3917659"/>
            <a:ext cx="1835801" cy="50654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Browsing Job Sites/ Requesting Job Application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559521" y="4484802"/>
            <a:ext cx="6365102" cy="20112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611277" y="178633"/>
            <a:ext cx="378180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700" dirty="0"/>
              <a:t>Seeking Employment</a:t>
            </a:r>
          </a:p>
          <a:p>
            <a:pPr algn="ctr"/>
            <a:r>
              <a:rPr lang="en-US" sz="2700" dirty="0"/>
              <a:t>Continuum Of Behavior</a:t>
            </a:r>
          </a:p>
        </p:txBody>
      </p:sp>
    </p:spTree>
    <p:extLst>
      <p:ext uri="{BB962C8B-B14F-4D97-AF65-F5344CB8AC3E}">
        <p14:creationId xmlns:p14="http://schemas.microsoft.com/office/powerpoint/2010/main" val="354993348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433558" y="1078881"/>
            <a:ext cx="6491064" cy="366317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1000">
                <a:schemeClr val="accent1">
                  <a:lumMod val="92000"/>
                  <a:lumOff val="8000"/>
                </a:schemeClr>
              </a:gs>
              <a:gs pos="59000">
                <a:schemeClr val="accent1">
                  <a:lumMod val="45000"/>
                  <a:lumOff val="55000"/>
                </a:schemeClr>
              </a:gs>
              <a:gs pos="22000">
                <a:schemeClr val="accent1">
                  <a:lumMod val="30000"/>
                  <a:lumOff val="70000"/>
                </a:schemeClr>
              </a:gs>
            </a:gsLst>
            <a:lin ang="30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 err="1"/>
              <a:t>RISCK</a:t>
            </a:r>
            <a:endParaRPr lang="en-US" sz="1350" dirty="0"/>
          </a:p>
        </p:txBody>
      </p:sp>
      <p:sp>
        <p:nvSpPr>
          <p:cNvPr id="6" name="Rectangle 5"/>
          <p:cNvSpPr/>
          <p:nvPr/>
        </p:nvSpPr>
        <p:spPr>
          <a:xfrm>
            <a:off x="6750269" y="1146622"/>
            <a:ext cx="1082355" cy="327757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bg2"/>
                </a:solidFill>
              </a:rPr>
              <a:t>Job offered to employee in exchange for official action</a:t>
            </a:r>
          </a:p>
        </p:txBody>
      </p:sp>
      <p:sp>
        <p:nvSpPr>
          <p:cNvPr id="7" name="Rectangle 6"/>
          <p:cNvSpPr/>
          <p:nvPr/>
        </p:nvSpPr>
        <p:spPr>
          <a:xfrm>
            <a:off x="5543692" y="1572322"/>
            <a:ext cx="1087019" cy="285371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Negotiating or have agreement</a:t>
            </a:r>
          </a:p>
        </p:txBody>
      </p:sp>
      <p:sp>
        <p:nvSpPr>
          <p:cNvPr id="8" name="Rectangle 7"/>
          <p:cNvSpPr/>
          <p:nvPr/>
        </p:nvSpPr>
        <p:spPr>
          <a:xfrm>
            <a:off x="4456676" y="2478472"/>
            <a:ext cx="989048" cy="194693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Talk to or Heard Back from</a:t>
            </a:r>
          </a:p>
          <a:p>
            <a:pPr algn="ctr"/>
            <a:r>
              <a:rPr lang="en-US" sz="1350" dirty="0">
                <a:solidFill>
                  <a:schemeClr val="tx1"/>
                </a:solidFill>
              </a:rPr>
              <a:t>Employer </a:t>
            </a:r>
          </a:p>
        </p:txBody>
      </p:sp>
      <p:sp>
        <p:nvSpPr>
          <p:cNvPr id="9" name="Rectangle 8"/>
          <p:cNvSpPr/>
          <p:nvPr/>
        </p:nvSpPr>
        <p:spPr>
          <a:xfrm>
            <a:off x="3468554" y="3409201"/>
            <a:ext cx="881742" cy="101548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Cold Apply for Job</a:t>
            </a:r>
          </a:p>
        </p:txBody>
      </p:sp>
      <p:sp>
        <p:nvSpPr>
          <p:cNvPr id="10" name="Rectangle 9"/>
          <p:cNvSpPr/>
          <p:nvPr/>
        </p:nvSpPr>
        <p:spPr>
          <a:xfrm>
            <a:off x="1559521" y="3877128"/>
            <a:ext cx="1835801" cy="54707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Browsing Job Sites/ Requesting Job Application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559521" y="4484802"/>
            <a:ext cx="6365102" cy="20112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 rot="19040082">
            <a:off x="3429373" y="2109281"/>
            <a:ext cx="992579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/>
              <a:t>RISK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611277" y="178633"/>
            <a:ext cx="378180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700" dirty="0"/>
              <a:t>Seeking Employment</a:t>
            </a:r>
          </a:p>
          <a:p>
            <a:pPr algn="ctr"/>
            <a:r>
              <a:rPr lang="en-US" sz="2700" dirty="0"/>
              <a:t>Continuum Of Behavior</a:t>
            </a:r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2698595" y="848328"/>
            <a:ext cx="4707152" cy="4200388"/>
          </a:xfrm>
          <a:prstGeom prst="line">
            <a:avLst/>
          </a:prstGeom>
          <a:ln w="28575">
            <a:prstDash val="sysDot"/>
            <a:headEnd type="diamond"/>
            <a:tailEnd type="diamon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209017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433558" y="1078881"/>
            <a:ext cx="6491064" cy="366317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1000">
                <a:schemeClr val="accent1">
                  <a:lumMod val="92000"/>
                  <a:lumOff val="8000"/>
                </a:schemeClr>
              </a:gs>
              <a:gs pos="59000">
                <a:schemeClr val="accent1">
                  <a:lumMod val="45000"/>
                  <a:lumOff val="55000"/>
                </a:schemeClr>
              </a:gs>
              <a:gs pos="22000">
                <a:schemeClr val="accent1">
                  <a:lumMod val="30000"/>
                  <a:lumOff val="70000"/>
                </a:schemeClr>
              </a:gs>
            </a:gsLst>
            <a:lin ang="30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 err="1"/>
              <a:t>RISCK</a:t>
            </a:r>
            <a:endParaRPr lang="en-US" sz="1350" dirty="0"/>
          </a:p>
        </p:txBody>
      </p:sp>
      <p:sp>
        <p:nvSpPr>
          <p:cNvPr id="8" name="Rectangle 7"/>
          <p:cNvSpPr/>
          <p:nvPr/>
        </p:nvSpPr>
        <p:spPr>
          <a:xfrm>
            <a:off x="6750269" y="1146622"/>
            <a:ext cx="1082355" cy="327757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bg2"/>
                </a:solidFill>
              </a:rPr>
              <a:t>18 USC 201</a:t>
            </a:r>
          </a:p>
        </p:txBody>
      </p:sp>
      <p:sp>
        <p:nvSpPr>
          <p:cNvPr id="9" name="Rectangle 8"/>
          <p:cNvSpPr/>
          <p:nvPr/>
        </p:nvSpPr>
        <p:spPr>
          <a:xfrm>
            <a:off x="5543692" y="1572322"/>
            <a:ext cx="1087019" cy="285371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18 USC 208</a:t>
            </a:r>
          </a:p>
        </p:txBody>
      </p:sp>
      <p:sp>
        <p:nvSpPr>
          <p:cNvPr id="10" name="Rectangle 9"/>
          <p:cNvSpPr/>
          <p:nvPr/>
        </p:nvSpPr>
        <p:spPr>
          <a:xfrm>
            <a:off x="4456676" y="2478472"/>
            <a:ext cx="989048" cy="194693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5 CFR 2635.604</a:t>
            </a:r>
          </a:p>
          <a:p>
            <a:pPr algn="ctr"/>
            <a:r>
              <a:rPr lang="en-US" sz="1350" dirty="0">
                <a:solidFill>
                  <a:schemeClr val="tx1"/>
                </a:solidFill>
              </a:rPr>
              <a:t>(a)(1)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468554" y="3409201"/>
            <a:ext cx="881742" cy="101548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5 CFR 2635.604</a:t>
            </a:r>
          </a:p>
          <a:p>
            <a:pPr algn="ctr"/>
            <a:r>
              <a:rPr lang="en-US" sz="1350" dirty="0">
                <a:solidFill>
                  <a:schemeClr val="tx1"/>
                </a:solidFill>
              </a:rPr>
              <a:t>(a)(2)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559521" y="4039017"/>
            <a:ext cx="1835801" cy="3851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5 CFR 2635.502(a)(2)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559521" y="4484802"/>
            <a:ext cx="6365102" cy="20112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5 CFR 2635 subpart G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373139" y="92356"/>
            <a:ext cx="616707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700" dirty="0"/>
              <a:t>Addressing Risk Likelihood</a:t>
            </a:r>
          </a:p>
          <a:p>
            <a:pPr algn="ctr"/>
            <a:r>
              <a:rPr lang="en-US" sz="2700" dirty="0"/>
              <a:t>Through Legal Compliance Framework</a:t>
            </a:r>
          </a:p>
        </p:txBody>
      </p:sp>
      <p:cxnSp>
        <p:nvCxnSpPr>
          <p:cNvPr id="41" name="Straight Connector 40"/>
          <p:cNvCxnSpPr/>
          <p:nvPr/>
        </p:nvCxnSpPr>
        <p:spPr>
          <a:xfrm flipV="1">
            <a:off x="2274849" y="940344"/>
            <a:ext cx="5185592" cy="3968981"/>
          </a:xfrm>
          <a:prstGeom prst="line">
            <a:avLst/>
          </a:prstGeom>
          <a:ln w="28575">
            <a:prstDash val="sysDot"/>
            <a:headEnd type="diamond"/>
            <a:tailEnd type="diamon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 rot="19279507">
            <a:off x="2388831" y="1957210"/>
            <a:ext cx="352781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dirty="0"/>
              <a:t>RISK</a:t>
            </a:r>
          </a:p>
        </p:txBody>
      </p:sp>
    </p:spTree>
    <p:extLst>
      <p:ext uri="{BB962C8B-B14F-4D97-AF65-F5344CB8AC3E}">
        <p14:creationId xmlns:p14="http://schemas.microsoft.com/office/powerpoint/2010/main" val="27460999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Few Thoughts…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many employees might be thinking about or seeking new employment </a:t>
            </a:r>
            <a:r>
              <a:rPr lang="en-US" b="1" dirty="0"/>
              <a:t>today</a:t>
            </a:r>
            <a:r>
              <a:rPr lang="en-US" dirty="0"/>
              <a:t>? </a:t>
            </a:r>
          </a:p>
          <a:p>
            <a:r>
              <a:rPr lang="en-US" dirty="0"/>
              <a:t>How possible is it that at least some might engage in corrupt or harmful behavior?</a:t>
            </a:r>
          </a:p>
          <a:p>
            <a:r>
              <a:rPr lang="en-US" dirty="0"/>
              <a:t>Is the agency effectively protected against those possibilities?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179653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Once Seeking is Done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30" y="1063229"/>
            <a:ext cx="5020811" cy="3394472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Employee can be directed to recuse from matters even after negotiations or seeking employment falls through: Why?</a:t>
            </a:r>
          </a:p>
          <a:p>
            <a:r>
              <a:rPr lang="en-US" dirty="0"/>
              <a:t>New Risks!</a:t>
            </a:r>
          </a:p>
          <a:p>
            <a:pPr lvl="1"/>
            <a:r>
              <a:rPr lang="en-US" dirty="0"/>
              <a:t>Retributive bias; </a:t>
            </a:r>
          </a:p>
          <a:p>
            <a:pPr lvl="1"/>
            <a:r>
              <a:rPr lang="en-US" dirty="0"/>
              <a:t>perceived unfairness to relevant parties; </a:t>
            </a:r>
          </a:p>
          <a:p>
            <a:pPr lvl="1"/>
            <a:r>
              <a:rPr lang="en-US" dirty="0"/>
              <a:t>ongoing affinities; </a:t>
            </a:r>
          </a:p>
          <a:p>
            <a:pPr lvl="1"/>
            <a:r>
              <a:rPr lang="en-US" dirty="0"/>
              <a:t>receipt of confidential or business-sensitive information.</a:t>
            </a:r>
          </a:p>
          <a:p>
            <a:pPr lvl="1"/>
            <a:endParaRPr lang="en-US" i="1" dirty="0"/>
          </a:p>
          <a:p>
            <a:pPr lvl="1"/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5687037" y="1813434"/>
            <a:ext cx="3093935" cy="1786439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6" name="Right Triangle 15"/>
          <p:cNvSpPr/>
          <p:nvPr/>
        </p:nvSpPr>
        <p:spPr>
          <a:xfrm>
            <a:off x="5815926" y="2194396"/>
            <a:ext cx="2251245" cy="1225613"/>
          </a:xfrm>
          <a:prstGeom prst="rtTriangl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2635.606(b)</a:t>
            </a:r>
          </a:p>
        </p:txBody>
      </p:sp>
      <p:sp>
        <p:nvSpPr>
          <p:cNvPr id="17" name="TextBox 16"/>
          <p:cNvSpPr txBox="1"/>
          <p:nvPr/>
        </p:nvSpPr>
        <p:spPr>
          <a:xfrm rot="1822481">
            <a:off x="6250594" y="2368978"/>
            <a:ext cx="17684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LIKELIHOOD OF RISK</a:t>
            </a:r>
          </a:p>
        </p:txBody>
      </p:sp>
      <p:cxnSp>
        <p:nvCxnSpPr>
          <p:cNvPr id="18" name="Straight Connector 17"/>
          <p:cNvCxnSpPr>
            <a:cxnSpLocks/>
          </p:cNvCxnSpPr>
          <p:nvPr/>
        </p:nvCxnSpPr>
        <p:spPr>
          <a:xfrm>
            <a:off x="5837495" y="1940883"/>
            <a:ext cx="2379058" cy="1358129"/>
          </a:xfrm>
          <a:prstGeom prst="line">
            <a:avLst/>
          </a:prstGeom>
          <a:ln w="28575">
            <a:prstDash val="sysDot"/>
            <a:headEnd type="diamond"/>
            <a:tailEnd type="diamon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273248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Effect of the Ethics Laws on Risk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69219"/>
            <a:ext cx="3393474" cy="3263504"/>
          </a:xfrm>
        </p:spPr>
        <p:txBody>
          <a:bodyPr>
            <a:noAutofit/>
          </a:bodyPr>
          <a:lstStyle/>
          <a:p>
            <a:r>
              <a:rPr lang="en-US" sz="1600" dirty="0"/>
              <a:t>The laws deter corruption by creating penalties, both normative (i.e., social approbation) and through sanction. </a:t>
            </a:r>
          </a:p>
          <a:p>
            <a:r>
              <a:rPr lang="en-US" sz="1600" dirty="0"/>
              <a:t>One way to think of that is that the ethics laws aim to lower the likelihood of corruption by increasing and sharing the magnitude of the harm.</a:t>
            </a:r>
          </a:p>
          <a:p>
            <a:r>
              <a:rPr lang="en-US" sz="1600" dirty="0"/>
              <a:t>Much of the increase magnitude is “shared” risk, i.e., allocated to the perpetrator. </a:t>
            </a: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/>
          </p:nvPr>
        </p:nvGraphicFramePr>
        <p:xfrm>
          <a:off x="4396903" y="1369219"/>
          <a:ext cx="4248555" cy="30877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Bent Arrow 4"/>
          <p:cNvSpPr/>
          <p:nvPr/>
        </p:nvSpPr>
        <p:spPr>
          <a:xfrm rot="10800000" flipH="1">
            <a:off x="7038752" y="2913105"/>
            <a:ext cx="537341" cy="789354"/>
          </a:xfrm>
          <a:prstGeom prst="bentArrow">
            <a:avLst>
              <a:gd name="adj1" fmla="val 8148"/>
              <a:gd name="adj2" fmla="val 16667"/>
              <a:gd name="adj3" fmla="val 25000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371387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Residual Risks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Residual risk is the “exposure remaining from an inherent risk after action has been taken to manage it, using the same assessment standards as the inherent assessment.” </a:t>
            </a:r>
          </a:p>
          <a:p>
            <a:endParaRPr lang="en-US" dirty="0"/>
          </a:p>
          <a:p>
            <a:r>
              <a:rPr lang="en-US" dirty="0"/>
              <a:t>What must be clear is that we can’t stop at the laws to prevent corruption from happening when employee’s are seeking employment! </a:t>
            </a:r>
          </a:p>
          <a:p>
            <a:endParaRPr lang="en-US" dirty="0"/>
          </a:p>
          <a:p>
            <a:r>
              <a:rPr lang="en-US" dirty="0"/>
              <a:t>What steps do you think we should take? </a:t>
            </a:r>
          </a:p>
        </p:txBody>
      </p:sp>
    </p:spTree>
    <p:extLst>
      <p:ext uri="{BB962C8B-B14F-4D97-AF65-F5344CB8AC3E}">
        <p14:creationId xmlns:p14="http://schemas.microsoft.com/office/powerpoint/2010/main" val="296477626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990E76-3657-4726-A707-00AC5A2641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Internal Controls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5760E8-0617-4B40-9090-04791E92EC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Training</a:t>
            </a:r>
          </a:p>
          <a:p>
            <a:r>
              <a:rPr lang="en-US" dirty="0"/>
              <a:t>Communications</a:t>
            </a:r>
          </a:p>
          <a:p>
            <a:r>
              <a:rPr lang="en-US" dirty="0"/>
              <a:t>Advice</a:t>
            </a:r>
          </a:p>
          <a:p>
            <a:r>
              <a:rPr lang="en-US" dirty="0"/>
              <a:t>Procedures</a:t>
            </a:r>
          </a:p>
          <a:p>
            <a:r>
              <a:rPr lang="en-US" dirty="0"/>
              <a:t>Practices</a:t>
            </a:r>
          </a:p>
          <a:p>
            <a:r>
              <a:rPr lang="en-US" dirty="0"/>
              <a:t>Supplemental Regulations</a:t>
            </a:r>
          </a:p>
        </p:txBody>
      </p:sp>
    </p:spTree>
    <p:extLst>
      <p:ext uri="{BB962C8B-B14F-4D97-AF65-F5344CB8AC3E}">
        <p14:creationId xmlns:p14="http://schemas.microsoft.com/office/powerpoint/2010/main" val="341233602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Oval 18"/>
          <p:cNvSpPr/>
          <p:nvPr/>
        </p:nvSpPr>
        <p:spPr>
          <a:xfrm>
            <a:off x="539390" y="457200"/>
            <a:ext cx="1501987" cy="135747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1. Establish the Context </a:t>
            </a:r>
          </a:p>
        </p:txBody>
      </p:sp>
      <p:sp>
        <p:nvSpPr>
          <p:cNvPr id="20" name="Oval 19"/>
          <p:cNvSpPr/>
          <p:nvPr/>
        </p:nvSpPr>
        <p:spPr>
          <a:xfrm>
            <a:off x="3807528" y="1942299"/>
            <a:ext cx="1501987" cy="1357473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5. Monitoring</a:t>
            </a:r>
          </a:p>
        </p:txBody>
      </p:sp>
      <p:sp>
        <p:nvSpPr>
          <p:cNvPr id="21" name="Oval 20"/>
          <p:cNvSpPr/>
          <p:nvPr/>
        </p:nvSpPr>
        <p:spPr>
          <a:xfrm>
            <a:off x="6811503" y="1942299"/>
            <a:ext cx="1501987" cy="135747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3. Risk Assessment </a:t>
            </a:r>
          </a:p>
        </p:txBody>
      </p:sp>
      <p:sp>
        <p:nvSpPr>
          <p:cNvPr id="22" name="Oval 21"/>
          <p:cNvSpPr/>
          <p:nvPr/>
        </p:nvSpPr>
        <p:spPr>
          <a:xfrm>
            <a:off x="5309515" y="457200"/>
            <a:ext cx="1501987" cy="135747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2. Risk Identification</a:t>
            </a:r>
          </a:p>
        </p:txBody>
      </p:sp>
      <p:sp>
        <p:nvSpPr>
          <p:cNvPr id="23" name="Oval 22"/>
          <p:cNvSpPr/>
          <p:nvPr/>
        </p:nvSpPr>
        <p:spPr>
          <a:xfrm>
            <a:off x="5309515" y="3427397"/>
            <a:ext cx="1501987" cy="135747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4. Risk Mitigation</a:t>
            </a:r>
          </a:p>
          <a:p>
            <a:pPr algn="ctr"/>
            <a:endParaRPr lang="en-US" sz="1200" dirty="0">
              <a:solidFill>
                <a:schemeClr val="bg1"/>
              </a:solidFill>
            </a:endParaRPr>
          </a:p>
          <a:p>
            <a:pPr algn="ctr"/>
            <a:r>
              <a:rPr lang="en-US" sz="1200" dirty="0">
                <a:solidFill>
                  <a:schemeClr val="bg1"/>
                </a:solidFill>
              </a:rPr>
              <a:t>Internal Controls</a:t>
            </a:r>
          </a:p>
        </p:txBody>
      </p:sp>
      <p:cxnSp>
        <p:nvCxnSpPr>
          <p:cNvPr id="25" name="Straight Connector 24"/>
          <p:cNvCxnSpPr/>
          <p:nvPr/>
        </p:nvCxnSpPr>
        <p:spPr>
          <a:xfrm>
            <a:off x="2041377" y="1651461"/>
            <a:ext cx="2975902" cy="0"/>
          </a:xfrm>
          <a:prstGeom prst="line">
            <a:avLst/>
          </a:prstGeom>
          <a:ln w="76200">
            <a:solidFill>
              <a:schemeClr val="bg2">
                <a:lumMod val="25000"/>
              </a:schemeClr>
            </a:solidFill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6591540" y="1675557"/>
            <a:ext cx="320152" cy="326423"/>
          </a:xfrm>
          <a:prstGeom prst="line">
            <a:avLst/>
          </a:prstGeom>
          <a:ln w="76200">
            <a:solidFill>
              <a:schemeClr val="bg2">
                <a:lumMod val="25000"/>
              </a:schemeClr>
            </a:solidFill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6771496" y="3220335"/>
            <a:ext cx="320152" cy="326423"/>
          </a:xfrm>
          <a:prstGeom prst="line">
            <a:avLst/>
          </a:prstGeom>
          <a:ln w="76200">
            <a:solidFill>
              <a:schemeClr val="bg2">
                <a:lumMod val="25000"/>
              </a:schemeClr>
            </a:solidFill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 flipV="1">
            <a:off x="5149439" y="3280829"/>
            <a:ext cx="320152" cy="294518"/>
          </a:xfrm>
          <a:prstGeom prst="line">
            <a:avLst/>
          </a:prstGeom>
          <a:ln w="76200">
            <a:solidFill>
              <a:schemeClr val="bg2">
                <a:lumMod val="25000"/>
              </a:schemeClr>
            </a:solidFill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5149439" y="1735586"/>
            <a:ext cx="320152" cy="326423"/>
          </a:xfrm>
          <a:prstGeom prst="line">
            <a:avLst/>
          </a:prstGeom>
          <a:ln w="76200">
            <a:solidFill>
              <a:schemeClr val="bg2">
                <a:lumMod val="25000"/>
              </a:schemeClr>
            </a:solidFill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ular Callout 31"/>
          <p:cNvSpPr/>
          <p:nvPr/>
        </p:nvSpPr>
        <p:spPr>
          <a:xfrm>
            <a:off x="7103738" y="193582"/>
            <a:ext cx="1565809" cy="1363680"/>
          </a:xfrm>
          <a:prstGeom prst="wedgeRectCallout">
            <a:avLst>
              <a:gd name="adj1" fmla="val -62307"/>
              <a:gd name="adj2" fmla="val 15094"/>
            </a:avLst>
          </a:prstGeom>
          <a:solidFill>
            <a:schemeClr val="bg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chemeClr val="tx1"/>
                </a:solidFill>
              </a:rPr>
              <a:t>What bad behaviors might employee(s) engage in when they are seeking to leave? </a:t>
            </a:r>
          </a:p>
        </p:txBody>
      </p:sp>
      <p:sp>
        <p:nvSpPr>
          <p:cNvPr id="33" name="Rectangular Callout 32"/>
          <p:cNvSpPr/>
          <p:nvPr/>
        </p:nvSpPr>
        <p:spPr>
          <a:xfrm>
            <a:off x="3243091" y="3994030"/>
            <a:ext cx="1840793" cy="942354"/>
          </a:xfrm>
          <a:prstGeom prst="wedgeRectCallout">
            <a:avLst>
              <a:gd name="adj1" fmla="val 63753"/>
              <a:gd name="adj2" fmla="val 5690"/>
            </a:avLst>
          </a:prstGeom>
          <a:solidFill>
            <a:schemeClr val="bg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chemeClr val="tx1"/>
                </a:solidFill>
              </a:rPr>
              <a:t>What can we do to help mitigate or prevent those harms?</a:t>
            </a:r>
          </a:p>
        </p:txBody>
      </p:sp>
      <p:sp>
        <p:nvSpPr>
          <p:cNvPr id="34" name="Rectangular Callout 33"/>
          <p:cNvSpPr/>
          <p:nvPr/>
        </p:nvSpPr>
        <p:spPr>
          <a:xfrm>
            <a:off x="7051641" y="3684809"/>
            <a:ext cx="1840793" cy="942354"/>
          </a:xfrm>
          <a:prstGeom prst="wedgeRectCallout">
            <a:avLst>
              <a:gd name="adj1" fmla="val -21068"/>
              <a:gd name="adj2" fmla="val -86767"/>
            </a:avLst>
          </a:prstGeom>
          <a:solidFill>
            <a:schemeClr val="bg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chemeClr val="tx1"/>
                </a:solidFill>
              </a:rPr>
              <a:t>How likely are those behaviors and what are the harms they could cause?</a:t>
            </a:r>
          </a:p>
        </p:txBody>
      </p:sp>
      <p:sp>
        <p:nvSpPr>
          <p:cNvPr id="35" name="Rectangular Callout 34"/>
          <p:cNvSpPr/>
          <p:nvPr/>
        </p:nvSpPr>
        <p:spPr>
          <a:xfrm>
            <a:off x="2041377" y="2081336"/>
            <a:ext cx="1583853" cy="1512952"/>
          </a:xfrm>
          <a:prstGeom prst="wedgeRectCallout">
            <a:avLst>
              <a:gd name="adj1" fmla="val 60116"/>
              <a:gd name="adj2" fmla="val -18111"/>
            </a:avLst>
          </a:prstGeom>
          <a:solidFill>
            <a:schemeClr val="bg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Are the things we are doing effective?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How are we dealing with left over risks?</a:t>
            </a:r>
          </a:p>
        </p:txBody>
      </p:sp>
      <p:sp>
        <p:nvSpPr>
          <p:cNvPr id="36" name="Rectangular Callout 35"/>
          <p:cNvSpPr/>
          <p:nvPr/>
        </p:nvSpPr>
        <p:spPr>
          <a:xfrm>
            <a:off x="2480635" y="129768"/>
            <a:ext cx="2536644" cy="1352304"/>
          </a:xfrm>
          <a:prstGeom prst="wedgeRectCallout">
            <a:avLst>
              <a:gd name="adj1" fmla="val -63909"/>
              <a:gd name="adj2" fmla="val 29490"/>
            </a:avLst>
          </a:prstGeom>
          <a:solidFill>
            <a:schemeClr val="bg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What is happening to lead employee(s) to leave?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What pressures may employee(s) be feeling?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What are the external influences at play?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3071004"/>
            <a:ext cx="1940943" cy="207249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Risk Assessment Process for Seeking Employment</a:t>
            </a:r>
          </a:p>
        </p:txBody>
      </p:sp>
      <p:sp>
        <p:nvSpPr>
          <p:cNvPr id="24" name="5-Point Star 23"/>
          <p:cNvSpPr/>
          <p:nvPr/>
        </p:nvSpPr>
        <p:spPr>
          <a:xfrm>
            <a:off x="3832188" y="1885840"/>
            <a:ext cx="377505" cy="352337"/>
          </a:xfrm>
          <a:prstGeom prst="star5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88778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D0E23C-0CD3-413C-A1F4-CD0B556784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Monitoring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E6717D-C861-40D9-8927-56D54621B0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May be Hardest Part</a:t>
            </a:r>
          </a:p>
          <a:p>
            <a:r>
              <a:rPr lang="en-US" dirty="0"/>
              <a:t>Can’t just “Set and Forget”!</a:t>
            </a:r>
          </a:p>
          <a:p>
            <a:r>
              <a:rPr lang="en-US" dirty="0"/>
              <a:t>Start with the baseline (what it is like today) and consider what happens as a result (6 months out; 12 months out)</a:t>
            </a:r>
          </a:p>
          <a:p>
            <a:r>
              <a:rPr lang="en-US" dirty="0"/>
              <a:t>How to monitor? Surveys? Automated tools? Metrics? </a:t>
            </a:r>
          </a:p>
          <a:p>
            <a:r>
              <a:rPr lang="en-US" dirty="0"/>
              <a:t>Requires that you assess if you are still effective &amp; be responsive to change</a:t>
            </a:r>
          </a:p>
        </p:txBody>
      </p:sp>
    </p:spTree>
    <p:extLst>
      <p:ext uri="{BB962C8B-B14F-4D97-AF65-F5344CB8AC3E}">
        <p14:creationId xmlns:p14="http://schemas.microsoft.com/office/powerpoint/2010/main" val="209012397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F836850-DC04-884E-9AA3-CFFE6FE80E8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1000"/>
          </a:blip>
          <a:srcRect b="34146"/>
          <a:stretch/>
        </p:blipFill>
        <p:spPr>
          <a:xfrm>
            <a:off x="0" y="3"/>
            <a:ext cx="9144000" cy="5143500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0" y="870155"/>
            <a:ext cx="9144000" cy="1355382"/>
          </a:xfrm>
          <a:prstGeom prst="rect">
            <a:avLst/>
          </a:prstGeom>
          <a:solidFill>
            <a:srgbClr val="FAD70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511709" y="947681"/>
            <a:ext cx="61205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spc="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dugi" panose="020B0502040204020203" pitchFamily="34" charset="0"/>
                <a:ea typeface="Gadugi" panose="020B0502040204020203" pitchFamily="34" charset="0"/>
                <a:cs typeface="Roboto  "/>
              </a:rPr>
              <a:t>THANK</a:t>
            </a:r>
            <a:r>
              <a:rPr lang="en-US" sz="7200" b="1" spc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dugi" panose="020B0502040204020203" pitchFamily="34" charset="0"/>
                <a:ea typeface="Gadugi" panose="020B0502040204020203" pitchFamily="34" charset="0"/>
                <a:cs typeface="Roboto  "/>
              </a:rPr>
              <a:t> </a:t>
            </a:r>
            <a:r>
              <a:rPr lang="en-US" sz="7200" b="1" spc="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dugi" panose="020B0502040204020203" pitchFamily="34" charset="0"/>
                <a:ea typeface="Gadugi" panose="020B0502040204020203" pitchFamily="34" charset="0"/>
                <a:cs typeface="Roboto  "/>
              </a:rPr>
              <a:t>YOU</a:t>
            </a:r>
          </a:p>
        </p:txBody>
      </p:sp>
    </p:spTree>
    <p:extLst>
      <p:ext uri="{BB962C8B-B14F-4D97-AF65-F5344CB8AC3E}">
        <p14:creationId xmlns:p14="http://schemas.microsoft.com/office/powerpoint/2010/main" val="35876573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Don’t Freak Out!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Today we will talk about how you can help your agency </a:t>
            </a:r>
            <a:r>
              <a:rPr lang="en-US" b="1" dirty="0"/>
              <a:t>anticipate</a:t>
            </a:r>
            <a:r>
              <a:rPr lang="en-US" i="1" dirty="0"/>
              <a:t> </a:t>
            </a:r>
            <a:r>
              <a:rPr lang="en-US" dirty="0"/>
              <a:t>and </a:t>
            </a:r>
            <a:r>
              <a:rPr lang="en-US" b="1" dirty="0"/>
              <a:t>prevent</a:t>
            </a:r>
            <a:r>
              <a:rPr lang="en-US" i="1" dirty="0"/>
              <a:t> </a:t>
            </a:r>
            <a:r>
              <a:rPr lang="en-US" dirty="0"/>
              <a:t>potential corrupt and unethical acts by separating employees.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97272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Benefit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How adopting risk management tools and concepts can help your ethics program: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Anticipate and address harms from separating employees </a:t>
            </a:r>
            <a:r>
              <a:rPr lang="en-US" b="1" dirty="0"/>
              <a:t>before</a:t>
            </a:r>
            <a:r>
              <a:rPr lang="en-US" dirty="0"/>
              <a:t> they happen</a:t>
            </a:r>
          </a:p>
          <a:p>
            <a:r>
              <a:rPr lang="en-US" dirty="0"/>
              <a:t>Prioritize scarce resources</a:t>
            </a:r>
          </a:p>
          <a:p>
            <a:r>
              <a:rPr lang="en-US" dirty="0"/>
              <a:t>Communicate more effectively with employees &amp; managers</a:t>
            </a:r>
          </a:p>
        </p:txBody>
      </p:sp>
    </p:spTree>
    <p:extLst>
      <p:ext uri="{BB962C8B-B14F-4D97-AF65-F5344CB8AC3E}">
        <p14:creationId xmlns:p14="http://schemas.microsoft.com/office/powerpoint/2010/main" val="23281864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Few Points to Keep in Mind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Addressing corruption risks is a </a:t>
            </a:r>
            <a:r>
              <a:rPr lang="en-US" b="1" dirty="0"/>
              <a:t>team </a:t>
            </a:r>
            <a:r>
              <a:rPr lang="en-US" dirty="0"/>
              <a:t>activity. Supervisors are the </a:t>
            </a:r>
            <a:r>
              <a:rPr lang="en-US" b="1" dirty="0"/>
              <a:t>key </a:t>
            </a:r>
            <a:r>
              <a:rPr lang="en-US" dirty="0"/>
              <a:t>to success.</a:t>
            </a:r>
          </a:p>
          <a:p>
            <a:endParaRPr lang="en-US" dirty="0"/>
          </a:p>
          <a:p>
            <a:r>
              <a:rPr lang="en-US" dirty="0"/>
              <a:t>Risk Management requires </a:t>
            </a:r>
            <a:r>
              <a:rPr lang="en-US" b="1" dirty="0"/>
              <a:t>information </a:t>
            </a:r>
            <a:r>
              <a:rPr lang="en-US" dirty="0"/>
              <a:t>you may not have </a:t>
            </a:r>
            <a:r>
              <a:rPr lang="en-US" i="1" dirty="0"/>
              <a:t>and </a:t>
            </a:r>
            <a:r>
              <a:rPr lang="en-US" b="1" dirty="0"/>
              <a:t>cooperation </a:t>
            </a:r>
            <a:r>
              <a:rPr lang="en-US" dirty="0"/>
              <a:t>by people you do not oversee.</a:t>
            </a:r>
          </a:p>
          <a:p>
            <a:endParaRPr lang="en-US" dirty="0"/>
          </a:p>
          <a:p>
            <a:r>
              <a:rPr lang="en-US" dirty="0"/>
              <a:t>Be </a:t>
            </a:r>
            <a:r>
              <a:rPr lang="en-US" b="1" dirty="0"/>
              <a:t>strategic</a:t>
            </a:r>
            <a:r>
              <a:rPr lang="en-US" dirty="0"/>
              <a:t> in how and when you use risk management tools.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16555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4567357"/>
          </a:xfrm>
        </p:spPr>
        <p:txBody>
          <a:bodyPr>
            <a:normAutofit/>
          </a:bodyPr>
          <a:lstStyle/>
          <a:p>
            <a:r>
              <a:rPr lang="en-US" dirty="0"/>
              <a:t>Thinking About Risk in the Seeking Employment Context</a:t>
            </a:r>
          </a:p>
        </p:txBody>
      </p:sp>
    </p:spTree>
    <p:extLst>
      <p:ext uri="{BB962C8B-B14F-4D97-AF65-F5344CB8AC3E}">
        <p14:creationId xmlns:p14="http://schemas.microsoft.com/office/powerpoint/2010/main" val="20481344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Risk Management Steps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Establish Context</a:t>
            </a:r>
          </a:p>
          <a:p>
            <a:r>
              <a:rPr lang="en-US" dirty="0"/>
              <a:t>Identify Risks</a:t>
            </a:r>
          </a:p>
          <a:p>
            <a:r>
              <a:rPr lang="en-US" dirty="0"/>
              <a:t>Analyze and Assess Risks</a:t>
            </a:r>
          </a:p>
          <a:p>
            <a:r>
              <a:rPr lang="en-US" dirty="0"/>
              <a:t>Mitigate Risks (Internal Controls/Counter Measures)</a:t>
            </a:r>
          </a:p>
          <a:p>
            <a:r>
              <a:rPr lang="en-US" dirty="0"/>
              <a:t>Monitor Results</a:t>
            </a:r>
          </a:p>
        </p:txBody>
      </p:sp>
    </p:spTree>
    <p:extLst>
      <p:ext uri="{BB962C8B-B14F-4D97-AF65-F5344CB8AC3E}">
        <p14:creationId xmlns:p14="http://schemas.microsoft.com/office/powerpoint/2010/main" val="35328403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Seeking Employment-Riskbased approach.potx" id="{A2747626-CC41-4D58-9D36-6D92585C635A}" vid="{3D5F0976-300C-49D1-B0EB-4BBFBEA680C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B6F2769-7194-4217-93D3-3AF3A4742282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sharepoint/v3/field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2234</Words>
  <Application>Microsoft Office PowerPoint</Application>
  <PresentationFormat>On-screen Show (16:9)</PresentationFormat>
  <Paragraphs>455</Paragraphs>
  <Slides>46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1" baseType="lpstr">
      <vt:lpstr>Arial</vt:lpstr>
      <vt:lpstr>Calibri</vt:lpstr>
      <vt:lpstr>Gadugi</vt:lpstr>
      <vt:lpstr>Times New Roman</vt:lpstr>
      <vt:lpstr>Office Theme</vt:lpstr>
      <vt:lpstr>PowerPoint Presentation</vt:lpstr>
      <vt:lpstr>Imagine…</vt:lpstr>
      <vt:lpstr>What Could Go Wrong?</vt:lpstr>
      <vt:lpstr>A Few Thoughts…</vt:lpstr>
      <vt:lpstr>Don’t Freak Out!</vt:lpstr>
      <vt:lpstr>Benefit</vt:lpstr>
      <vt:lpstr>A Few Points to Keep in Mind</vt:lpstr>
      <vt:lpstr>Thinking About Risk in the Seeking Employment Context</vt:lpstr>
      <vt:lpstr>Risk Management Steps</vt:lpstr>
      <vt:lpstr>PowerPoint Presentation</vt:lpstr>
      <vt:lpstr>Establish the Context</vt:lpstr>
      <vt:lpstr>Establish the Context</vt:lpstr>
      <vt:lpstr>Exercise 1</vt:lpstr>
      <vt:lpstr>Influences</vt:lpstr>
      <vt:lpstr>Incentives</vt:lpstr>
      <vt:lpstr>Timing</vt:lpstr>
      <vt:lpstr>Exercise 2</vt:lpstr>
      <vt:lpstr>Timing</vt:lpstr>
      <vt:lpstr>PowerPoint Presentation</vt:lpstr>
      <vt:lpstr>Identifying Harms</vt:lpstr>
      <vt:lpstr>Exercise 3</vt:lpstr>
      <vt:lpstr> </vt:lpstr>
      <vt:lpstr>Exercise 4</vt:lpstr>
      <vt:lpstr>PowerPoint Presentation</vt:lpstr>
      <vt:lpstr>Analyzing Risk</vt:lpstr>
      <vt:lpstr>Risk Assessment Exercises</vt:lpstr>
      <vt:lpstr>PowerPoint Presentation</vt:lpstr>
      <vt:lpstr>Exercise 5</vt:lpstr>
      <vt:lpstr>PowerPoint Presentation</vt:lpstr>
      <vt:lpstr>Exercise 6</vt:lpstr>
      <vt:lpstr>PowerPoint Presentation</vt:lpstr>
      <vt:lpstr>Exercise 7</vt:lpstr>
      <vt:lpstr>PowerPoint Presentation</vt:lpstr>
      <vt:lpstr>Some Other Concepts</vt:lpstr>
      <vt:lpstr>PowerPoint Presentation</vt:lpstr>
      <vt:lpstr>Responding to Risks</vt:lpstr>
      <vt:lpstr>PowerPoint Presentation</vt:lpstr>
      <vt:lpstr>PowerPoint Presentation</vt:lpstr>
      <vt:lpstr>PowerPoint Presentation</vt:lpstr>
      <vt:lpstr>Once Seeking is Done </vt:lpstr>
      <vt:lpstr>Effect of the Ethics Laws on Risk</vt:lpstr>
      <vt:lpstr>Residual Risks</vt:lpstr>
      <vt:lpstr>Additional Internal Controls</vt:lpstr>
      <vt:lpstr>PowerPoint Presentation</vt:lpstr>
      <vt:lpstr>Monitoring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Swartz, Christopher J</dc:creator>
  <cp:lastModifiedBy>Swartz, Christopher J</cp:lastModifiedBy>
  <cp:revision>9</cp:revision>
  <dcterms:created xsi:type="dcterms:W3CDTF">2020-02-28T15:30:06Z</dcterms:created>
  <dcterms:modified xsi:type="dcterms:W3CDTF">2020-03-08T00:42:48Z</dcterms:modified>
</cp:coreProperties>
</file>